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9" r:id="rId4"/>
    <p:sldId id="270" r:id="rId5"/>
    <p:sldId id="269" r:id="rId6"/>
    <p:sldId id="267" r:id="rId7"/>
    <p:sldId id="265" r:id="rId8"/>
    <p:sldId id="260" r:id="rId9"/>
    <p:sldId id="261" r:id="rId10"/>
    <p:sldId id="263" r:id="rId11"/>
    <p:sldId id="266" r:id="rId12"/>
    <p:sldId id="262" r:id="rId13"/>
    <p:sldId id="268" r:id="rId14"/>
    <p:sldId id="264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76" autoAdjust="0"/>
  </p:normalViewPr>
  <p:slideViewPr>
    <p:cSldViewPr>
      <p:cViewPr>
        <p:scale>
          <a:sx n="60" d="100"/>
          <a:sy n="60" d="100"/>
        </p:scale>
        <p:origin x="-80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D2603-08FF-4CBB-9838-458272354C3D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CAFE-C589-4F78-9A64-8BC5E664E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62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CAFE-C589-4F78-9A64-8BC5E664E9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99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CAFE-C589-4F78-9A64-8BC5E664E9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99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748B5A-42C2-453B-BBB7-EA4EE7FE8E9B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CA5A4D-B9C4-45E8-8465-7B2FC44C6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52935" y="2198732"/>
            <a:ext cx="5648623" cy="908186"/>
          </a:xfrm>
        </p:spPr>
        <p:txBody>
          <a:bodyPr/>
          <a:lstStyle/>
          <a:p>
            <a:r>
              <a:rPr lang="en-US"/>
              <a:t>software Architecture</a:t>
            </a:r>
            <a:br>
              <a:rPr lang="en-US"/>
            </a:br>
            <a:r>
              <a:rPr lang="en-US" smtClean="0"/>
              <a:t>and AgilE Development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921678"/>
            <a:ext cx="5867400" cy="93632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1700" b="1" dirty="0">
                <a:solidFill>
                  <a:schemeClr val="bg1"/>
                </a:solidFill>
              </a:rPr>
              <a:t>Agility and </a:t>
            </a:r>
            <a:r>
              <a:rPr lang="en-US" sz="1700" b="1" dirty="0" err="1" smtClean="0">
                <a:solidFill>
                  <a:schemeClr val="bg1"/>
                </a:solidFill>
              </a:rPr>
              <a:t>Architecture:Can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They Coexist?</a:t>
            </a:r>
          </a:p>
          <a:p>
            <a:pPr algn="r"/>
            <a:r>
              <a:rPr lang="en-US" b="1" dirty="0" err="1" smtClean="0">
                <a:solidFill>
                  <a:schemeClr val="bg1"/>
                </a:solidFill>
              </a:rPr>
              <a:t>Pekka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Abrahamsson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University of Helsinki 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Muhammad Ali Babar, </a:t>
            </a:r>
            <a:r>
              <a:rPr lang="en-US" i="1" dirty="0">
                <a:solidFill>
                  <a:schemeClr val="bg1"/>
                </a:solidFill>
              </a:rPr>
              <a:t>IT University </a:t>
            </a:r>
            <a:r>
              <a:rPr lang="en-US" i="1" dirty="0" smtClean="0">
                <a:solidFill>
                  <a:schemeClr val="bg1"/>
                </a:solidFill>
              </a:rPr>
              <a:t>of Copenhagen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Philippe </a:t>
            </a:r>
            <a:r>
              <a:rPr lang="en-US" b="1" dirty="0" err="1">
                <a:solidFill>
                  <a:schemeClr val="bg1"/>
                </a:solidFill>
              </a:rPr>
              <a:t>Kruchten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University of British </a:t>
            </a:r>
            <a:r>
              <a:rPr lang="en-US" i="1" dirty="0" smtClean="0">
                <a:solidFill>
                  <a:schemeClr val="bg1"/>
                </a:solidFill>
              </a:rPr>
              <a:t>Columbia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117546">
            <a:off x="3487792" y="249824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ALAN MESSINGER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888" y="5428254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SOURCE ARTICLE :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5" y="304800"/>
            <a:ext cx="8382000" cy="54864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Example of an </a:t>
            </a:r>
            <a:r>
              <a:rPr lang="en-US" sz="3600" smtClean="0">
                <a:solidFill>
                  <a:schemeClr val="accent3"/>
                </a:solidFill>
              </a:rPr>
              <a:t>agile cycle: Scrum</a:t>
            </a:r>
            <a:endParaRPr lang="en-US" sz="3600" dirty="0">
              <a:solidFill>
                <a:schemeClr val="accent3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53" y="1371600"/>
            <a:ext cx="85574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78013" y="5949502"/>
            <a:ext cx="257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Source</a:t>
            </a:r>
            <a:r>
              <a:rPr lang="en-US" sz="2000" b="1" smtClean="0">
                <a:solidFill>
                  <a:schemeClr val="bg1"/>
                </a:solidFill>
              </a:rPr>
              <a:t>: G3 Global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0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5" y="304800"/>
            <a:ext cx="8382000" cy="54864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chemeClr val="accent3"/>
                </a:solidFill>
              </a:rPr>
              <a:t>Scrum – a different look</a:t>
            </a:r>
            <a:endParaRPr lang="en-US" sz="3600" dirty="0">
              <a:solidFill>
                <a:schemeClr val="accent3"/>
              </a:solidFill>
            </a:endParaRPr>
          </a:p>
        </p:txBody>
      </p:sp>
      <p:pic>
        <p:nvPicPr>
          <p:cNvPr id="1029" name="Picture 5" descr="http://i.msdn.microsoft.com/dynimg/IC5580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4" y="1371600"/>
            <a:ext cx="907484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6103267"/>
            <a:ext cx="21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Source</a:t>
            </a:r>
            <a:r>
              <a:rPr lang="en-US" sz="2000" b="1" smtClean="0">
                <a:solidFill>
                  <a:schemeClr val="bg1"/>
                </a:solidFill>
              </a:rPr>
              <a:t>: msdn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9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Ways Agile needs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1910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Communication: </a:t>
            </a:r>
            <a:r>
              <a:rPr lang="en-US" sz="2800" b="0" dirty="0" smtClean="0"/>
              <a:t>SCRUM meetings and Stakeholder feedback. High level communication can be aided by Architecture.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Decomposition/Sprint Planning: </a:t>
            </a:r>
            <a:r>
              <a:rPr lang="en-US" sz="2800" b="0" dirty="0" smtClean="0"/>
              <a:t>How to divide a project up into sprint sized blocks in an inherently architectural problem. 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Non Functional Requirements: </a:t>
            </a:r>
            <a:r>
              <a:rPr lang="en-US" sz="2800" b="0" dirty="0" smtClean="0"/>
              <a:t>User stories tend to focus on functionality. You cannot handle security in a 2 week sprint.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xmlns="" val="559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"/>
            <a:ext cx="7467600" cy="10820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What architecture can learn from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080277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Flexibility: </a:t>
            </a:r>
            <a:r>
              <a:rPr lang="en-US" sz="2800" b="0" dirty="0"/>
              <a:t>It </a:t>
            </a:r>
            <a:r>
              <a:rPr lang="en-US" sz="2800" b="0" dirty="0" smtClean="0"/>
              <a:t>is important for architectures to evolve over the lifecycle of the project. Project control comes from the ability to respond to change</a:t>
            </a:r>
            <a:endParaRPr lang="en-US" sz="2800" b="0" dirty="0"/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Team structure: </a:t>
            </a:r>
            <a:r>
              <a:rPr lang="en-US" sz="2800" b="0" dirty="0"/>
              <a:t>The perception of “the ivory tower” is damaging to team morale and productivity. Architects should be part of the development team.</a:t>
            </a:r>
          </a:p>
        </p:txBody>
      </p:sp>
    </p:spTree>
    <p:extLst>
      <p:ext uri="{BB962C8B-B14F-4D97-AF65-F5344CB8AC3E}">
        <p14:creationId xmlns:p14="http://schemas.microsoft.com/office/powerpoint/2010/main" xmlns="" val="144902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28" y="609600"/>
            <a:ext cx="7520940" cy="54864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Reality</a:t>
            </a:r>
            <a:r>
              <a:rPr lang="en-US" dirty="0" smtClean="0"/>
              <a:t>  </a:t>
            </a:r>
            <a:r>
              <a:rPr lang="en-US" sz="3600" dirty="0">
                <a:solidFill>
                  <a:schemeClr val="accent3"/>
                </a:solidFill>
              </a:rPr>
              <a:t>vs. Perception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68596" cy="47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77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2574284"/>
              </p:ext>
            </p:extLst>
          </p:nvPr>
        </p:nvGraphicFramePr>
        <p:xfrm>
          <a:off x="609600" y="1447800"/>
          <a:ext cx="8016876" cy="494531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008438"/>
                <a:gridCol w="4008438"/>
              </a:tblGrid>
              <a:tr h="4070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SOFTWARE ARCHITECTURE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AGILE DEVELOPMENT</a:t>
                      </a:r>
                      <a:endParaRPr lang="en-US" sz="2000" dirty="0"/>
                    </a:p>
                  </a:txBody>
                  <a:tcPr/>
                </a:tc>
              </a:tr>
              <a:tr h="6783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ANTICIPATION: </a:t>
                      </a:r>
                    </a:p>
                    <a:p>
                      <a:pPr algn="ctr"/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important decisions early.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ADAPTATION: </a:t>
                      </a:r>
                    </a:p>
                    <a:p>
                      <a:pPr algn="ctr"/>
                      <a:r>
                        <a:rPr lang="en-US" dirty="0" smtClean="0"/>
                        <a:t>Leave decisions as late as possible.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97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QUALITY ATTRIBUTES: </a:t>
                      </a:r>
                      <a:r>
                        <a:rPr lang="en-US" dirty="0" smtClean="0"/>
                        <a:t>Architectural</a:t>
                      </a:r>
                      <a:r>
                        <a:rPr lang="en-US" baseline="0" dirty="0" smtClean="0"/>
                        <a:t> concerns often relate to non-functional requirements.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FUNCTIONALITY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en-US" baseline="0" dirty="0" smtClean="0"/>
                        <a:t>User stories relate primarily to functional requirements.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9729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MACRO PERSPECTIVE:</a:t>
                      </a:r>
                    </a:p>
                    <a:p>
                      <a:pPr algn="ctr"/>
                      <a:r>
                        <a:rPr lang="en-US" dirty="0" smtClean="0"/>
                        <a:t>Big picture, high level viewpoint of the project.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MICRO PERSPECTIVE: </a:t>
                      </a:r>
                    </a:p>
                    <a:p>
                      <a:pPr algn="ctr"/>
                      <a:r>
                        <a:rPr lang="en-US" dirty="0" smtClean="0"/>
                        <a:t>Focus on small</a:t>
                      </a:r>
                      <a:r>
                        <a:rPr lang="en-US" baseline="0" dirty="0" smtClean="0"/>
                        <a:t> chunks, two week sprints.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97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BUSINESS CONCERNS: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Balance conflicting requirements and concerns upfront.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DEVELOPER FRIENDLY: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 morale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07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COMPLEXITY: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more complex a project the more of a need for architectural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planning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SIMPLICITY: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Divide and conquer. Known domains. Reusing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basic architecture.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66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Different approaches and Relative strengths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2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868460" y="32004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69082" y="3886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9081" y="6488668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http://www.agilemanifesto.org/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86200" y="289560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67200" y="3581400"/>
            <a:ext cx="994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41320" y="3638288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41942" y="4289118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86200" y="3288079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40060" y="3962400"/>
            <a:ext cx="994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14811" y="1002268"/>
            <a:ext cx="7066778" cy="5486400"/>
            <a:chOff x="169081" y="1304584"/>
            <a:chExt cx="5451525" cy="4305823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81" y="1304584"/>
              <a:ext cx="5451525" cy="430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834302" y="3886200"/>
              <a:ext cx="2514600" cy="1001039"/>
              <a:chOff x="2837145" y="4728049"/>
              <a:chExt cx="2514600" cy="10010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837145" y="5078258"/>
                <a:ext cx="2514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637767" y="5729088"/>
                <a:ext cx="1371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882025" y="4728049"/>
                <a:ext cx="76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235885" y="5402370"/>
                <a:ext cx="99425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870181" y="161485"/>
            <a:ext cx="3399078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WHAT IS AGILE?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" b="47813"/>
          <a:stretch/>
        </p:blipFill>
        <p:spPr bwMode="auto">
          <a:xfrm>
            <a:off x="145433" y="661651"/>
            <a:ext cx="4401624" cy="52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20781" y="990599"/>
            <a:ext cx="4519290" cy="4953001"/>
            <a:chOff x="4408680" y="1021261"/>
            <a:chExt cx="4742129" cy="51309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99" t="52094" r="13849" b="3644"/>
            <a:stretch/>
          </p:blipFill>
          <p:spPr bwMode="auto">
            <a:xfrm>
              <a:off x="4408680" y="1021261"/>
              <a:ext cx="4742129" cy="5130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408680" y="4415576"/>
              <a:ext cx="4695164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00853" y="3054873"/>
              <a:ext cx="4157781" cy="8081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9081" y="6488668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http://www.agilemanifesto.org/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399078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WHAT IS AGILE?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Reasons why agile arose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10500" cy="32766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 smtClean="0"/>
              <a:t>Response to Waterfall and other traditional development methodologies.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 smtClean="0"/>
              <a:t>Need for projects to respond better to change.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 smtClean="0"/>
              <a:t>Created by developers in reaction to traditional top-down, management-heavy work environments. BUFD and YAGNI.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xmlns="" val="68211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Benefits of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3337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Flexibility</a:t>
            </a:r>
            <a:r>
              <a:rPr lang="en-US" sz="2800" b="0" dirty="0" smtClean="0">
                <a:solidFill>
                  <a:schemeClr val="accent2"/>
                </a:solidFill>
              </a:rPr>
              <a:t>:</a:t>
            </a:r>
            <a:r>
              <a:rPr lang="en-US" sz="2800" b="0" dirty="0" smtClean="0"/>
              <a:t> Changes to requirements, even late in the project life cycle can be handled with little disruption.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Increased Productivity?</a:t>
            </a:r>
            <a:r>
              <a:rPr lang="en-US" sz="2800" b="0" dirty="0" smtClean="0">
                <a:solidFill>
                  <a:schemeClr val="accent2"/>
                </a:solidFill>
              </a:rPr>
              <a:t>: </a:t>
            </a:r>
            <a:r>
              <a:rPr lang="en-US" sz="2800" b="0" dirty="0" smtClean="0"/>
              <a:t>Proponents of Agile claim improvements in project success.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endParaRPr lang="en-US" sz="2800" dirty="0" smtClean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Developer Friendly</a:t>
            </a:r>
            <a:r>
              <a:rPr lang="en-US" sz="2800" b="0" dirty="0" smtClean="0">
                <a:solidFill>
                  <a:schemeClr val="accent2"/>
                </a:solidFill>
              </a:rPr>
              <a:t>: </a:t>
            </a:r>
            <a:r>
              <a:rPr lang="en-US" sz="2800" b="0" dirty="0"/>
              <a:t>Developers tend to prefer working in Agile environments.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endParaRPr lang="en-US" sz="2800" b="0" dirty="0" smtClean="0"/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endParaRPr lang="en-US" sz="2800" b="0" dirty="0"/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6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Criticisms of 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809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accent2"/>
                </a:solidFill>
              </a:rPr>
              <a:t>Not S</a:t>
            </a:r>
            <a:r>
              <a:rPr lang="en-US" sz="2800" dirty="0" smtClean="0">
                <a:solidFill>
                  <a:schemeClr val="accent2"/>
                </a:solidFill>
              </a:rPr>
              <a:t>calable:</a:t>
            </a:r>
            <a:r>
              <a:rPr lang="en-US" sz="2800" b="0" dirty="0" smtClean="0"/>
              <a:t> Difficult to make Agile work across large geographically dispersed teams in complex enterprise level projects. </a:t>
            </a:r>
            <a:endParaRPr lang="en-US" sz="2800" b="0" dirty="0"/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accent2"/>
                </a:solidFill>
              </a:rPr>
              <a:t>Not P</a:t>
            </a:r>
            <a:r>
              <a:rPr lang="en-US" sz="2800" dirty="0" smtClean="0">
                <a:solidFill>
                  <a:schemeClr val="accent2"/>
                </a:solidFill>
              </a:rPr>
              <a:t>roven: </a:t>
            </a:r>
            <a:r>
              <a:rPr lang="en-US" sz="2800" b="0" dirty="0" smtClean="0"/>
              <a:t>Agile is a collection of best practices based on opinion. Agile projects tend to collect few hard metrics. (working software is the primary gauge of progress)</a:t>
            </a:r>
            <a:endParaRPr lang="en-US" sz="2800" b="0" dirty="0"/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accent2"/>
                </a:solidFill>
              </a:rPr>
              <a:t>Too Developer </a:t>
            </a:r>
            <a:r>
              <a:rPr lang="en-US" sz="2800" dirty="0">
                <a:solidFill>
                  <a:schemeClr val="accent2"/>
                </a:solidFill>
              </a:rPr>
              <a:t>F</a:t>
            </a:r>
            <a:r>
              <a:rPr lang="en-US" sz="2800" dirty="0" smtClean="0">
                <a:solidFill>
                  <a:schemeClr val="accent2"/>
                </a:solidFill>
              </a:rPr>
              <a:t>riendly: </a:t>
            </a:r>
            <a:r>
              <a:rPr lang="en-US" sz="2800" b="0" dirty="0" smtClean="0"/>
              <a:t>Meets developer needs, not necessarily business goals. Agile is often perceived as lacking rigor or structure.</a:t>
            </a:r>
            <a:endParaRPr lang="en-US" sz="28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4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466" y="0"/>
            <a:ext cx="9181466" cy="68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572000"/>
          </a:xfrm>
        </p:spPr>
        <p:txBody>
          <a:bodyPr>
            <a:noAutofit/>
          </a:bodyPr>
          <a:lstStyle/>
          <a:p>
            <a:pPr marL="4763" indent="-4763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</a:rPr>
              <a:t>“Agile </a:t>
            </a:r>
            <a:r>
              <a:rPr lang="en-US" sz="2800">
                <a:solidFill>
                  <a:schemeClr val="bg1"/>
                </a:solidFill>
              </a:rPr>
              <a:t>Software Development is often considered a software development process, but is actually a marketing technique developed by 3M to sell more post-it notes</a:t>
            </a:r>
            <a:r>
              <a:rPr lang="en-US" sz="2800" smtClean="0">
                <a:solidFill>
                  <a:schemeClr val="bg1"/>
                </a:solidFill>
              </a:rPr>
              <a:t>.” </a:t>
            </a:r>
          </a:p>
          <a:p>
            <a:pPr marL="4763" indent="-4763">
              <a:lnSpc>
                <a:spcPct val="150000"/>
              </a:lnSpc>
            </a:pPr>
            <a:r>
              <a:rPr lang="en-US" sz="2800" smtClean="0">
                <a:solidFill>
                  <a:schemeClr val="bg1"/>
                </a:solidFill>
              </a:rPr>
              <a:t>Uncyclopedia, The Content-Free Encyclopedia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2" b="1802"/>
          <a:stretch/>
        </p:blipFill>
        <p:spPr bwMode="auto">
          <a:xfrm>
            <a:off x="0" y="0"/>
            <a:ext cx="91470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399" cy="5486400"/>
          </a:xfrm>
        </p:spPr>
        <p:txBody>
          <a:bodyPr>
            <a:normAutofit fontScale="77500" lnSpcReduction="20000"/>
          </a:bodyPr>
          <a:lstStyle/>
          <a:p>
            <a:pPr marL="0" indent="1588">
              <a:lnSpc>
                <a:spcPct val="150000"/>
              </a:lnSpc>
              <a:spcBef>
                <a:spcPts val="0"/>
              </a:spcBef>
            </a:pPr>
            <a:r>
              <a:rPr lang="en-US" sz="3100" dirty="0" smtClean="0">
                <a:solidFill>
                  <a:schemeClr val="bg1"/>
                </a:solidFill>
              </a:rPr>
              <a:t>“Just </a:t>
            </a:r>
            <a:r>
              <a:rPr lang="en-US" sz="3100" dirty="0">
                <a:solidFill>
                  <a:schemeClr val="bg1"/>
                </a:solidFill>
              </a:rPr>
              <a:t>as a crop circle is hard to see when </a:t>
            </a:r>
            <a:r>
              <a:rPr lang="en-US" sz="3100" dirty="0" smtClean="0">
                <a:solidFill>
                  <a:schemeClr val="bg1"/>
                </a:solidFill>
              </a:rPr>
              <a:t>you’re standing </a:t>
            </a:r>
            <a:r>
              <a:rPr lang="en-US" sz="3100" dirty="0">
                <a:solidFill>
                  <a:schemeClr val="bg1"/>
                </a:solidFill>
              </a:rPr>
              <a:t>in the middle of </a:t>
            </a:r>
            <a:r>
              <a:rPr lang="en-US" sz="3100" dirty="0" smtClean="0">
                <a:solidFill>
                  <a:schemeClr val="bg1"/>
                </a:solidFill>
              </a:rPr>
              <a:t>it, we </a:t>
            </a:r>
            <a:r>
              <a:rPr lang="en-US" sz="3100" dirty="0">
                <a:solidFill>
                  <a:schemeClr val="bg1"/>
                </a:solidFill>
              </a:rPr>
              <a:t>believe </a:t>
            </a:r>
            <a:r>
              <a:rPr lang="en-US" sz="3100" dirty="0" smtClean="0">
                <a:solidFill>
                  <a:schemeClr val="bg1"/>
                </a:solidFill>
              </a:rPr>
              <a:t>that much </a:t>
            </a:r>
            <a:r>
              <a:rPr lang="en-US" sz="3100" dirty="0">
                <a:solidFill>
                  <a:schemeClr val="bg1"/>
                </a:solidFill>
              </a:rPr>
              <a:t>of frameworks’ accidental </a:t>
            </a:r>
            <a:r>
              <a:rPr lang="en-US" sz="3100" dirty="0" smtClean="0">
                <a:solidFill>
                  <a:schemeClr val="bg1"/>
                </a:solidFill>
              </a:rPr>
              <a:t>complexity comes </a:t>
            </a:r>
            <a:r>
              <a:rPr lang="en-US" sz="3100" dirty="0">
                <a:solidFill>
                  <a:schemeClr val="bg1"/>
                </a:solidFill>
              </a:rPr>
              <a:t>from their bottom-up </a:t>
            </a:r>
            <a:r>
              <a:rPr lang="en-US" sz="3100" dirty="0" smtClean="0">
                <a:solidFill>
                  <a:schemeClr val="bg1"/>
                </a:solidFill>
              </a:rPr>
              <a:t>creation intended </a:t>
            </a:r>
            <a:r>
              <a:rPr lang="en-US" sz="3100" dirty="0">
                <a:solidFill>
                  <a:schemeClr val="bg1"/>
                </a:solidFill>
              </a:rPr>
              <a:t>to give programmers, not architects</a:t>
            </a:r>
            <a:r>
              <a:rPr lang="en-US" sz="3100" dirty="0" smtClean="0">
                <a:solidFill>
                  <a:schemeClr val="bg1"/>
                </a:solidFill>
              </a:rPr>
              <a:t>, more </a:t>
            </a:r>
            <a:r>
              <a:rPr lang="en-US" sz="3100" dirty="0">
                <a:solidFill>
                  <a:schemeClr val="bg1"/>
                </a:solidFill>
              </a:rPr>
              <a:t>powerful, expressive forms</a:t>
            </a:r>
            <a:r>
              <a:rPr lang="en-US" sz="3100" smtClean="0">
                <a:solidFill>
                  <a:schemeClr val="bg1"/>
                </a:solidFill>
              </a:rPr>
              <a:t>.” </a:t>
            </a:r>
          </a:p>
          <a:p>
            <a:pPr marL="0" indent="1588">
              <a:lnSpc>
                <a:spcPct val="150000"/>
              </a:lnSpc>
              <a:spcBef>
                <a:spcPts val="0"/>
              </a:spcBef>
            </a:pPr>
            <a:endParaRPr lang="en-US" sz="2600">
              <a:solidFill>
                <a:schemeClr val="bg1"/>
              </a:solidFill>
            </a:endParaRPr>
          </a:p>
          <a:p>
            <a:pPr marL="0" indent="1588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1588">
              <a:spcBef>
                <a:spcPts val="0"/>
              </a:spcBef>
            </a:pPr>
            <a:r>
              <a:rPr lang="en-US" sz="2400" b="0" dirty="0" smtClean="0">
                <a:solidFill>
                  <a:schemeClr val="bg1"/>
                </a:solidFill>
              </a:rPr>
              <a:t>Paul Clements &amp; Mary Shaw</a:t>
            </a:r>
          </a:p>
          <a:p>
            <a:pPr marL="0" indent="1588">
              <a:spcBef>
                <a:spcPts val="0"/>
              </a:spcBef>
            </a:pPr>
            <a:r>
              <a:rPr lang="en-US" sz="2400" b="0" dirty="0" smtClean="0">
                <a:solidFill>
                  <a:schemeClr val="bg1"/>
                </a:solidFill>
              </a:rPr>
              <a:t>“The Golden Age of Software Architecture</a:t>
            </a:r>
            <a:r>
              <a:rPr lang="en-US" sz="2400" b="0" smtClean="0">
                <a:solidFill>
                  <a:schemeClr val="bg1"/>
                </a:solidFill>
              </a:rPr>
              <a:t>” Revisited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8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20940" cy="548640"/>
          </a:xfrm>
        </p:spPr>
        <p:txBody>
          <a:bodyPr/>
          <a:lstStyle/>
          <a:p>
            <a:r>
              <a:rPr lang="en-US" sz="3600" smtClean="0">
                <a:solidFill>
                  <a:schemeClr val="accent3"/>
                </a:solidFill>
              </a:rPr>
              <a:t>A closer look:</a:t>
            </a:r>
            <a:br>
              <a:rPr lang="en-US" sz="3600" smtClean="0">
                <a:solidFill>
                  <a:schemeClr val="accent3"/>
                </a:solidFill>
              </a:rPr>
            </a:br>
            <a:r>
              <a:rPr lang="en-US" sz="3600" smtClean="0">
                <a:solidFill>
                  <a:schemeClr val="accent3"/>
                </a:solidFill>
              </a:rPr>
              <a:t>COMMON </a:t>
            </a:r>
            <a:r>
              <a:rPr lang="en-US" sz="3600" dirty="0" smtClean="0">
                <a:solidFill>
                  <a:schemeClr val="accent3"/>
                </a:solidFill>
              </a:rPr>
              <a:t>Agile characteristics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520940" cy="28956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/>
              <a:t>I</a:t>
            </a:r>
            <a:r>
              <a:rPr lang="en-US" sz="2800" b="0" dirty="0" smtClean="0"/>
              <a:t>terative </a:t>
            </a:r>
            <a:r>
              <a:rPr lang="en-US" sz="2800" b="0" dirty="0"/>
              <a:t>and incremental life cycles, 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/>
              <a:t>F</a:t>
            </a:r>
            <a:r>
              <a:rPr lang="en-US" sz="2800" b="0" dirty="0" smtClean="0"/>
              <a:t>ocus </a:t>
            </a:r>
            <a:r>
              <a:rPr lang="en-US" sz="2800" b="0" dirty="0"/>
              <a:t>on small releases, 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/>
              <a:t>C</a:t>
            </a:r>
            <a:r>
              <a:rPr lang="en-US" sz="2800" b="0" dirty="0" smtClean="0"/>
              <a:t>ollocated </a:t>
            </a:r>
            <a:r>
              <a:rPr lang="en-US" sz="2800" b="0" dirty="0"/>
              <a:t>teams, and</a:t>
            </a:r>
          </a:p>
          <a:p>
            <a:pPr>
              <a:buClr>
                <a:schemeClr val="accent2"/>
              </a:buClr>
              <a:buFont typeface="Courier New" pitchFamily="49" charset="0"/>
              <a:buChar char="o"/>
            </a:pPr>
            <a:r>
              <a:rPr lang="en-US" sz="2800" b="0" dirty="0"/>
              <a:t>A</a:t>
            </a:r>
            <a:r>
              <a:rPr lang="en-US" sz="2800" b="0" dirty="0" smtClean="0"/>
              <a:t> </a:t>
            </a:r>
            <a:r>
              <a:rPr lang="en-US" sz="2800" b="0" dirty="0"/>
              <a:t>planning strategy based on a release plan driven by a feature or product backlog and an iteration plan handling a task </a:t>
            </a:r>
            <a:r>
              <a:rPr lang="en-US" sz="2800" b="0" dirty="0" smtClean="0"/>
              <a:t>backlog.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32296" y="5181600"/>
            <a:ext cx="652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Source: </a:t>
            </a:r>
            <a:r>
              <a:rPr lang="en-US" sz="2000" b="1" dirty="0" err="1" smtClean="0">
                <a:solidFill>
                  <a:schemeClr val="bg1"/>
                </a:solidFill>
              </a:rPr>
              <a:t>Sanjiv</a:t>
            </a:r>
            <a:r>
              <a:rPr lang="en-US" sz="2000" b="1" dirty="0" smtClean="0">
                <a:solidFill>
                  <a:schemeClr val="bg1"/>
                </a:solidFill>
              </a:rPr>
              <a:t> Augustine, </a:t>
            </a:r>
            <a:r>
              <a:rPr lang="en-US" sz="2000" b="1" i="1" dirty="0">
                <a:solidFill>
                  <a:schemeClr val="bg1"/>
                </a:solidFill>
              </a:rPr>
              <a:t>Managing Agile Projects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855</TotalTime>
  <Words>621</Words>
  <Application>Microsoft Office PowerPoint</Application>
  <PresentationFormat>On-screen Show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software Architecture and AgilE Development</vt:lpstr>
      <vt:lpstr>WHAT IS AGILE?</vt:lpstr>
      <vt:lpstr>WHAT IS AGILE?</vt:lpstr>
      <vt:lpstr>Reasons why agile arose</vt:lpstr>
      <vt:lpstr>Benefits of agile</vt:lpstr>
      <vt:lpstr>Criticisms of agile</vt:lpstr>
      <vt:lpstr>Slide 7</vt:lpstr>
      <vt:lpstr>Slide 8</vt:lpstr>
      <vt:lpstr>A closer look: COMMON Agile characteristics</vt:lpstr>
      <vt:lpstr>Example of an agile cycle: Scrum</vt:lpstr>
      <vt:lpstr>Scrum – a different look</vt:lpstr>
      <vt:lpstr>Ways Agile needs architecture</vt:lpstr>
      <vt:lpstr>What architecture can learn from agile</vt:lpstr>
      <vt:lpstr>Reality  vs. Perception</vt:lpstr>
      <vt:lpstr>Different approaches and Relative strengths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Agility and Architecture: Can They Coexist?</dc:title>
  <dc:creator>Messinger</dc:creator>
  <cp:lastModifiedBy>Lingard</cp:lastModifiedBy>
  <cp:revision>51</cp:revision>
  <dcterms:created xsi:type="dcterms:W3CDTF">2012-04-25T17:31:31Z</dcterms:created>
  <dcterms:modified xsi:type="dcterms:W3CDTF">2012-05-03T00:08:52Z</dcterms:modified>
</cp:coreProperties>
</file>