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74" r:id="rId3"/>
    <p:sldId id="257" r:id="rId4"/>
    <p:sldId id="275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22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CA2DD6C-9590-4B23-BFB0-2EF589A25DC5}" type="datetimeFigureOut">
              <a:rPr lang="en-US" smtClean="0"/>
              <a:pPr/>
              <a:t>5/9/2012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0C3D46A-83E2-4AE0-A463-2C3CA6B8B5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Role of the Architect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7406640" cy="1752600"/>
          </a:xfrm>
        </p:spPr>
        <p:txBody>
          <a:bodyPr/>
          <a:lstStyle/>
          <a:p>
            <a:pPr algn="r"/>
            <a:r>
              <a:rPr lang="en-US" dirty="0" smtClean="0"/>
              <a:t>Kevin </a:t>
            </a:r>
            <a:r>
              <a:rPr lang="en-US" dirty="0" err="1" smtClean="0"/>
              <a:t>Bao</a:t>
            </a:r>
            <a:r>
              <a:rPr lang="en-US" dirty="0" smtClean="0"/>
              <a:t> Le</a:t>
            </a:r>
          </a:p>
          <a:p>
            <a:pPr algn="r"/>
            <a:r>
              <a:rPr lang="en-US" dirty="0" smtClean="0"/>
              <a:t>Comp 684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Domains of Competency</a:t>
            </a:r>
            <a:br>
              <a:rPr lang="en-US" dirty="0" smtClean="0"/>
            </a:br>
            <a:r>
              <a:rPr lang="en-US" dirty="0" smtClean="0"/>
              <a:t>Technology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835" y="1681163"/>
            <a:ext cx="8120165" cy="395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Domains of Competency</a:t>
            </a:r>
            <a:br>
              <a:rPr lang="en-US" dirty="0" smtClean="0"/>
            </a:br>
            <a:r>
              <a:rPr lang="en-US" dirty="0" smtClean="0"/>
              <a:t>Business Strategy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900" y="1905000"/>
            <a:ext cx="8039100" cy="353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Domains of Competency</a:t>
            </a:r>
            <a:br>
              <a:rPr lang="en-US" dirty="0" smtClean="0"/>
            </a:br>
            <a:r>
              <a:rPr lang="en-US" dirty="0" smtClean="0"/>
              <a:t>Organizational Politics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714500"/>
            <a:ext cx="8077200" cy="385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Domains of Competency</a:t>
            </a:r>
            <a:br>
              <a:rPr lang="en-US" dirty="0" smtClean="0"/>
            </a:br>
            <a:r>
              <a:rPr lang="en-US" dirty="0" smtClean="0"/>
              <a:t>Consulting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885" y="1795463"/>
            <a:ext cx="8145887" cy="369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Domains of Competency</a:t>
            </a:r>
            <a:br>
              <a:rPr lang="en-US" dirty="0" smtClean="0"/>
            </a:br>
            <a:r>
              <a:rPr lang="en-US" dirty="0" smtClean="0"/>
              <a:t>Leadership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8040108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0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 you become more senior in architect role, it is less about what you know and more and more about who you are -- your personal characteristics.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124200"/>
            <a:ext cx="62769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Risks/Rewards of the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3745992" cy="48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• Risks</a:t>
            </a:r>
          </a:p>
          <a:p>
            <a:r>
              <a:rPr lang="en-US" dirty="0" smtClean="0"/>
              <a:t>you don’t enjoy the  nontechnical work</a:t>
            </a:r>
          </a:p>
          <a:p>
            <a:r>
              <a:rPr lang="en-US" dirty="0" smtClean="0"/>
              <a:t>more responsibility / less control</a:t>
            </a:r>
          </a:p>
          <a:p>
            <a:r>
              <a:rPr lang="en-US" dirty="0" smtClean="0"/>
              <a:t>insufficient drive to overcome resistance</a:t>
            </a:r>
          </a:p>
          <a:p>
            <a:r>
              <a:rPr lang="en-US" dirty="0" smtClean="0"/>
              <a:t>poor odds of success</a:t>
            </a:r>
          </a:p>
          <a:p>
            <a:r>
              <a:rPr lang="en-US" dirty="0" smtClean="0"/>
              <a:t>everyone has a better idea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21808" y="1371600"/>
            <a:ext cx="3745992" cy="4800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3200" dirty="0" smtClean="0"/>
              <a:t>• Rewards</a:t>
            </a:r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/>
              <a:t>more </a:t>
            </a:r>
            <a:r>
              <a:rPr lang="en-US" sz="3200" dirty="0"/>
              <a:t>interesting and </a:t>
            </a:r>
            <a:r>
              <a:rPr lang="en-US" sz="3200" dirty="0" smtClean="0"/>
              <a:t>complex problems</a:t>
            </a:r>
            <a:endParaRPr lang="en-US" sz="3200" dirty="0"/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/>
              <a:t>career </a:t>
            </a:r>
            <a:r>
              <a:rPr lang="en-US" sz="3200" dirty="0"/>
              <a:t>advancement and </a:t>
            </a:r>
            <a:r>
              <a:rPr lang="en-US" sz="3200" dirty="0" smtClean="0"/>
              <a:t>recognition</a:t>
            </a:r>
            <a:endParaRPr lang="en-US" sz="3200" dirty="0"/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200" dirty="0" smtClean="0"/>
              <a:t>greater </a:t>
            </a:r>
            <a:r>
              <a:rPr lang="en-US" sz="3200" dirty="0"/>
              <a:t>scope of </a:t>
            </a:r>
            <a:r>
              <a:rPr lang="en-US" sz="3200" dirty="0" smtClean="0"/>
              <a:t>activities, influence, contribution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181600" y="1447800"/>
            <a:ext cx="0" cy="480060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br>
              <a:rPr lang="en-US" dirty="0" smtClean="0"/>
            </a:br>
            <a:r>
              <a:rPr lang="en-US" dirty="0" smtClean="0"/>
              <a:t>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Bass, Clements and </a:t>
            </a:r>
            <a:r>
              <a:rPr lang="en-US" dirty="0" err="1" smtClean="0"/>
              <a:t>Kazman</a:t>
            </a:r>
            <a:r>
              <a:rPr lang="en-US" dirty="0" smtClean="0"/>
              <a:t>, Software Architecture in Practice, Addison-Wesley, 1998.</a:t>
            </a:r>
          </a:p>
          <a:p>
            <a:r>
              <a:rPr lang="en-US" dirty="0" smtClean="0"/>
              <a:t>Lewis, R. Architect? A Candid Guide to the Profession. MIT Press, 1998.</a:t>
            </a:r>
          </a:p>
          <a:p>
            <a:r>
              <a:rPr lang="en-US" dirty="0" err="1" smtClean="0"/>
              <a:t>Rechtin</a:t>
            </a:r>
            <a:r>
              <a:rPr lang="en-US" dirty="0" smtClean="0"/>
              <a:t>, E. Systems Architecting: Creating and Building Complex Systems. Prentice-Hall, 1991.</a:t>
            </a:r>
          </a:p>
          <a:p>
            <a:r>
              <a:rPr lang="en-US" dirty="0" smtClean="0"/>
              <a:t>World-wide Institute of Software Architects (WWISA) web site: </a:t>
            </a:r>
            <a:r>
              <a:rPr lang="en-US" dirty="0" smtClean="0">
                <a:solidFill>
                  <a:srgbClr val="0070C0"/>
                </a:solidFill>
              </a:rPr>
              <a:t>www.wwisa.org</a:t>
            </a:r>
          </a:p>
          <a:p>
            <a:r>
              <a:rPr lang="en-US" dirty="0" smtClean="0"/>
              <a:t>SEI web site: </a:t>
            </a:r>
            <a:r>
              <a:rPr lang="en-US" dirty="0" smtClean="0">
                <a:solidFill>
                  <a:srgbClr val="0070C0"/>
                </a:solidFill>
              </a:rPr>
              <a:t>www.sei.cmu.edu/technology/architecture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br>
              <a:rPr lang="en-US" dirty="0" smtClean="0"/>
            </a:br>
            <a:r>
              <a:rPr lang="en-US" dirty="0" smtClean="0"/>
              <a:t>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Bredemeyer</a:t>
            </a:r>
            <a:r>
              <a:rPr lang="en-US" dirty="0" smtClean="0"/>
              <a:t>, Dana and Ruth Malan, “Role of the Software Architect”, 1999. </a:t>
            </a:r>
            <a:r>
              <a:rPr lang="en-US" dirty="0" smtClean="0">
                <a:solidFill>
                  <a:srgbClr val="0070C0"/>
                </a:solidFill>
              </a:rPr>
              <a:t>http://www.bredemeyer.com/pdf_files/ArchitectRole.PDF</a:t>
            </a:r>
          </a:p>
          <a:p>
            <a:r>
              <a:rPr lang="en-US" dirty="0" err="1" smtClean="0"/>
              <a:t>Bredemeyer</a:t>
            </a:r>
            <a:r>
              <a:rPr lang="en-US" dirty="0" smtClean="0"/>
              <a:t>, Dana, “James Madison and the Role of the Architect”, June 1999. </a:t>
            </a:r>
            <a:r>
              <a:rPr lang="en-US" dirty="0" smtClean="0">
                <a:solidFill>
                  <a:srgbClr val="0070C0"/>
                </a:solidFill>
              </a:rPr>
              <a:t>http://www.bredemeyer.com/pdf_files/madison.pdf</a:t>
            </a:r>
          </a:p>
          <a:p>
            <a:r>
              <a:rPr lang="en-US" dirty="0" err="1" smtClean="0"/>
              <a:t>Kruchten</a:t>
            </a:r>
            <a:r>
              <a:rPr lang="en-US" dirty="0" smtClean="0"/>
              <a:t>, Philippe, “The Architects--The Software Architecture Team”, Software Architecture, Patrick </a:t>
            </a:r>
            <a:r>
              <a:rPr lang="en-US" dirty="0" err="1" smtClean="0"/>
              <a:t>Donohoe</a:t>
            </a:r>
            <a:r>
              <a:rPr lang="en-US" dirty="0" smtClean="0"/>
              <a:t> (ed.), 1999.</a:t>
            </a:r>
          </a:p>
          <a:p>
            <a:r>
              <a:rPr lang="en-US" dirty="0" err="1" smtClean="0"/>
              <a:t>Kruchten</a:t>
            </a:r>
            <a:r>
              <a:rPr lang="en-US" dirty="0" smtClean="0"/>
              <a:t>, Philippe, “Common Misconceptions about Software Architecture”, The Rational Edge, April 2001. </a:t>
            </a:r>
          </a:p>
          <a:p>
            <a:r>
              <a:rPr lang="en-US" dirty="0" smtClean="0"/>
              <a:t>Muller, </a:t>
            </a:r>
            <a:r>
              <a:rPr lang="en-US" dirty="0" err="1" smtClean="0"/>
              <a:t>Gerrit</a:t>
            </a:r>
            <a:r>
              <a:rPr lang="en-US" dirty="0" smtClean="0"/>
              <a:t>, “The Role and Task of the System Architect”, </a:t>
            </a:r>
            <a:r>
              <a:rPr lang="en-US" dirty="0" smtClean="0">
                <a:solidFill>
                  <a:srgbClr val="0070C0"/>
                </a:solidFill>
              </a:rPr>
              <a:t>http://www.extra.research.philips.com/natlab/sysarch/RoleSystemArchitectPaper.pdf</a:t>
            </a:r>
          </a:p>
          <a:p>
            <a:r>
              <a:rPr lang="en-US" dirty="0" smtClean="0"/>
              <a:t>Malan, Ruth and Dana </a:t>
            </a:r>
            <a:r>
              <a:rPr lang="en-US" dirty="0" err="1" smtClean="0"/>
              <a:t>Bredemeyer</a:t>
            </a:r>
            <a:r>
              <a:rPr lang="en-US" dirty="0" smtClean="0"/>
              <a:t>, “Architecture Teams”, 2001 </a:t>
            </a:r>
            <a:r>
              <a:rPr lang="en-US" dirty="0" smtClean="0">
                <a:solidFill>
                  <a:srgbClr val="0070C0"/>
                </a:solidFill>
              </a:rPr>
              <a:t>http://www.bredemeyer.com/pdf_files/ArchitectureTeams.PDF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br>
              <a:rPr lang="en-US" dirty="0" smtClean="0"/>
            </a:br>
            <a:r>
              <a:rPr lang="en-US" dirty="0" smtClean="0"/>
              <a:t>Web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Enterprise-wide IT Architecture (EWITA) site: </a:t>
            </a:r>
            <a:r>
              <a:rPr lang="en-US" dirty="0" smtClean="0">
                <a:solidFill>
                  <a:srgbClr val="0070C0"/>
                </a:solidFill>
              </a:rPr>
              <a:t>http://www.ewita.com</a:t>
            </a:r>
          </a:p>
          <a:p>
            <a:r>
              <a:rPr lang="en-US" dirty="0" smtClean="0"/>
              <a:t>Resources for Software Architects site: </a:t>
            </a:r>
            <a:r>
              <a:rPr lang="en-US" dirty="0" smtClean="0">
                <a:solidFill>
                  <a:srgbClr val="0070C0"/>
                </a:solidFill>
              </a:rPr>
              <a:t>http://www.bredemeyer.com</a:t>
            </a:r>
          </a:p>
          <a:p>
            <a:r>
              <a:rPr lang="en-US" dirty="0" smtClean="0"/>
              <a:t>SEI web site: </a:t>
            </a:r>
            <a:r>
              <a:rPr lang="en-US" dirty="0" smtClean="0">
                <a:solidFill>
                  <a:srgbClr val="0070C0"/>
                </a:solidFill>
              </a:rPr>
              <a:t>http://www.sei.cmu.edu/technology/architecture</a:t>
            </a:r>
          </a:p>
          <a:p>
            <a:r>
              <a:rPr lang="en-US" dirty="0" smtClean="0"/>
              <a:t>Philips Gaudi project site: </a:t>
            </a:r>
            <a:r>
              <a:rPr lang="en-US" dirty="0" smtClean="0">
                <a:solidFill>
                  <a:srgbClr val="0070C0"/>
                </a:solidFill>
              </a:rPr>
              <a:t>http://www.extra.research.philips.com/natlab/sysarch/index.html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architecture?</a:t>
            </a:r>
          </a:p>
          <a:p>
            <a:r>
              <a:rPr lang="en-US" dirty="0" smtClean="0"/>
              <a:t>What does an architect do?</a:t>
            </a:r>
          </a:p>
          <a:p>
            <a:r>
              <a:rPr lang="en-US" dirty="0" smtClean="0"/>
              <a:t>Implications for the Architect</a:t>
            </a:r>
          </a:p>
          <a:p>
            <a:r>
              <a:rPr lang="en-US" dirty="0" smtClean="0"/>
              <a:t>Architect Competency Framework</a:t>
            </a:r>
          </a:p>
          <a:p>
            <a:r>
              <a:rPr lang="en-US" dirty="0" smtClean="0"/>
              <a:t>Domains of Competency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</a:p>
          <a:p>
            <a:r>
              <a:rPr lang="en-US" dirty="0" smtClean="0"/>
              <a:t>Questions?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???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software architecture?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“architecture is the structure of the system, comprised of </a:t>
            </a:r>
          </a:p>
          <a:p>
            <a:pPr lvl="1"/>
            <a:r>
              <a:rPr lang="en-US" dirty="0" smtClean="0"/>
              <a:t>components or building blocks</a:t>
            </a:r>
          </a:p>
          <a:p>
            <a:pPr lvl="1"/>
            <a:r>
              <a:rPr lang="en-US" dirty="0" smtClean="0"/>
              <a:t>the externally visible properties of those components, and </a:t>
            </a:r>
          </a:p>
          <a:p>
            <a:pPr lvl="1"/>
            <a:r>
              <a:rPr lang="en-US" dirty="0" smtClean="0"/>
              <a:t>the relationships among them”</a:t>
            </a:r>
          </a:p>
          <a:p>
            <a:r>
              <a:rPr lang="en-US" dirty="0" smtClean="0"/>
              <a:t>The people who do this are called </a:t>
            </a:r>
            <a:r>
              <a:rPr lang="en-US" dirty="0" smtClean="0">
                <a:solidFill>
                  <a:srgbClr val="0070C0"/>
                </a:solidFill>
              </a:rPr>
              <a:t>architects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an architect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software architect is an information technology professional. </a:t>
            </a:r>
          </a:p>
          <a:p>
            <a:r>
              <a:rPr lang="en-US" dirty="0" smtClean="0"/>
              <a:t>He is responsible for dictating design choices to software developers, including but not limited to: platforms, coding and technical levels. </a:t>
            </a:r>
          </a:p>
          <a:p>
            <a:r>
              <a:rPr lang="en-US" dirty="0" smtClean="0"/>
              <a:t>His goal is to gain a complete understanding of his clients’ needs and effectively communicate them to the software design team.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Perspective</a:t>
            </a:r>
            <a:br>
              <a:rPr lang="en-US" dirty="0" smtClean="0"/>
            </a:br>
            <a:r>
              <a:rPr lang="en-US" dirty="0" smtClean="0"/>
              <a:t>Implications for the Architect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An architect needs to be good at:</a:t>
            </a:r>
          </a:p>
          <a:p>
            <a:r>
              <a:rPr lang="en-US" dirty="0" smtClean="0"/>
              <a:t>seeing the big-picture, </a:t>
            </a:r>
          </a:p>
          <a:p>
            <a:r>
              <a:rPr lang="en-US" dirty="0" smtClean="0"/>
              <a:t>dealing with ambiguity</a:t>
            </a:r>
          </a:p>
          <a:p>
            <a:r>
              <a:rPr lang="en-US" dirty="0" smtClean="0"/>
              <a:t>setting priorities</a:t>
            </a:r>
          </a:p>
          <a:p>
            <a:r>
              <a:rPr lang="en-US" dirty="0" smtClean="0"/>
              <a:t>dealing with conflicting priorities, making compromises </a:t>
            </a:r>
          </a:p>
          <a:p>
            <a:r>
              <a:rPr lang="en-US" dirty="0" smtClean="0"/>
              <a:t>analyzing tradeoffs</a:t>
            </a:r>
          </a:p>
          <a:p>
            <a:r>
              <a:rPr lang="en-US" dirty="0" smtClean="0"/>
              <a:t>working across disciplines</a:t>
            </a:r>
          </a:p>
          <a:p>
            <a:r>
              <a:rPr lang="en-US" dirty="0" smtClean="0"/>
              <a:t>leading, following and getting out of the way</a:t>
            </a:r>
          </a:p>
          <a:p>
            <a:r>
              <a:rPr lang="en-US" dirty="0" smtClean="0"/>
              <a:t>persuading others</a:t>
            </a:r>
          </a:p>
          <a:p>
            <a:r>
              <a:rPr lang="en-US" dirty="0" smtClean="0"/>
              <a:t>mediating conflicts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Architectural Decisions</a:t>
            </a:r>
            <a:br>
              <a:rPr lang="en-US" dirty="0" smtClean="0"/>
            </a:br>
            <a:r>
              <a:rPr lang="en-US" dirty="0" smtClean="0"/>
              <a:t>A matter of scope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8001000" cy="378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 for the Architect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1371600"/>
            <a:ext cx="3288792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An architect also needs to</a:t>
            </a:r>
          </a:p>
          <a:p>
            <a:r>
              <a:rPr lang="en-US" dirty="0" smtClean="0"/>
              <a:t>be credible and knowledgeable about areas within decision scope.</a:t>
            </a:r>
          </a:p>
          <a:p>
            <a:r>
              <a:rPr lang="en-US" dirty="0" smtClean="0"/>
              <a:t>Build consensus of opinions.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99" y="1981200"/>
            <a:ext cx="4232451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Architectural Decisions</a:t>
            </a:r>
            <a:br>
              <a:rPr lang="en-US" dirty="0" smtClean="0"/>
            </a:br>
            <a:r>
              <a:rPr lang="en-US" dirty="0" smtClean="0"/>
              <a:t>Implications for the Architect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Architect needs to</a:t>
            </a:r>
          </a:p>
          <a:p>
            <a:r>
              <a:rPr lang="en-US" dirty="0" smtClean="0"/>
              <a:t>work at a high level of abstraction, yet go into detail where necessary.</a:t>
            </a:r>
          </a:p>
          <a:p>
            <a:r>
              <a:rPr lang="en-US" dirty="0" smtClean="0"/>
              <a:t>be good at modeling, rigorous in documenting decisions, and good at communicating them to various audiences.</a:t>
            </a:r>
          </a:p>
          <a:p>
            <a:r>
              <a:rPr lang="en-US" dirty="0" smtClean="0"/>
              <a:t>use different views to show how the architecture addresses various stakeholders’ concerns.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Architect Competency Framework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371600"/>
            <a:ext cx="64293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524000" y="4800600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framework helps </a:t>
            </a:r>
            <a:r>
              <a:rPr lang="en-US" sz="2400" dirty="0"/>
              <a:t>architects </a:t>
            </a:r>
            <a:r>
              <a:rPr lang="en-US" sz="2400" dirty="0" smtClean="0"/>
              <a:t>assess areas </a:t>
            </a:r>
            <a:r>
              <a:rPr lang="en-US" sz="2400" dirty="0"/>
              <a:t>for their own personal development, and managers in identifying who </a:t>
            </a:r>
            <a:r>
              <a:rPr lang="en-US" sz="2400" dirty="0" smtClean="0"/>
              <a:t>is a </a:t>
            </a:r>
            <a:r>
              <a:rPr lang="en-US" sz="2400" dirty="0"/>
              <a:t>good fit for the architect role.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186</TotalTime>
  <Words>609</Words>
  <Application>Microsoft Office PowerPoint</Application>
  <PresentationFormat>On-screen Show (4:3)</PresentationFormat>
  <Paragraphs>83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The Role of the Architect</vt:lpstr>
      <vt:lpstr>Outline</vt:lpstr>
      <vt:lpstr>What is software architecture?</vt:lpstr>
      <vt:lpstr>What does an architect do?</vt:lpstr>
      <vt:lpstr>System Perspective Implications for the Architect</vt:lpstr>
      <vt:lpstr>Architectural Decisions A matter of scope</vt:lpstr>
      <vt:lpstr>Implications for the Architect</vt:lpstr>
      <vt:lpstr>Architectural Decisions Implications for the Architect</vt:lpstr>
      <vt:lpstr>Architect Competency Framework</vt:lpstr>
      <vt:lpstr>Domains of Competency Technology</vt:lpstr>
      <vt:lpstr>Domains of Competency Business Strategy</vt:lpstr>
      <vt:lpstr>Domains of Competency Organizational Politics</vt:lpstr>
      <vt:lpstr>Domains of Competency Consulting</vt:lpstr>
      <vt:lpstr>Domains of Competency Leadership</vt:lpstr>
      <vt:lpstr>Conclusion</vt:lpstr>
      <vt:lpstr>Risks/Rewards of the Role</vt:lpstr>
      <vt:lpstr>References Books</vt:lpstr>
      <vt:lpstr>References Papers</vt:lpstr>
      <vt:lpstr>References Web Sites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the Architect</dc:title>
  <dc:creator>Bao Quoc Le</dc:creator>
  <cp:lastModifiedBy>Lingard</cp:lastModifiedBy>
  <cp:revision>2</cp:revision>
  <dcterms:created xsi:type="dcterms:W3CDTF">2012-05-08T10:38:20Z</dcterms:created>
  <dcterms:modified xsi:type="dcterms:W3CDTF">2012-05-10T03:26:26Z</dcterms:modified>
</cp:coreProperties>
</file>