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5" r:id="rId5"/>
    <p:sldId id="260" r:id="rId6"/>
    <p:sldId id="266" r:id="rId7"/>
    <p:sldId id="267" r:id="rId8"/>
    <p:sldId id="270" r:id="rId9"/>
    <p:sldId id="268" r:id="rId10"/>
    <p:sldId id="273" r:id="rId11"/>
    <p:sldId id="274" r:id="rId12"/>
    <p:sldId id="276" r:id="rId13"/>
    <p:sldId id="277" r:id="rId14"/>
    <p:sldId id="278" r:id="rId15"/>
    <p:sldId id="279" r:id="rId16"/>
    <p:sldId id="280" r:id="rId17"/>
    <p:sldId id="281" r:id="rId18"/>
    <p:sldId id="282" r:id="rId19"/>
    <p:sldId id="283"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026" autoAdjust="0"/>
  </p:normalViewPr>
  <p:slideViewPr>
    <p:cSldViewPr snapToGrid="0" snapToObjects="1">
      <p:cViewPr varScale="1">
        <p:scale>
          <a:sx n="81" d="100"/>
          <a:sy n="81" d="100"/>
        </p:scale>
        <p:origin x="-206"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A5672D-1705-ED41-91CD-673A2008D1F9}" type="datetimeFigureOut">
              <a:rPr lang="en-US" smtClean="0"/>
              <a:pPr/>
              <a:t>4/24/2012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1B4D8C-B69F-8E4D-B468-DBACF5230495}" type="slidenum">
              <a:rPr lang="en-US" smtClean="0"/>
              <a:pPr/>
              <a:t>‹#›</a:t>
            </a:fld>
            <a:endParaRPr lang="en-US"/>
          </a:p>
        </p:txBody>
      </p:sp>
    </p:spTree>
    <p:extLst>
      <p:ext uri="{BB962C8B-B14F-4D97-AF65-F5344CB8AC3E}">
        <p14:creationId xmlns:p14="http://schemas.microsoft.com/office/powerpoint/2010/main" xmlns="" val="731990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A5672D-1705-ED41-91CD-673A2008D1F9}" type="datetimeFigureOut">
              <a:rPr lang="en-US" smtClean="0"/>
              <a:pPr/>
              <a:t>4/24/2012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1B4D8C-B69F-8E4D-B468-DBACF5230495}" type="slidenum">
              <a:rPr lang="en-US" smtClean="0"/>
              <a:pPr/>
              <a:t>‹#›</a:t>
            </a:fld>
            <a:endParaRPr lang="en-US"/>
          </a:p>
        </p:txBody>
      </p:sp>
    </p:spTree>
    <p:extLst>
      <p:ext uri="{BB962C8B-B14F-4D97-AF65-F5344CB8AC3E}">
        <p14:creationId xmlns:p14="http://schemas.microsoft.com/office/powerpoint/2010/main" xmlns="" val="2440058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A5672D-1705-ED41-91CD-673A2008D1F9}" type="datetimeFigureOut">
              <a:rPr lang="en-US" smtClean="0"/>
              <a:pPr/>
              <a:t>4/24/2012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1B4D8C-B69F-8E4D-B468-DBACF5230495}" type="slidenum">
              <a:rPr lang="en-US" smtClean="0"/>
              <a:pPr/>
              <a:t>‹#›</a:t>
            </a:fld>
            <a:endParaRPr lang="en-US"/>
          </a:p>
        </p:txBody>
      </p:sp>
    </p:spTree>
    <p:extLst>
      <p:ext uri="{BB962C8B-B14F-4D97-AF65-F5344CB8AC3E}">
        <p14:creationId xmlns:p14="http://schemas.microsoft.com/office/powerpoint/2010/main" xmlns="" val="1784837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A5672D-1705-ED41-91CD-673A2008D1F9}" type="datetimeFigureOut">
              <a:rPr lang="en-US" smtClean="0"/>
              <a:pPr/>
              <a:t>4/24/2012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1B4D8C-B69F-8E4D-B468-DBACF5230495}" type="slidenum">
              <a:rPr lang="en-US" smtClean="0"/>
              <a:pPr/>
              <a:t>‹#›</a:t>
            </a:fld>
            <a:endParaRPr lang="en-US"/>
          </a:p>
        </p:txBody>
      </p:sp>
    </p:spTree>
    <p:extLst>
      <p:ext uri="{BB962C8B-B14F-4D97-AF65-F5344CB8AC3E}">
        <p14:creationId xmlns:p14="http://schemas.microsoft.com/office/powerpoint/2010/main" xmlns="" val="129310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A5672D-1705-ED41-91CD-673A2008D1F9}" type="datetimeFigureOut">
              <a:rPr lang="en-US" smtClean="0"/>
              <a:pPr/>
              <a:t>4/24/2012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1B4D8C-B69F-8E4D-B468-DBACF5230495}" type="slidenum">
              <a:rPr lang="en-US" smtClean="0"/>
              <a:pPr/>
              <a:t>‹#›</a:t>
            </a:fld>
            <a:endParaRPr lang="en-US"/>
          </a:p>
        </p:txBody>
      </p:sp>
    </p:spTree>
    <p:extLst>
      <p:ext uri="{BB962C8B-B14F-4D97-AF65-F5344CB8AC3E}">
        <p14:creationId xmlns:p14="http://schemas.microsoft.com/office/powerpoint/2010/main" xmlns="" val="1282936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A5672D-1705-ED41-91CD-673A2008D1F9}" type="datetimeFigureOut">
              <a:rPr lang="en-US" smtClean="0"/>
              <a:pPr/>
              <a:t>4/24/2012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1B4D8C-B69F-8E4D-B468-DBACF5230495}" type="slidenum">
              <a:rPr lang="en-US" smtClean="0"/>
              <a:pPr/>
              <a:t>‹#›</a:t>
            </a:fld>
            <a:endParaRPr lang="en-US"/>
          </a:p>
        </p:txBody>
      </p:sp>
    </p:spTree>
    <p:extLst>
      <p:ext uri="{BB962C8B-B14F-4D97-AF65-F5344CB8AC3E}">
        <p14:creationId xmlns:p14="http://schemas.microsoft.com/office/powerpoint/2010/main" xmlns="" val="991453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A5672D-1705-ED41-91CD-673A2008D1F9}" type="datetimeFigureOut">
              <a:rPr lang="en-US" smtClean="0"/>
              <a:pPr/>
              <a:t>4/24/2012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1B4D8C-B69F-8E4D-B468-DBACF5230495}" type="slidenum">
              <a:rPr lang="en-US" smtClean="0"/>
              <a:pPr/>
              <a:t>‹#›</a:t>
            </a:fld>
            <a:endParaRPr lang="en-US"/>
          </a:p>
        </p:txBody>
      </p:sp>
    </p:spTree>
    <p:extLst>
      <p:ext uri="{BB962C8B-B14F-4D97-AF65-F5344CB8AC3E}">
        <p14:creationId xmlns:p14="http://schemas.microsoft.com/office/powerpoint/2010/main" xmlns="" val="655894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A5672D-1705-ED41-91CD-673A2008D1F9}" type="datetimeFigureOut">
              <a:rPr lang="en-US" smtClean="0"/>
              <a:pPr/>
              <a:t>4/24/2012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1B4D8C-B69F-8E4D-B468-DBACF5230495}" type="slidenum">
              <a:rPr lang="en-US" smtClean="0"/>
              <a:pPr/>
              <a:t>‹#›</a:t>
            </a:fld>
            <a:endParaRPr lang="en-US"/>
          </a:p>
        </p:txBody>
      </p:sp>
    </p:spTree>
    <p:extLst>
      <p:ext uri="{BB962C8B-B14F-4D97-AF65-F5344CB8AC3E}">
        <p14:creationId xmlns:p14="http://schemas.microsoft.com/office/powerpoint/2010/main" xmlns="" val="3622090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A5672D-1705-ED41-91CD-673A2008D1F9}" type="datetimeFigureOut">
              <a:rPr lang="en-US" smtClean="0"/>
              <a:pPr/>
              <a:t>4/24/2012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1B4D8C-B69F-8E4D-B468-DBACF5230495}" type="slidenum">
              <a:rPr lang="en-US" smtClean="0"/>
              <a:pPr/>
              <a:t>‹#›</a:t>
            </a:fld>
            <a:endParaRPr lang="en-US"/>
          </a:p>
        </p:txBody>
      </p:sp>
    </p:spTree>
    <p:extLst>
      <p:ext uri="{BB962C8B-B14F-4D97-AF65-F5344CB8AC3E}">
        <p14:creationId xmlns:p14="http://schemas.microsoft.com/office/powerpoint/2010/main" xmlns="" val="1401579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A5672D-1705-ED41-91CD-673A2008D1F9}" type="datetimeFigureOut">
              <a:rPr lang="en-US" smtClean="0"/>
              <a:pPr/>
              <a:t>4/24/2012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1B4D8C-B69F-8E4D-B468-DBACF5230495}" type="slidenum">
              <a:rPr lang="en-US" smtClean="0"/>
              <a:pPr/>
              <a:t>‹#›</a:t>
            </a:fld>
            <a:endParaRPr lang="en-US"/>
          </a:p>
        </p:txBody>
      </p:sp>
    </p:spTree>
    <p:extLst>
      <p:ext uri="{BB962C8B-B14F-4D97-AF65-F5344CB8AC3E}">
        <p14:creationId xmlns:p14="http://schemas.microsoft.com/office/powerpoint/2010/main" xmlns="" val="714005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A5672D-1705-ED41-91CD-673A2008D1F9}" type="datetimeFigureOut">
              <a:rPr lang="en-US" smtClean="0"/>
              <a:pPr/>
              <a:t>4/24/2012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1B4D8C-B69F-8E4D-B468-DBACF5230495}" type="slidenum">
              <a:rPr lang="en-US" smtClean="0"/>
              <a:pPr/>
              <a:t>‹#›</a:t>
            </a:fld>
            <a:endParaRPr lang="en-US"/>
          </a:p>
        </p:txBody>
      </p:sp>
    </p:spTree>
    <p:extLst>
      <p:ext uri="{BB962C8B-B14F-4D97-AF65-F5344CB8AC3E}">
        <p14:creationId xmlns:p14="http://schemas.microsoft.com/office/powerpoint/2010/main" xmlns="" val="2795602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A5672D-1705-ED41-91CD-673A2008D1F9}" type="datetimeFigureOut">
              <a:rPr lang="en-US" smtClean="0"/>
              <a:pPr/>
              <a:t>4/24/2012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1B4D8C-B69F-8E4D-B468-DBACF5230495}" type="slidenum">
              <a:rPr lang="en-US" smtClean="0"/>
              <a:pPr/>
              <a:t>‹#›</a:t>
            </a:fld>
            <a:endParaRPr lang="en-US"/>
          </a:p>
        </p:txBody>
      </p:sp>
    </p:spTree>
    <p:extLst>
      <p:ext uri="{BB962C8B-B14F-4D97-AF65-F5344CB8AC3E}">
        <p14:creationId xmlns:p14="http://schemas.microsoft.com/office/powerpoint/2010/main" xmlns="" val="1346800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Agile Architecture</a:t>
            </a:r>
            <a:endParaRPr lang="en-US" dirty="0"/>
          </a:p>
        </p:txBody>
      </p:sp>
      <p:sp>
        <p:nvSpPr>
          <p:cNvPr id="3" name="Subtitle 2"/>
          <p:cNvSpPr>
            <a:spLocks noGrp="1"/>
          </p:cNvSpPr>
          <p:nvPr>
            <p:ph type="subTitle" idx="1"/>
          </p:nvPr>
        </p:nvSpPr>
        <p:spPr/>
        <p:txBody>
          <a:bodyPr/>
          <a:lstStyle/>
          <a:p>
            <a:r>
              <a:rPr lang="en-US" dirty="0" smtClean="0"/>
              <a:t>Prabhu Venkatesan for COMP-684</a:t>
            </a:r>
            <a:endParaRPr lang="en-US" dirty="0"/>
          </a:p>
        </p:txBody>
      </p:sp>
    </p:spTree>
    <p:extLst>
      <p:ext uri="{BB962C8B-B14F-4D97-AF65-F5344CB8AC3E}">
        <p14:creationId xmlns:p14="http://schemas.microsoft.com/office/powerpoint/2010/main" xmlns="" val="1271963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3440" y="803395"/>
            <a:ext cx="7775235" cy="6832641"/>
          </a:xfrm>
          <a:prstGeom prst="rect">
            <a:avLst/>
          </a:prstGeom>
          <a:noFill/>
        </p:spPr>
        <p:txBody>
          <a:bodyPr wrap="square" rtlCol="0">
            <a:spAutoFit/>
          </a:bodyPr>
          <a:lstStyle/>
          <a:p>
            <a:r>
              <a:rPr lang="en-US" sz="2400" dirty="0" smtClean="0"/>
              <a:t>Agile Architecture - Objectives</a:t>
            </a:r>
            <a:endParaRPr lang="en-US" sz="2400" dirty="0"/>
          </a:p>
          <a:p>
            <a:endParaRPr lang="en-US" dirty="0" smtClean="0"/>
          </a:p>
          <a:p>
            <a:pPr marL="285750" indent="-285750">
              <a:buFont typeface="Arial"/>
              <a:buChar char="•"/>
            </a:pPr>
            <a:r>
              <a:rPr lang="en-US" dirty="0" smtClean="0"/>
              <a:t>Deliver working solutions</a:t>
            </a:r>
          </a:p>
          <a:p>
            <a:pPr marL="285750" indent="-285750">
              <a:buFont typeface="Arial"/>
              <a:buChar char="•"/>
            </a:pPr>
            <a:endParaRPr lang="en-US" dirty="0" smtClean="0"/>
          </a:p>
          <a:p>
            <a:pPr marL="285750" indent="-285750">
              <a:buFont typeface="Arial"/>
              <a:buChar char="•"/>
            </a:pPr>
            <a:r>
              <a:rPr lang="en-US" dirty="0" smtClean="0"/>
              <a:t>Maximize stakeholder value</a:t>
            </a:r>
          </a:p>
          <a:p>
            <a:pPr marL="285750" indent="-285750">
              <a:buFont typeface="Arial"/>
              <a:buChar char="•"/>
            </a:pPr>
            <a:endParaRPr lang="en-US" dirty="0" smtClean="0"/>
          </a:p>
          <a:p>
            <a:pPr marL="285750" indent="-285750">
              <a:buFont typeface="Arial"/>
              <a:buChar char="•"/>
            </a:pPr>
            <a:r>
              <a:rPr lang="en-US" dirty="0" smtClean="0"/>
              <a:t>Find solutions which meet the goals of all stakeholders</a:t>
            </a:r>
          </a:p>
          <a:p>
            <a:pPr marL="285750" indent="-285750">
              <a:buFont typeface="Arial"/>
              <a:buChar char="•"/>
            </a:pPr>
            <a:endParaRPr lang="en-US" dirty="0" smtClean="0"/>
          </a:p>
          <a:p>
            <a:pPr marL="285750" indent="-285750">
              <a:buFont typeface="Arial"/>
              <a:buChar char="•"/>
            </a:pPr>
            <a:r>
              <a:rPr lang="en-US" dirty="0" smtClean="0"/>
              <a:t>Enable the next effort</a:t>
            </a:r>
          </a:p>
          <a:p>
            <a:pPr marL="285750" indent="-285750">
              <a:buFont typeface="Arial"/>
              <a:buChar char="•"/>
            </a:pPr>
            <a:endParaRPr lang="en-US" dirty="0" smtClean="0"/>
          </a:p>
          <a:p>
            <a:pPr marL="285750" indent="-285750">
              <a:buFont typeface="Arial"/>
              <a:buChar char="•"/>
            </a:pPr>
            <a:r>
              <a:rPr lang="en-US" dirty="0" smtClean="0"/>
              <a:t>Manage change and complexity</a:t>
            </a:r>
          </a:p>
          <a:p>
            <a:pPr marL="285750" indent="-285750">
              <a:buFont typeface="Arial"/>
              <a:buChar char="•"/>
            </a:pPr>
            <a:endParaRPr lang="en-US" dirty="0"/>
          </a:p>
          <a:p>
            <a:pPr marL="285750" indent="-285750">
              <a:buFont typeface="Arial"/>
              <a:buChar char="•"/>
            </a:pPr>
            <a:endParaRPr lang="en-US" dirty="0" smtClean="0">
              <a:latin typeface="+mj-lt"/>
            </a:endParaRPr>
          </a:p>
          <a:p>
            <a:pPr marL="285750" indent="-285750">
              <a:buFont typeface="Arial"/>
              <a:buChar char="•"/>
            </a:pPr>
            <a:endParaRPr lang="en-US" dirty="0" smtClean="0">
              <a:latin typeface="+mj-lt"/>
            </a:endParaRPr>
          </a:p>
          <a:p>
            <a:pPr marL="285750" indent="-285750">
              <a:buFont typeface="Arial"/>
              <a:buChar char="•"/>
            </a:pPr>
            <a:endParaRPr lang="en-US" dirty="0">
              <a:latin typeface="+mj-lt"/>
            </a:endParaRPr>
          </a:p>
          <a:p>
            <a:pPr marL="285750" indent="-285750" algn="just">
              <a:buFont typeface="Arial"/>
              <a:buChar char="•"/>
            </a:pPr>
            <a:endParaRPr lang="en-US" dirty="0" smtClean="0">
              <a:latin typeface="+mj-lt"/>
            </a:endParaRPr>
          </a:p>
          <a:p>
            <a:pPr algn="just"/>
            <a:endParaRPr lang="en-US" dirty="0" smtClean="0">
              <a:latin typeface="+mj-lt"/>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p:txBody>
      </p:sp>
      <p:pic>
        <p:nvPicPr>
          <p:cNvPr id="3" name="Picture 2"/>
          <p:cNvPicPr>
            <a:picLocks noChangeAspect="1"/>
          </p:cNvPicPr>
          <p:nvPr/>
        </p:nvPicPr>
        <p:blipFill>
          <a:blip r:embed="rId2"/>
          <a:stretch>
            <a:fillRect/>
          </a:stretch>
        </p:blipFill>
        <p:spPr>
          <a:xfrm>
            <a:off x="6661954" y="4148335"/>
            <a:ext cx="1612900" cy="1917700"/>
          </a:xfrm>
          <a:prstGeom prst="rect">
            <a:avLst/>
          </a:prstGeom>
        </p:spPr>
      </p:pic>
    </p:spTree>
    <p:extLst>
      <p:ext uri="{BB962C8B-B14F-4D97-AF65-F5344CB8AC3E}">
        <p14:creationId xmlns:p14="http://schemas.microsoft.com/office/powerpoint/2010/main" xmlns="" val="19634678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3440" y="803395"/>
            <a:ext cx="7775235" cy="7940635"/>
          </a:xfrm>
          <a:prstGeom prst="rect">
            <a:avLst/>
          </a:prstGeom>
          <a:noFill/>
        </p:spPr>
        <p:txBody>
          <a:bodyPr wrap="square" rtlCol="0">
            <a:spAutoFit/>
          </a:bodyPr>
          <a:lstStyle/>
          <a:p>
            <a:r>
              <a:rPr lang="en-US" sz="2400" dirty="0" smtClean="0"/>
              <a:t>Agile Architecture - Principles</a:t>
            </a:r>
            <a:endParaRPr lang="en-US" sz="2400" dirty="0"/>
          </a:p>
          <a:p>
            <a:endParaRPr lang="en-US" dirty="0" smtClean="0"/>
          </a:p>
          <a:p>
            <a:pPr marL="285750" indent="-285750">
              <a:buFont typeface="Arial"/>
              <a:buChar char="•"/>
            </a:pPr>
            <a:r>
              <a:rPr lang="en-US" dirty="0" smtClean="0"/>
              <a:t>Value people</a:t>
            </a:r>
          </a:p>
          <a:p>
            <a:pPr marL="285750" indent="-285750">
              <a:buFont typeface="Arial"/>
              <a:buChar char="•"/>
            </a:pPr>
            <a:endParaRPr lang="en-US" dirty="0" smtClean="0"/>
          </a:p>
          <a:p>
            <a:pPr marL="285750" indent="-285750">
              <a:buFont typeface="Arial"/>
              <a:buChar char="•"/>
            </a:pPr>
            <a:r>
              <a:rPr lang="en-US" dirty="0" smtClean="0"/>
              <a:t>Communicate</a:t>
            </a:r>
          </a:p>
          <a:p>
            <a:pPr marL="285750" indent="-285750">
              <a:buFont typeface="Arial"/>
              <a:buChar char="•"/>
            </a:pPr>
            <a:endParaRPr lang="en-US" dirty="0" smtClean="0"/>
          </a:p>
          <a:p>
            <a:pPr marL="285750" indent="-285750">
              <a:buFont typeface="Arial"/>
              <a:buChar char="•"/>
            </a:pPr>
            <a:r>
              <a:rPr lang="en-US" dirty="0" smtClean="0"/>
              <a:t>Less is More – Don</a:t>
            </a:r>
            <a:r>
              <a:rPr lang="fr-FR" dirty="0" smtClean="0"/>
              <a:t>’</a:t>
            </a:r>
            <a:r>
              <a:rPr lang="en-US" dirty="0" smtClean="0"/>
              <a:t>t overbuild</a:t>
            </a:r>
          </a:p>
          <a:p>
            <a:pPr marL="285750" indent="-285750">
              <a:buFont typeface="Arial"/>
              <a:buChar char="•"/>
            </a:pPr>
            <a:endParaRPr lang="en-US" dirty="0" smtClean="0"/>
          </a:p>
          <a:p>
            <a:pPr marL="285750" indent="-285750">
              <a:buFont typeface="Arial"/>
              <a:buChar char="•"/>
            </a:pPr>
            <a:r>
              <a:rPr lang="en-US" dirty="0" smtClean="0"/>
              <a:t>Embrace Change – Plan it, Manage it</a:t>
            </a:r>
          </a:p>
          <a:p>
            <a:pPr marL="285750" indent="-285750">
              <a:buFont typeface="Arial"/>
              <a:buChar char="•"/>
            </a:pPr>
            <a:endParaRPr lang="en-US" dirty="0" smtClean="0"/>
          </a:p>
          <a:p>
            <a:pPr marL="285750" indent="-285750">
              <a:buFont typeface="Arial"/>
              <a:buChar char="•"/>
            </a:pPr>
            <a:r>
              <a:rPr lang="en-US" dirty="0" smtClean="0"/>
              <a:t>Choose right solution for enterprise</a:t>
            </a:r>
          </a:p>
          <a:p>
            <a:pPr marL="285750" indent="-285750">
              <a:buFont typeface="Arial"/>
              <a:buChar char="•"/>
            </a:pPr>
            <a:endParaRPr lang="en-US" dirty="0"/>
          </a:p>
          <a:p>
            <a:pPr marL="285750" indent="-285750">
              <a:buFont typeface="Arial"/>
              <a:buChar char="•"/>
            </a:pPr>
            <a:r>
              <a:rPr lang="en-US" dirty="0" smtClean="0"/>
              <a:t>Deliver Quality</a:t>
            </a:r>
          </a:p>
          <a:p>
            <a:pPr marL="285750" indent="-285750">
              <a:buFont typeface="Arial"/>
              <a:buChar char="•"/>
            </a:pPr>
            <a:endParaRPr lang="en-US" dirty="0"/>
          </a:p>
          <a:p>
            <a:pPr marL="285750" indent="-285750">
              <a:buFont typeface="Arial"/>
              <a:buChar char="•"/>
            </a:pPr>
            <a:r>
              <a:rPr lang="en-US" dirty="0" smtClean="0"/>
              <a:t>Model and document in a agile fashion</a:t>
            </a:r>
          </a:p>
          <a:p>
            <a:pPr marL="285750" indent="-285750">
              <a:buFont typeface="Arial"/>
              <a:buChar char="•"/>
            </a:pPr>
            <a:endParaRPr lang="en-US" dirty="0"/>
          </a:p>
          <a:p>
            <a:pPr marL="285750" indent="-285750">
              <a:buFont typeface="Arial"/>
              <a:buChar char="•"/>
            </a:pPr>
            <a:endParaRPr lang="en-US" dirty="0" smtClean="0">
              <a:latin typeface="+mj-lt"/>
            </a:endParaRPr>
          </a:p>
          <a:p>
            <a:pPr marL="285750" indent="-285750">
              <a:buFont typeface="Arial"/>
              <a:buChar char="•"/>
            </a:pPr>
            <a:endParaRPr lang="en-US" dirty="0" smtClean="0">
              <a:latin typeface="+mj-lt"/>
            </a:endParaRPr>
          </a:p>
          <a:p>
            <a:pPr marL="285750" indent="-285750">
              <a:buFont typeface="Arial"/>
              <a:buChar char="•"/>
            </a:pPr>
            <a:endParaRPr lang="en-US" dirty="0">
              <a:latin typeface="+mj-lt"/>
            </a:endParaRPr>
          </a:p>
          <a:p>
            <a:pPr marL="285750" indent="-285750" algn="just">
              <a:buFont typeface="Arial"/>
              <a:buChar char="•"/>
            </a:pPr>
            <a:endParaRPr lang="en-US" dirty="0" smtClean="0">
              <a:latin typeface="+mj-lt"/>
            </a:endParaRPr>
          </a:p>
          <a:p>
            <a:pPr algn="just"/>
            <a:endParaRPr lang="en-US" dirty="0" smtClean="0">
              <a:latin typeface="+mj-lt"/>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p:txBody>
      </p:sp>
    </p:spTree>
    <p:extLst>
      <p:ext uri="{BB962C8B-B14F-4D97-AF65-F5344CB8AC3E}">
        <p14:creationId xmlns:p14="http://schemas.microsoft.com/office/powerpoint/2010/main" xmlns="" val="39079730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3440" y="803395"/>
            <a:ext cx="7775235" cy="4339650"/>
          </a:xfrm>
          <a:prstGeom prst="rect">
            <a:avLst/>
          </a:prstGeom>
          <a:noFill/>
        </p:spPr>
        <p:txBody>
          <a:bodyPr wrap="square" rtlCol="0">
            <a:spAutoFit/>
          </a:bodyPr>
          <a:lstStyle/>
          <a:p>
            <a:r>
              <a:rPr lang="en-US" sz="2400" dirty="0" smtClean="0"/>
              <a:t>Agile Architecture - Lifecycle</a:t>
            </a:r>
            <a:endParaRPr lang="en-US" sz="2400" dirty="0"/>
          </a:p>
          <a:p>
            <a:endParaRPr lang="en-US" dirty="0" smtClean="0"/>
          </a:p>
          <a:p>
            <a:pPr marL="285750" indent="-285750">
              <a:buFont typeface="Arial"/>
              <a:buChar char="•"/>
            </a:pPr>
            <a:endParaRPr lang="en-US" dirty="0"/>
          </a:p>
          <a:p>
            <a:pPr marL="285750" indent="-285750">
              <a:buFont typeface="Arial"/>
              <a:buChar char="•"/>
            </a:pPr>
            <a:endParaRPr lang="en-US" dirty="0" smtClean="0">
              <a:latin typeface="+mj-lt"/>
            </a:endParaRPr>
          </a:p>
          <a:p>
            <a:pPr marL="285750" indent="-285750">
              <a:buFont typeface="Arial"/>
              <a:buChar char="•"/>
            </a:pPr>
            <a:endParaRPr lang="en-US" dirty="0" smtClean="0">
              <a:latin typeface="+mj-lt"/>
            </a:endParaRPr>
          </a:p>
          <a:p>
            <a:pPr marL="285750" indent="-285750">
              <a:buFont typeface="Arial"/>
              <a:buChar char="•"/>
            </a:pPr>
            <a:endParaRPr lang="en-US" dirty="0">
              <a:latin typeface="+mj-lt"/>
            </a:endParaRPr>
          </a:p>
          <a:p>
            <a:pPr marL="285750" indent="-285750" algn="just">
              <a:buFont typeface="Arial"/>
              <a:buChar char="•"/>
            </a:pPr>
            <a:endParaRPr lang="en-US" dirty="0" smtClean="0">
              <a:latin typeface="+mj-lt"/>
            </a:endParaRPr>
          </a:p>
          <a:p>
            <a:pPr algn="just"/>
            <a:endParaRPr lang="en-US" dirty="0" smtClean="0">
              <a:latin typeface="+mj-lt"/>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p:txBody>
      </p:sp>
      <p:pic>
        <p:nvPicPr>
          <p:cNvPr id="3" name="Picture 2" descr="Screen Shot 2012-04-23 at 11.25.29 P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73909" y="1209051"/>
            <a:ext cx="7340835" cy="5367131"/>
          </a:xfrm>
          <a:prstGeom prst="rect">
            <a:avLst/>
          </a:prstGeom>
        </p:spPr>
      </p:pic>
    </p:spTree>
    <p:extLst>
      <p:ext uri="{BB962C8B-B14F-4D97-AF65-F5344CB8AC3E}">
        <p14:creationId xmlns:p14="http://schemas.microsoft.com/office/powerpoint/2010/main" xmlns="" val="4144531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3440" y="803395"/>
            <a:ext cx="7775235" cy="8771631"/>
          </a:xfrm>
          <a:prstGeom prst="rect">
            <a:avLst/>
          </a:prstGeom>
          <a:noFill/>
        </p:spPr>
        <p:txBody>
          <a:bodyPr wrap="square" rtlCol="0">
            <a:spAutoFit/>
          </a:bodyPr>
          <a:lstStyle/>
          <a:p>
            <a:r>
              <a:rPr lang="en-US" sz="2400" dirty="0" smtClean="0"/>
              <a:t>Agile Architecture – Interactions – Upfront Planning</a:t>
            </a:r>
            <a:endParaRPr lang="en-US" sz="2400" dirty="0"/>
          </a:p>
          <a:p>
            <a:endParaRPr lang="en-US" dirty="0" smtClean="0"/>
          </a:p>
          <a:p>
            <a:endParaRPr lang="en-US" dirty="0"/>
          </a:p>
          <a:p>
            <a:endParaRPr lang="en-US" dirty="0" smtClean="0"/>
          </a:p>
          <a:p>
            <a:pPr marL="285750" indent="-285750">
              <a:buFont typeface="Arial"/>
              <a:buChar char="•"/>
            </a:pPr>
            <a:r>
              <a:rPr lang="en-US" dirty="0"/>
              <a:t>Understand business objectives. </a:t>
            </a:r>
          </a:p>
          <a:p>
            <a:pPr marL="285750" indent="-285750">
              <a:buFont typeface="Arial"/>
              <a:buChar char="•"/>
            </a:pPr>
            <a:r>
              <a:rPr lang="en-US" dirty="0"/>
              <a:t>Get input from the </a:t>
            </a:r>
            <a:r>
              <a:rPr lang="en-US" dirty="0" smtClean="0"/>
              <a:t>technical </a:t>
            </a:r>
            <a:r>
              <a:rPr lang="en-US" dirty="0"/>
              <a:t>team. </a:t>
            </a:r>
          </a:p>
          <a:p>
            <a:pPr marL="285750" indent="-285750">
              <a:buFont typeface="Arial"/>
              <a:buChar char="•"/>
            </a:pPr>
            <a:r>
              <a:rPr lang="en-US" dirty="0"/>
              <a:t>Communicate the general direction to everyone. </a:t>
            </a:r>
            <a:endParaRPr lang="en-US" dirty="0" smtClean="0"/>
          </a:p>
          <a:p>
            <a:pPr marL="285750" indent="-285750">
              <a:buFont typeface="Arial"/>
              <a:buChar char="•"/>
            </a:pPr>
            <a:endParaRPr lang="en-US" dirty="0"/>
          </a:p>
          <a:p>
            <a:pPr marL="285750" indent="-285750">
              <a:buFont typeface="Arial"/>
              <a:buChar char="•"/>
            </a:pPr>
            <a:r>
              <a:rPr lang="en-US" dirty="0" smtClean="0"/>
              <a:t>Set </a:t>
            </a:r>
            <a:r>
              <a:rPr lang="en-US" dirty="0"/>
              <a:t>approximate target ranges for </a:t>
            </a:r>
            <a:r>
              <a:rPr lang="en-US" dirty="0" smtClean="0"/>
              <a:t>attributes and trade-offs </a:t>
            </a:r>
            <a:endParaRPr lang="en-US" dirty="0"/>
          </a:p>
          <a:p>
            <a:pPr marL="285750" indent="-285750">
              <a:buFont typeface="Arial"/>
              <a:buChar char="•"/>
            </a:pPr>
            <a:endParaRPr lang="en-US" dirty="0" smtClean="0"/>
          </a:p>
          <a:p>
            <a:pPr marL="285750" indent="-285750">
              <a:buFont typeface="Arial"/>
              <a:buChar char="•"/>
            </a:pPr>
            <a:r>
              <a:rPr lang="en-US" dirty="0"/>
              <a:t>Choose important design patterns. </a:t>
            </a:r>
          </a:p>
          <a:p>
            <a:pPr marL="285750" indent="-285750">
              <a:buFont typeface="Arial"/>
              <a:buChar char="•"/>
            </a:pPr>
            <a:r>
              <a:rPr lang="en-US" dirty="0"/>
              <a:t>Outline general </a:t>
            </a:r>
            <a:r>
              <a:rPr lang="en-US" dirty="0" smtClean="0"/>
              <a:t>interactions </a:t>
            </a:r>
            <a:r>
              <a:rPr lang="en-US" dirty="0"/>
              <a:t>among significant patterns</a:t>
            </a:r>
            <a:r>
              <a:rPr lang="en-US" dirty="0" smtClean="0"/>
              <a:t>.</a:t>
            </a:r>
          </a:p>
          <a:p>
            <a:pPr marL="285750" indent="-285750">
              <a:buFont typeface="Arial"/>
              <a:buChar char="•"/>
            </a:pPr>
            <a:endParaRPr lang="en-US" dirty="0" smtClean="0"/>
          </a:p>
          <a:p>
            <a:pPr marL="285750" indent="-285750">
              <a:buFont typeface="Arial"/>
              <a:buChar char="•"/>
            </a:pPr>
            <a:endParaRPr lang="en-US" dirty="0"/>
          </a:p>
          <a:p>
            <a:pPr marL="285750" indent="-285750">
              <a:buFont typeface="Arial"/>
              <a:buChar char="•"/>
            </a:pPr>
            <a:r>
              <a:rPr lang="en-US" dirty="0" smtClean="0"/>
              <a:t>Reuse </a:t>
            </a:r>
            <a:r>
              <a:rPr lang="en-US" dirty="0"/>
              <a:t>the corporate stack. </a:t>
            </a:r>
          </a:p>
          <a:p>
            <a:pPr marL="285750" indent="-285750">
              <a:buFont typeface="Arial"/>
              <a:buChar char="•"/>
            </a:pPr>
            <a:r>
              <a:rPr lang="en-US" dirty="0"/>
              <a:t>Prototype early to verify </a:t>
            </a:r>
            <a:r>
              <a:rPr lang="en-US" dirty="0" smtClean="0"/>
              <a:t>assumptions</a:t>
            </a:r>
            <a:r>
              <a:rPr lang="en-US" dirty="0"/>
              <a:t>. </a:t>
            </a:r>
          </a:p>
          <a:p>
            <a:pPr marL="285750" indent="-285750">
              <a:buFont typeface="Arial"/>
              <a:buChar char="•"/>
            </a:pPr>
            <a:r>
              <a:rPr lang="en-US" dirty="0" smtClean="0"/>
              <a:t>hardware and </a:t>
            </a:r>
            <a:r>
              <a:rPr lang="en-US" dirty="0"/>
              <a:t>software changes are inherently </a:t>
            </a:r>
            <a:r>
              <a:rPr lang="en-US" dirty="0" smtClean="0"/>
              <a:t>non agile</a:t>
            </a:r>
            <a:r>
              <a:rPr lang="en-US" dirty="0"/>
              <a:t>. </a:t>
            </a:r>
          </a:p>
          <a:p>
            <a:endParaRPr lang="en-US" dirty="0"/>
          </a:p>
          <a:p>
            <a:endParaRPr lang="en-US" dirty="0"/>
          </a:p>
          <a:p>
            <a:pPr marL="285750" indent="-285750">
              <a:buFont typeface="Arial"/>
              <a:buChar char="•"/>
            </a:pPr>
            <a:endParaRPr lang="en-US" dirty="0" smtClean="0">
              <a:latin typeface="+mj-lt"/>
            </a:endParaRPr>
          </a:p>
          <a:p>
            <a:pPr marL="285750" indent="-285750">
              <a:buFont typeface="Arial"/>
              <a:buChar char="•"/>
            </a:pPr>
            <a:endParaRPr lang="en-US" dirty="0" smtClean="0">
              <a:latin typeface="+mj-lt"/>
            </a:endParaRPr>
          </a:p>
          <a:p>
            <a:pPr marL="285750" indent="-285750">
              <a:buFont typeface="Arial"/>
              <a:buChar char="•"/>
            </a:pPr>
            <a:endParaRPr lang="en-US" dirty="0">
              <a:latin typeface="+mj-lt"/>
            </a:endParaRPr>
          </a:p>
          <a:p>
            <a:pPr marL="285750" indent="-285750" algn="just">
              <a:buFont typeface="Arial"/>
              <a:buChar char="•"/>
            </a:pPr>
            <a:endParaRPr lang="en-US" dirty="0" smtClean="0">
              <a:latin typeface="+mj-lt"/>
            </a:endParaRPr>
          </a:p>
          <a:p>
            <a:pPr algn="just"/>
            <a:endParaRPr lang="en-US" dirty="0" smtClean="0">
              <a:latin typeface="+mj-lt"/>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p:txBody>
      </p:sp>
      <p:pic>
        <p:nvPicPr>
          <p:cNvPr id="4" name="Picture 3"/>
          <p:cNvPicPr>
            <a:picLocks noChangeAspect="1"/>
          </p:cNvPicPr>
          <p:nvPr/>
        </p:nvPicPr>
        <p:blipFill>
          <a:blip r:embed="rId2"/>
          <a:stretch>
            <a:fillRect/>
          </a:stretch>
        </p:blipFill>
        <p:spPr>
          <a:xfrm>
            <a:off x="7222333" y="1242723"/>
            <a:ext cx="850900" cy="4965700"/>
          </a:xfrm>
          <a:prstGeom prst="rect">
            <a:avLst/>
          </a:prstGeom>
        </p:spPr>
      </p:pic>
    </p:spTree>
    <p:extLst>
      <p:ext uri="{BB962C8B-B14F-4D97-AF65-F5344CB8AC3E}">
        <p14:creationId xmlns:p14="http://schemas.microsoft.com/office/powerpoint/2010/main" xmlns="" val="14472671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3440" y="803395"/>
            <a:ext cx="7775235" cy="8771631"/>
          </a:xfrm>
          <a:prstGeom prst="rect">
            <a:avLst/>
          </a:prstGeom>
          <a:noFill/>
        </p:spPr>
        <p:txBody>
          <a:bodyPr wrap="square" rtlCol="0">
            <a:spAutoFit/>
          </a:bodyPr>
          <a:lstStyle/>
          <a:p>
            <a:r>
              <a:rPr lang="en-US" sz="2400" dirty="0" smtClean="0"/>
              <a:t>Agile Architecture – Interactions – Storyboard</a:t>
            </a:r>
            <a:endParaRPr lang="en-US" sz="2400" dirty="0"/>
          </a:p>
          <a:p>
            <a:endParaRPr lang="en-US" dirty="0" smtClean="0"/>
          </a:p>
          <a:p>
            <a:endParaRPr lang="en-US" dirty="0"/>
          </a:p>
          <a:p>
            <a:endParaRPr lang="en-US" dirty="0" smtClean="0"/>
          </a:p>
          <a:p>
            <a:pPr marL="285750" indent="-285750">
              <a:buFont typeface="Arial"/>
              <a:buChar char="•"/>
            </a:pPr>
            <a:r>
              <a:rPr lang="en-US" dirty="0"/>
              <a:t>Actively facilitate story- boarding sessions. </a:t>
            </a:r>
            <a:endParaRPr lang="en-US" dirty="0" smtClean="0"/>
          </a:p>
          <a:p>
            <a:pPr marL="285750" indent="-285750">
              <a:buFont typeface="Arial"/>
              <a:buChar char="•"/>
            </a:pPr>
            <a:r>
              <a:rPr lang="en-US" dirty="0" smtClean="0"/>
              <a:t>Work </a:t>
            </a:r>
            <a:r>
              <a:rPr lang="en-US" dirty="0"/>
              <a:t>architectural user stories into the </a:t>
            </a:r>
            <a:r>
              <a:rPr lang="en-US" dirty="0" smtClean="0"/>
              <a:t>backlog </a:t>
            </a:r>
            <a:endParaRPr lang="en-US" dirty="0"/>
          </a:p>
          <a:p>
            <a:pPr marL="285750" indent="-285750">
              <a:buFont typeface="Arial"/>
              <a:buChar char="•"/>
            </a:pPr>
            <a:endParaRPr lang="en-US" dirty="0" smtClean="0"/>
          </a:p>
          <a:p>
            <a:pPr marL="285750" indent="-285750">
              <a:buFont typeface="Arial"/>
              <a:buChar char="•"/>
            </a:pPr>
            <a:endParaRPr lang="en-US" dirty="0"/>
          </a:p>
          <a:p>
            <a:pPr marL="285750" indent="-285750">
              <a:buFont typeface="Arial"/>
              <a:buChar char="•"/>
            </a:pPr>
            <a:r>
              <a:rPr lang="en-US" dirty="0"/>
              <a:t>Add stories to improve specific attributes, </a:t>
            </a:r>
            <a:r>
              <a:rPr lang="en-US" dirty="0" smtClean="0"/>
              <a:t>refactoring</a:t>
            </a:r>
            <a:r>
              <a:rPr lang="en-US" dirty="0"/>
              <a:t>. </a:t>
            </a:r>
          </a:p>
          <a:p>
            <a:pPr marL="285750" indent="-285750">
              <a:buFont typeface="Arial"/>
              <a:buChar char="•"/>
            </a:pPr>
            <a:endParaRPr lang="en-US" dirty="0" smtClean="0"/>
          </a:p>
          <a:p>
            <a:pPr marL="285750" indent="-285750">
              <a:buFont typeface="Arial"/>
              <a:buChar char="•"/>
            </a:pPr>
            <a:endParaRPr lang="en-US" dirty="0" smtClean="0"/>
          </a:p>
          <a:p>
            <a:pPr marL="285750" indent="-285750">
              <a:buFont typeface="Arial"/>
              <a:buChar char="•"/>
            </a:pPr>
            <a:r>
              <a:rPr lang="en-US" dirty="0" smtClean="0"/>
              <a:t>Add </a:t>
            </a:r>
            <a:r>
              <a:rPr lang="en-US" dirty="0"/>
              <a:t>stories to build design patterns </a:t>
            </a:r>
            <a:r>
              <a:rPr lang="en-US" dirty="0" smtClean="0"/>
              <a:t> </a:t>
            </a:r>
          </a:p>
          <a:p>
            <a:pPr marL="285750" indent="-285750">
              <a:buFont typeface="Arial"/>
              <a:buChar char="•"/>
            </a:pPr>
            <a:endParaRPr lang="en-US" dirty="0"/>
          </a:p>
          <a:p>
            <a:pPr marL="285750" indent="-285750">
              <a:buFont typeface="Arial"/>
              <a:buChar char="•"/>
            </a:pPr>
            <a:endParaRPr lang="en-US" dirty="0" smtClean="0"/>
          </a:p>
          <a:p>
            <a:pPr marL="285750" indent="-285750">
              <a:buFont typeface="Arial"/>
              <a:buChar char="•"/>
            </a:pPr>
            <a:endParaRPr lang="en-US" dirty="0"/>
          </a:p>
          <a:p>
            <a:pPr marL="285750" indent="-285750">
              <a:buFont typeface="Arial"/>
              <a:buChar char="•"/>
            </a:pPr>
            <a:endParaRPr lang="en-US" dirty="0" smtClean="0"/>
          </a:p>
          <a:p>
            <a:pPr marL="285750" indent="-285750">
              <a:buFont typeface="Arial"/>
              <a:buChar char="•"/>
            </a:pPr>
            <a:r>
              <a:rPr lang="en-US" dirty="0" smtClean="0"/>
              <a:t>Add </a:t>
            </a:r>
            <a:r>
              <a:rPr lang="en-US" dirty="0"/>
              <a:t>stories designed to validate hardware and software </a:t>
            </a:r>
          </a:p>
          <a:p>
            <a:endParaRPr lang="en-US" dirty="0"/>
          </a:p>
          <a:p>
            <a:endParaRPr lang="en-US" dirty="0"/>
          </a:p>
          <a:p>
            <a:pPr marL="285750" indent="-285750">
              <a:buFont typeface="Arial"/>
              <a:buChar char="•"/>
            </a:pPr>
            <a:endParaRPr lang="en-US" dirty="0" smtClean="0">
              <a:latin typeface="+mj-lt"/>
            </a:endParaRPr>
          </a:p>
          <a:p>
            <a:pPr marL="285750" indent="-285750">
              <a:buFont typeface="Arial"/>
              <a:buChar char="•"/>
            </a:pPr>
            <a:endParaRPr lang="en-US" dirty="0" smtClean="0">
              <a:latin typeface="+mj-lt"/>
            </a:endParaRPr>
          </a:p>
          <a:p>
            <a:pPr marL="285750" indent="-285750">
              <a:buFont typeface="Arial"/>
              <a:buChar char="•"/>
            </a:pPr>
            <a:endParaRPr lang="en-US" dirty="0">
              <a:latin typeface="+mj-lt"/>
            </a:endParaRPr>
          </a:p>
          <a:p>
            <a:pPr marL="285750" indent="-285750" algn="just">
              <a:buFont typeface="Arial"/>
              <a:buChar char="•"/>
            </a:pPr>
            <a:endParaRPr lang="en-US" dirty="0" smtClean="0">
              <a:latin typeface="+mj-lt"/>
            </a:endParaRPr>
          </a:p>
          <a:p>
            <a:pPr algn="just"/>
            <a:endParaRPr lang="en-US" dirty="0" smtClean="0">
              <a:latin typeface="+mj-lt"/>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p:txBody>
      </p:sp>
      <p:pic>
        <p:nvPicPr>
          <p:cNvPr id="4" name="Picture 3"/>
          <p:cNvPicPr>
            <a:picLocks noChangeAspect="1"/>
          </p:cNvPicPr>
          <p:nvPr/>
        </p:nvPicPr>
        <p:blipFill>
          <a:blip r:embed="rId2"/>
          <a:stretch>
            <a:fillRect/>
          </a:stretch>
        </p:blipFill>
        <p:spPr>
          <a:xfrm>
            <a:off x="7222333" y="1242723"/>
            <a:ext cx="850900" cy="4965700"/>
          </a:xfrm>
          <a:prstGeom prst="rect">
            <a:avLst/>
          </a:prstGeom>
        </p:spPr>
      </p:pic>
    </p:spTree>
    <p:extLst>
      <p:ext uri="{BB962C8B-B14F-4D97-AF65-F5344CB8AC3E}">
        <p14:creationId xmlns:p14="http://schemas.microsoft.com/office/powerpoint/2010/main" xmlns="" val="12054901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3440" y="803395"/>
            <a:ext cx="7775235" cy="9048630"/>
          </a:xfrm>
          <a:prstGeom prst="rect">
            <a:avLst/>
          </a:prstGeom>
          <a:noFill/>
        </p:spPr>
        <p:txBody>
          <a:bodyPr wrap="square" rtlCol="0">
            <a:spAutoFit/>
          </a:bodyPr>
          <a:lstStyle/>
          <a:p>
            <a:r>
              <a:rPr lang="en-US" sz="2400" dirty="0" smtClean="0"/>
              <a:t>Agile Architecture – Interactions – Sprint</a:t>
            </a:r>
            <a:endParaRPr lang="en-US" sz="2400" dirty="0"/>
          </a:p>
          <a:p>
            <a:endParaRPr lang="en-US" dirty="0" smtClean="0"/>
          </a:p>
          <a:p>
            <a:endParaRPr lang="en-US" dirty="0"/>
          </a:p>
          <a:p>
            <a:endParaRPr lang="en-US" dirty="0" smtClean="0"/>
          </a:p>
          <a:p>
            <a:pPr marL="285750" indent="-285750">
              <a:buFont typeface="Arial"/>
              <a:buChar char="•"/>
            </a:pPr>
            <a:r>
              <a:rPr lang="en-US" dirty="0"/>
              <a:t>Attend daily stand-ups</a:t>
            </a:r>
            <a:r>
              <a:rPr lang="en-US" dirty="0" smtClean="0"/>
              <a:t>.</a:t>
            </a:r>
          </a:p>
          <a:p>
            <a:pPr marL="285750" indent="-285750">
              <a:buFont typeface="Arial"/>
              <a:buChar char="•"/>
            </a:pPr>
            <a:r>
              <a:rPr lang="en-US" dirty="0" smtClean="0"/>
              <a:t> Build </a:t>
            </a:r>
            <a:r>
              <a:rPr lang="en-US" dirty="0"/>
              <a:t>functionality as a </a:t>
            </a:r>
            <a:r>
              <a:rPr lang="en-US" dirty="0" smtClean="0"/>
              <a:t>means </a:t>
            </a:r>
            <a:r>
              <a:rPr lang="en-US" dirty="0"/>
              <a:t>of gaining </a:t>
            </a:r>
            <a:r>
              <a:rPr lang="en-US" dirty="0" smtClean="0"/>
              <a:t>understanding</a:t>
            </a:r>
            <a:r>
              <a:rPr lang="en-US" dirty="0"/>
              <a:t>. </a:t>
            </a:r>
          </a:p>
          <a:p>
            <a:pPr marL="285750" indent="-285750">
              <a:buFont typeface="Arial"/>
              <a:buChar char="•"/>
            </a:pPr>
            <a:r>
              <a:rPr lang="en-US" dirty="0" smtClean="0"/>
              <a:t>Mentor and assist as expertise allows. </a:t>
            </a:r>
          </a:p>
          <a:p>
            <a:pPr marL="285750" indent="-285750">
              <a:buFont typeface="Arial"/>
              <a:buChar char="•"/>
            </a:pPr>
            <a:endParaRPr lang="en-US" dirty="0"/>
          </a:p>
          <a:p>
            <a:pPr marL="285750" indent="-285750">
              <a:buFont typeface="Arial"/>
              <a:buChar char="•"/>
            </a:pPr>
            <a:r>
              <a:rPr lang="en-US" dirty="0"/>
              <a:t>Build attributes into code, explicitly </a:t>
            </a:r>
            <a:endParaRPr lang="en-US" dirty="0" smtClean="0"/>
          </a:p>
          <a:p>
            <a:pPr marL="285750" indent="-285750">
              <a:buFont typeface="Arial"/>
              <a:buChar char="•"/>
            </a:pPr>
            <a:r>
              <a:rPr lang="en-US" dirty="0"/>
              <a:t>Assist in designing </a:t>
            </a:r>
            <a:r>
              <a:rPr lang="en-US" dirty="0" smtClean="0"/>
              <a:t>to build/improve attributes. </a:t>
            </a:r>
          </a:p>
          <a:p>
            <a:pPr marL="285750" indent="-285750">
              <a:buFont typeface="Arial"/>
              <a:buChar char="•"/>
            </a:pPr>
            <a:endParaRPr lang="en-US" dirty="0"/>
          </a:p>
          <a:p>
            <a:pPr marL="285750" indent="-285750">
              <a:buFont typeface="Arial"/>
              <a:buChar char="•"/>
            </a:pPr>
            <a:r>
              <a:rPr lang="en-US" dirty="0"/>
              <a:t>Solve for detailed design patterns. </a:t>
            </a:r>
          </a:p>
          <a:p>
            <a:pPr marL="285750" indent="-285750">
              <a:buFont typeface="Arial"/>
              <a:buChar char="•"/>
            </a:pPr>
            <a:r>
              <a:rPr lang="en-US" dirty="0" smtClean="0"/>
              <a:t>Assist </a:t>
            </a:r>
            <a:r>
              <a:rPr lang="en-US" dirty="0"/>
              <a:t>in building the most critical design patterns </a:t>
            </a:r>
          </a:p>
          <a:p>
            <a:endParaRPr lang="en-US" dirty="0" smtClean="0"/>
          </a:p>
          <a:p>
            <a:pPr marL="285750" indent="-285750">
              <a:buFont typeface="Arial"/>
              <a:buChar char="•"/>
            </a:pPr>
            <a:endParaRPr lang="en-US" dirty="0"/>
          </a:p>
          <a:p>
            <a:pPr marL="285750" indent="-285750">
              <a:buFont typeface="Arial"/>
              <a:buChar char="•"/>
            </a:pPr>
            <a:r>
              <a:rPr lang="en-US" dirty="0"/>
              <a:t>Validate hardware and software selection in early sprints. </a:t>
            </a:r>
          </a:p>
          <a:p>
            <a:pPr marL="285750" indent="-285750">
              <a:buFont typeface="Arial"/>
              <a:buChar char="•"/>
            </a:pPr>
            <a:r>
              <a:rPr lang="en-US" dirty="0"/>
              <a:t>Change early and quickly if stack needs adjusting. </a:t>
            </a:r>
          </a:p>
          <a:p>
            <a:endParaRPr lang="en-US" dirty="0"/>
          </a:p>
          <a:p>
            <a:endParaRPr lang="en-US" dirty="0"/>
          </a:p>
          <a:p>
            <a:pPr marL="285750" indent="-285750">
              <a:buFont typeface="Arial"/>
              <a:buChar char="•"/>
            </a:pPr>
            <a:endParaRPr lang="en-US" dirty="0" smtClean="0">
              <a:latin typeface="+mj-lt"/>
            </a:endParaRPr>
          </a:p>
          <a:p>
            <a:pPr marL="285750" indent="-285750">
              <a:buFont typeface="Arial"/>
              <a:buChar char="•"/>
            </a:pPr>
            <a:endParaRPr lang="en-US" dirty="0" smtClean="0">
              <a:latin typeface="+mj-lt"/>
            </a:endParaRPr>
          </a:p>
          <a:p>
            <a:pPr marL="285750" indent="-285750">
              <a:buFont typeface="Arial"/>
              <a:buChar char="•"/>
            </a:pPr>
            <a:endParaRPr lang="en-US" dirty="0">
              <a:latin typeface="+mj-lt"/>
            </a:endParaRPr>
          </a:p>
          <a:p>
            <a:pPr marL="285750" indent="-285750" algn="just">
              <a:buFont typeface="Arial"/>
              <a:buChar char="•"/>
            </a:pPr>
            <a:endParaRPr lang="en-US" dirty="0" smtClean="0">
              <a:latin typeface="+mj-lt"/>
            </a:endParaRPr>
          </a:p>
          <a:p>
            <a:pPr algn="just"/>
            <a:endParaRPr lang="en-US" dirty="0" smtClean="0">
              <a:latin typeface="+mj-lt"/>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p:txBody>
      </p:sp>
      <p:pic>
        <p:nvPicPr>
          <p:cNvPr id="4" name="Picture 3"/>
          <p:cNvPicPr>
            <a:picLocks noChangeAspect="1"/>
          </p:cNvPicPr>
          <p:nvPr/>
        </p:nvPicPr>
        <p:blipFill>
          <a:blip r:embed="rId2"/>
          <a:stretch>
            <a:fillRect/>
          </a:stretch>
        </p:blipFill>
        <p:spPr>
          <a:xfrm>
            <a:off x="7222333" y="1242723"/>
            <a:ext cx="850900" cy="4965700"/>
          </a:xfrm>
          <a:prstGeom prst="rect">
            <a:avLst/>
          </a:prstGeom>
        </p:spPr>
      </p:pic>
    </p:spTree>
    <p:extLst>
      <p:ext uri="{BB962C8B-B14F-4D97-AF65-F5344CB8AC3E}">
        <p14:creationId xmlns:p14="http://schemas.microsoft.com/office/powerpoint/2010/main" xmlns="" val="11298535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3440" y="803395"/>
            <a:ext cx="7775235" cy="8771631"/>
          </a:xfrm>
          <a:prstGeom prst="rect">
            <a:avLst/>
          </a:prstGeom>
          <a:noFill/>
        </p:spPr>
        <p:txBody>
          <a:bodyPr wrap="square" rtlCol="0">
            <a:spAutoFit/>
          </a:bodyPr>
          <a:lstStyle/>
          <a:p>
            <a:r>
              <a:rPr lang="en-US" sz="2400" dirty="0" smtClean="0"/>
              <a:t>Agile Architecture – Interactions – Sprint</a:t>
            </a:r>
            <a:endParaRPr lang="en-US" sz="2400" dirty="0"/>
          </a:p>
          <a:p>
            <a:endParaRPr lang="en-US" dirty="0" smtClean="0"/>
          </a:p>
          <a:p>
            <a:endParaRPr lang="en-US" dirty="0" smtClean="0"/>
          </a:p>
          <a:p>
            <a:endParaRPr lang="en-US" dirty="0" smtClean="0"/>
          </a:p>
          <a:p>
            <a:pPr marL="285750" indent="-285750">
              <a:buFont typeface="Arial"/>
              <a:buChar char="•"/>
            </a:pPr>
            <a:r>
              <a:rPr lang="en-US" dirty="0"/>
              <a:t>Attend the sprint review. </a:t>
            </a:r>
          </a:p>
          <a:p>
            <a:pPr marL="285750" indent="-285750">
              <a:buFont typeface="Arial"/>
              <a:buChar char="•"/>
            </a:pPr>
            <a:r>
              <a:rPr lang="en-US" dirty="0"/>
              <a:t>Review documentation. </a:t>
            </a:r>
          </a:p>
          <a:p>
            <a:pPr marL="285750" indent="-285750">
              <a:buFont typeface="Arial"/>
              <a:buChar char="•"/>
            </a:pPr>
            <a:r>
              <a:rPr lang="en-US" dirty="0"/>
              <a:t>Advocate refactoring for </a:t>
            </a:r>
            <a:r>
              <a:rPr lang="en-US" dirty="0" smtClean="0"/>
              <a:t>architectural </a:t>
            </a:r>
            <a:r>
              <a:rPr lang="en-US" dirty="0"/>
              <a:t>value with </a:t>
            </a:r>
            <a:r>
              <a:rPr lang="en-US" dirty="0" smtClean="0"/>
              <a:t>team/owner</a:t>
            </a:r>
            <a:r>
              <a:rPr lang="en-US" dirty="0"/>
              <a:t>. </a:t>
            </a:r>
          </a:p>
          <a:p>
            <a:endParaRPr lang="en-US" dirty="0" smtClean="0"/>
          </a:p>
          <a:p>
            <a:pPr marL="285750" indent="-285750">
              <a:buFont typeface="Arial"/>
              <a:buChar char="•"/>
            </a:pPr>
            <a:r>
              <a:rPr lang="en-US" dirty="0"/>
              <a:t>Verify that the delivered solution meets target ranges. </a:t>
            </a:r>
          </a:p>
          <a:p>
            <a:pPr marL="285750" indent="-285750">
              <a:buFont typeface="Arial"/>
              <a:buChar char="•"/>
            </a:pPr>
            <a:r>
              <a:rPr lang="en-US" dirty="0"/>
              <a:t>Adjust target ranges if </a:t>
            </a:r>
            <a:r>
              <a:rPr lang="en-US" dirty="0" smtClean="0"/>
              <a:t>build </a:t>
            </a:r>
            <a:r>
              <a:rPr lang="en-US" dirty="0"/>
              <a:t>indicates a need for adjustment. </a:t>
            </a:r>
          </a:p>
          <a:p>
            <a:pPr marL="285750" indent="-285750">
              <a:buFont typeface="Arial"/>
              <a:buChar char="•"/>
            </a:pPr>
            <a:endParaRPr lang="en-US" dirty="0"/>
          </a:p>
          <a:p>
            <a:pPr marL="285750" indent="-285750">
              <a:buFont typeface="Arial"/>
              <a:buChar char="•"/>
            </a:pPr>
            <a:r>
              <a:rPr lang="en-US" dirty="0" smtClean="0"/>
              <a:t>Verify </a:t>
            </a:r>
            <a:r>
              <a:rPr lang="en-US" dirty="0"/>
              <a:t>that the delivered design patterns are valid</a:t>
            </a:r>
            <a:r>
              <a:rPr lang="en-US" dirty="0" smtClean="0"/>
              <a:t>.</a:t>
            </a:r>
          </a:p>
          <a:p>
            <a:pPr marL="285750" indent="-285750">
              <a:buFont typeface="Arial"/>
              <a:buChar char="•"/>
            </a:pPr>
            <a:r>
              <a:rPr lang="en-US" dirty="0" smtClean="0"/>
              <a:t>Adjust </a:t>
            </a:r>
            <a:r>
              <a:rPr lang="en-US" dirty="0"/>
              <a:t>design patterns as </a:t>
            </a:r>
            <a:r>
              <a:rPr lang="en-US" dirty="0" smtClean="0"/>
              <a:t>build </a:t>
            </a:r>
            <a:r>
              <a:rPr lang="en-US" dirty="0"/>
              <a:t>work indicates. </a:t>
            </a:r>
          </a:p>
          <a:p>
            <a:endParaRPr lang="en-US" dirty="0"/>
          </a:p>
          <a:p>
            <a:endParaRPr lang="en-US" dirty="0" smtClean="0"/>
          </a:p>
          <a:p>
            <a:pPr marL="285750" indent="-285750">
              <a:buFont typeface="Arial"/>
              <a:buChar char="•"/>
            </a:pPr>
            <a:r>
              <a:rPr lang="en-US" dirty="0"/>
              <a:t>Verify hardware /</a:t>
            </a:r>
            <a:r>
              <a:rPr lang="en-US" dirty="0" smtClean="0"/>
              <a:t> </a:t>
            </a:r>
            <a:r>
              <a:rPr lang="en-US" dirty="0"/>
              <a:t>software by continually </a:t>
            </a:r>
            <a:r>
              <a:rPr lang="en-US" dirty="0" smtClean="0"/>
              <a:t>through code release </a:t>
            </a:r>
            <a:endParaRPr lang="en-US" dirty="0"/>
          </a:p>
          <a:p>
            <a:pPr marL="285750" indent="-285750">
              <a:buFont typeface="Arial"/>
              <a:buChar char="•"/>
            </a:pPr>
            <a:r>
              <a:rPr lang="en-US" dirty="0"/>
              <a:t>Deploy to other </a:t>
            </a:r>
            <a:r>
              <a:rPr lang="en-US" dirty="0" smtClean="0"/>
              <a:t>environments </a:t>
            </a:r>
            <a:endParaRPr lang="en-US" dirty="0"/>
          </a:p>
          <a:p>
            <a:endParaRPr lang="en-US" dirty="0"/>
          </a:p>
          <a:p>
            <a:endParaRPr lang="en-US" dirty="0"/>
          </a:p>
          <a:p>
            <a:pPr marL="285750" indent="-285750">
              <a:buFont typeface="Arial"/>
              <a:buChar char="•"/>
            </a:pPr>
            <a:endParaRPr lang="en-US" dirty="0" smtClean="0">
              <a:latin typeface="+mj-lt"/>
            </a:endParaRPr>
          </a:p>
          <a:p>
            <a:pPr marL="285750" indent="-285750">
              <a:buFont typeface="Arial"/>
              <a:buChar char="•"/>
            </a:pPr>
            <a:endParaRPr lang="en-US" dirty="0" smtClean="0">
              <a:latin typeface="+mj-lt"/>
            </a:endParaRPr>
          </a:p>
          <a:p>
            <a:pPr marL="285750" indent="-285750">
              <a:buFont typeface="Arial"/>
              <a:buChar char="•"/>
            </a:pPr>
            <a:endParaRPr lang="en-US" dirty="0">
              <a:latin typeface="+mj-lt"/>
            </a:endParaRPr>
          </a:p>
          <a:p>
            <a:pPr marL="285750" indent="-285750" algn="just">
              <a:buFont typeface="Arial"/>
              <a:buChar char="•"/>
            </a:pPr>
            <a:endParaRPr lang="en-US" dirty="0" smtClean="0">
              <a:latin typeface="+mj-lt"/>
            </a:endParaRPr>
          </a:p>
          <a:p>
            <a:pPr algn="just"/>
            <a:endParaRPr lang="en-US" dirty="0" smtClean="0">
              <a:latin typeface="+mj-lt"/>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p:txBody>
      </p:sp>
      <p:pic>
        <p:nvPicPr>
          <p:cNvPr id="4" name="Picture 3"/>
          <p:cNvPicPr>
            <a:picLocks noChangeAspect="1"/>
          </p:cNvPicPr>
          <p:nvPr/>
        </p:nvPicPr>
        <p:blipFill>
          <a:blip r:embed="rId2"/>
          <a:stretch>
            <a:fillRect/>
          </a:stretch>
        </p:blipFill>
        <p:spPr>
          <a:xfrm>
            <a:off x="7222333" y="1242723"/>
            <a:ext cx="850900" cy="4965700"/>
          </a:xfrm>
          <a:prstGeom prst="rect">
            <a:avLst/>
          </a:prstGeom>
        </p:spPr>
      </p:pic>
    </p:spTree>
    <p:extLst>
      <p:ext uri="{BB962C8B-B14F-4D97-AF65-F5344CB8AC3E}">
        <p14:creationId xmlns:p14="http://schemas.microsoft.com/office/powerpoint/2010/main" xmlns="" val="30172829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3440" y="803395"/>
            <a:ext cx="7775235" cy="8217634"/>
          </a:xfrm>
          <a:prstGeom prst="rect">
            <a:avLst/>
          </a:prstGeom>
          <a:noFill/>
        </p:spPr>
        <p:txBody>
          <a:bodyPr wrap="square" rtlCol="0">
            <a:spAutoFit/>
          </a:bodyPr>
          <a:lstStyle/>
          <a:p>
            <a:r>
              <a:rPr lang="en-US" sz="2400" dirty="0" smtClean="0"/>
              <a:t>Agile Architect– Skills</a:t>
            </a:r>
            <a:endParaRPr lang="en-US" sz="2400" dirty="0"/>
          </a:p>
          <a:p>
            <a:endParaRPr lang="en-US" dirty="0" smtClean="0"/>
          </a:p>
          <a:p>
            <a:endParaRPr lang="en-US" dirty="0" smtClean="0"/>
          </a:p>
          <a:p>
            <a:pPr marL="285750" indent="-285750">
              <a:buFont typeface="Arial"/>
              <a:buChar char="•"/>
            </a:pPr>
            <a:r>
              <a:rPr lang="en-US" dirty="0" smtClean="0"/>
              <a:t>Decomposition of Stories. </a:t>
            </a:r>
          </a:p>
          <a:p>
            <a:pPr marL="285750" indent="-285750">
              <a:buFont typeface="Arial"/>
              <a:buChar char="•"/>
            </a:pPr>
            <a:endParaRPr lang="en-US" dirty="0"/>
          </a:p>
          <a:p>
            <a:pPr marL="285750" indent="-285750">
              <a:buFont typeface="Arial"/>
              <a:buChar char="•"/>
            </a:pPr>
            <a:r>
              <a:rPr lang="en-US" dirty="0" smtClean="0"/>
              <a:t>Business Centric vs. Architecture Centric decomposition</a:t>
            </a:r>
            <a:endParaRPr lang="en-US" dirty="0"/>
          </a:p>
          <a:p>
            <a:pPr marL="285750" indent="-285750">
              <a:buFont typeface="Arial"/>
              <a:buChar char="•"/>
            </a:pPr>
            <a:endParaRPr lang="en-US" dirty="0"/>
          </a:p>
          <a:p>
            <a:pPr marL="285750" indent="-285750">
              <a:buFont typeface="Arial"/>
              <a:buChar char="•"/>
            </a:pPr>
            <a:r>
              <a:rPr lang="en-US" dirty="0" smtClean="0"/>
              <a:t>Product Owner Buy in. Quality Attribute trade-off</a:t>
            </a:r>
            <a:endParaRPr lang="en-US" dirty="0"/>
          </a:p>
          <a:p>
            <a:endParaRPr lang="en-US" dirty="0" smtClean="0"/>
          </a:p>
          <a:p>
            <a:pPr marL="285750" indent="-285750">
              <a:buFont typeface="Arial"/>
              <a:buChar char="•"/>
            </a:pPr>
            <a:r>
              <a:rPr lang="en-US" dirty="0" smtClean="0"/>
              <a:t>Architecture Backlog – Out-of-scope, </a:t>
            </a:r>
            <a:r>
              <a:rPr lang="en-US" dirty="0" err="1" smtClean="0"/>
              <a:t>wishlist</a:t>
            </a:r>
            <a:r>
              <a:rPr lang="en-US" dirty="0" smtClean="0"/>
              <a:t> </a:t>
            </a:r>
            <a:endParaRPr lang="en-US" dirty="0"/>
          </a:p>
          <a:p>
            <a:pPr marL="285750" indent="-285750">
              <a:buFont typeface="Arial"/>
              <a:buChar char="•"/>
            </a:pPr>
            <a:endParaRPr lang="en-US" dirty="0"/>
          </a:p>
          <a:p>
            <a:pPr marL="285750" indent="-285750">
              <a:buFont typeface="Arial"/>
              <a:buChar char="•"/>
            </a:pPr>
            <a:r>
              <a:rPr lang="en-US" dirty="0" smtClean="0"/>
              <a:t>Incremental Architecture </a:t>
            </a:r>
          </a:p>
          <a:p>
            <a:r>
              <a:rPr lang="en-US" dirty="0" smtClean="0"/>
              <a:t>	- Hardware / Software stack</a:t>
            </a:r>
          </a:p>
          <a:p>
            <a:r>
              <a:rPr lang="en-US" dirty="0"/>
              <a:t>	</a:t>
            </a:r>
            <a:r>
              <a:rPr lang="en-US" dirty="0" smtClean="0"/>
              <a:t>- Design Patterns</a:t>
            </a:r>
          </a:p>
          <a:p>
            <a:r>
              <a:rPr lang="en-US" dirty="0"/>
              <a:t>	</a:t>
            </a:r>
            <a:r>
              <a:rPr lang="en-US" dirty="0" smtClean="0"/>
              <a:t>- Quality Attributes</a:t>
            </a:r>
          </a:p>
          <a:p>
            <a:r>
              <a:rPr lang="en-US" dirty="0"/>
              <a:t>	</a:t>
            </a:r>
            <a:r>
              <a:rPr lang="en-US" dirty="0" smtClean="0"/>
              <a:t>- Communication</a:t>
            </a:r>
            <a:endParaRPr lang="en-US" dirty="0"/>
          </a:p>
          <a:p>
            <a:endParaRPr lang="en-US" dirty="0"/>
          </a:p>
          <a:p>
            <a:pPr marL="285750" indent="-285750">
              <a:buFont typeface="Arial"/>
              <a:buChar char="•"/>
            </a:pPr>
            <a:endParaRPr lang="en-US" dirty="0" smtClean="0">
              <a:latin typeface="+mj-lt"/>
            </a:endParaRPr>
          </a:p>
          <a:p>
            <a:pPr marL="285750" indent="-285750">
              <a:buFont typeface="Arial"/>
              <a:buChar char="•"/>
            </a:pPr>
            <a:endParaRPr lang="en-US" dirty="0" smtClean="0">
              <a:latin typeface="+mj-lt"/>
            </a:endParaRPr>
          </a:p>
          <a:p>
            <a:pPr marL="285750" indent="-285750">
              <a:buFont typeface="Arial"/>
              <a:buChar char="•"/>
            </a:pPr>
            <a:endParaRPr lang="en-US" dirty="0">
              <a:latin typeface="+mj-lt"/>
            </a:endParaRPr>
          </a:p>
          <a:p>
            <a:pPr marL="285750" indent="-285750" algn="just">
              <a:buFont typeface="Arial"/>
              <a:buChar char="•"/>
            </a:pPr>
            <a:endParaRPr lang="en-US" dirty="0" smtClean="0">
              <a:latin typeface="+mj-lt"/>
            </a:endParaRPr>
          </a:p>
          <a:p>
            <a:pPr algn="just"/>
            <a:endParaRPr lang="en-US" dirty="0" smtClean="0">
              <a:latin typeface="+mj-lt"/>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p:txBody>
      </p:sp>
    </p:spTree>
    <p:extLst>
      <p:ext uri="{BB962C8B-B14F-4D97-AF65-F5344CB8AC3E}">
        <p14:creationId xmlns:p14="http://schemas.microsoft.com/office/powerpoint/2010/main" xmlns="" val="32432037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3440" y="803395"/>
            <a:ext cx="7775235" cy="6001644"/>
          </a:xfrm>
          <a:prstGeom prst="rect">
            <a:avLst/>
          </a:prstGeom>
          <a:noFill/>
        </p:spPr>
        <p:txBody>
          <a:bodyPr wrap="square" rtlCol="0">
            <a:spAutoFit/>
          </a:bodyPr>
          <a:lstStyle/>
          <a:p>
            <a:r>
              <a:rPr lang="en-US" sz="2400" dirty="0" smtClean="0"/>
              <a:t>Conclusion</a:t>
            </a:r>
          </a:p>
          <a:p>
            <a:endParaRPr lang="en-US" dirty="0" smtClean="0"/>
          </a:p>
          <a:p>
            <a:endParaRPr lang="en-US" dirty="0" smtClean="0"/>
          </a:p>
          <a:p>
            <a:r>
              <a:rPr lang="en-US" i="1" dirty="0">
                <a:cs typeface="Arial" charset="0"/>
              </a:rPr>
              <a:t>… a triumph equaled only by its monumental failure</a:t>
            </a:r>
            <a:endParaRPr lang="en-US" dirty="0"/>
          </a:p>
          <a:p>
            <a:endParaRPr lang="en-US" sz="2400" dirty="0"/>
          </a:p>
          <a:p>
            <a:endParaRPr lang="en-US" sz="2400" dirty="0" smtClean="0"/>
          </a:p>
          <a:p>
            <a:endParaRPr lang="en-US" dirty="0" smtClean="0"/>
          </a:p>
          <a:p>
            <a:endParaRPr lang="en-US" dirty="0" smtClean="0"/>
          </a:p>
          <a:p>
            <a:endParaRPr lang="en-US" sz="2400" dirty="0" smtClean="0">
              <a:latin typeface="+mj-lt"/>
            </a:endParaRPr>
          </a:p>
          <a:p>
            <a:pPr marL="285750" indent="-285750">
              <a:buFont typeface="Arial"/>
              <a:buChar char="•"/>
            </a:pPr>
            <a:endParaRPr lang="en-US" dirty="0" smtClean="0">
              <a:latin typeface="+mj-lt"/>
            </a:endParaRPr>
          </a:p>
          <a:p>
            <a:pPr marL="285750" indent="-285750" algn="just">
              <a:buFont typeface="Arial"/>
              <a:buChar char="•"/>
            </a:pPr>
            <a:endParaRPr lang="en-US" dirty="0" smtClean="0">
              <a:latin typeface="+mj-lt"/>
            </a:endParaRPr>
          </a:p>
          <a:p>
            <a:pPr algn="just"/>
            <a:endParaRPr lang="en-US" dirty="0" smtClean="0">
              <a:latin typeface="+mj-lt"/>
            </a:endParaRPr>
          </a:p>
          <a:p>
            <a:pPr algn="just"/>
            <a:endParaRPr lang="en-US" dirty="0" smtClean="0">
              <a:cs typeface="Arial" charset="0"/>
            </a:endParaRPr>
          </a:p>
          <a:p>
            <a:pPr algn="just"/>
            <a:endParaRPr lang="en-US" dirty="0" smtClean="0">
              <a:cs typeface="Arial" charset="0"/>
            </a:endParaRPr>
          </a:p>
          <a:p>
            <a:pPr algn="just"/>
            <a:endParaRPr lang="en-US" dirty="0" smtClean="0">
              <a:cs typeface="Arial" charset="0"/>
            </a:endParaRPr>
          </a:p>
          <a:p>
            <a:pPr algn="just"/>
            <a:endParaRPr lang="en-US" i="1" dirty="0" smtClean="0">
              <a:cs typeface="Arial" charset="0"/>
            </a:endParaRPr>
          </a:p>
          <a:p>
            <a:pPr algn="just"/>
            <a:r>
              <a:rPr lang="en-US" i="1" dirty="0"/>
              <a:t>… I have since come to understand that the answer eluded me because it required a lesser mind, or perhaps a mind less bound by the parameters of perfection.</a:t>
            </a:r>
            <a:endParaRPr lang="en-US" i="1" dirty="0" smtClean="0">
              <a:cs typeface="Arial" charset="0"/>
            </a:endParaRPr>
          </a:p>
          <a:p>
            <a:pPr algn="just"/>
            <a:endParaRPr lang="en-US" dirty="0" smtClean="0">
              <a:cs typeface="Arial" charset="0"/>
            </a:endParaRPr>
          </a:p>
          <a:p>
            <a:pPr algn="just"/>
            <a:endParaRPr lang="en-US" dirty="0">
              <a:cs typeface="Arial" charset="0"/>
            </a:endParaRPr>
          </a:p>
        </p:txBody>
      </p:sp>
      <p:pic>
        <p:nvPicPr>
          <p:cNvPr id="4" name="Picture 3" descr="architect"/>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a:xfrm>
            <a:off x="920517" y="2281971"/>
            <a:ext cx="4165600" cy="3124200"/>
          </a:xfrm>
          <a:prstGeom prst="rect">
            <a:avLst/>
          </a:prstGeom>
          <a:noFill/>
        </p:spPr>
      </p:pic>
    </p:spTree>
    <p:extLst>
      <p:ext uri="{BB962C8B-B14F-4D97-AF65-F5344CB8AC3E}">
        <p14:creationId xmlns:p14="http://schemas.microsoft.com/office/powerpoint/2010/main" xmlns="" val="16590356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3440" y="803395"/>
            <a:ext cx="7775235" cy="4062651"/>
          </a:xfrm>
          <a:prstGeom prst="rect">
            <a:avLst/>
          </a:prstGeom>
          <a:noFill/>
        </p:spPr>
        <p:txBody>
          <a:bodyPr wrap="square" rtlCol="0">
            <a:spAutoFit/>
          </a:bodyPr>
          <a:lstStyle/>
          <a:p>
            <a:r>
              <a:rPr lang="en-US" sz="2400" dirty="0" smtClean="0"/>
              <a:t>Questions ?</a:t>
            </a:r>
            <a:endParaRPr lang="en-US" dirty="0"/>
          </a:p>
          <a:p>
            <a:endParaRPr lang="en-US" dirty="0"/>
          </a:p>
          <a:p>
            <a:pPr marL="285750" indent="-285750">
              <a:buFont typeface="Arial"/>
              <a:buChar char="•"/>
            </a:pPr>
            <a:endParaRPr lang="en-US" dirty="0" smtClean="0">
              <a:latin typeface="+mj-lt"/>
            </a:endParaRPr>
          </a:p>
          <a:p>
            <a:pPr marL="285750" indent="-285750">
              <a:buFont typeface="Arial"/>
              <a:buChar char="•"/>
            </a:pPr>
            <a:endParaRPr lang="en-US" dirty="0" smtClean="0">
              <a:latin typeface="+mj-lt"/>
            </a:endParaRPr>
          </a:p>
          <a:p>
            <a:pPr marL="285750" indent="-285750">
              <a:buFont typeface="Arial"/>
              <a:buChar char="•"/>
            </a:pPr>
            <a:endParaRPr lang="en-US" dirty="0">
              <a:latin typeface="+mj-lt"/>
            </a:endParaRPr>
          </a:p>
          <a:p>
            <a:pPr marL="285750" indent="-285750" algn="just">
              <a:buFont typeface="Arial"/>
              <a:buChar char="•"/>
            </a:pPr>
            <a:endParaRPr lang="en-US" dirty="0" smtClean="0">
              <a:latin typeface="+mj-lt"/>
            </a:endParaRPr>
          </a:p>
          <a:p>
            <a:pPr algn="just"/>
            <a:endParaRPr lang="en-US" dirty="0" smtClean="0">
              <a:latin typeface="+mj-lt"/>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p:txBody>
      </p:sp>
    </p:spTree>
    <p:extLst>
      <p:ext uri="{BB962C8B-B14F-4D97-AF65-F5344CB8AC3E}">
        <p14:creationId xmlns:p14="http://schemas.microsoft.com/office/powerpoint/2010/main" xmlns="" val="3630473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3441" y="803395"/>
            <a:ext cx="6220188" cy="2123658"/>
          </a:xfrm>
          <a:prstGeom prst="rect">
            <a:avLst/>
          </a:prstGeom>
          <a:noFill/>
        </p:spPr>
        <p:txBody>
          <a:bodyPr wrap="square" rtlCol="0">
            <a:spAutoFit/>
          </a:bodyPr>
          <a:lstStyle/>
          <a:p>
            <a:r>
              <a:rPr lang="en-US" sz="2400" dirty="0" smtClean="0"/>
              <a:t>Agile and Architecture </a:t>
            </a:r>
            <a:r>
              <a:rPr lang="en-US" dirty="0" smtClean="0"/>
              <a:t>:</a:t>
            </a:r>
          </a:p>
          <a:p>
            <a:endParaRPr lang="en-US" dirty="0"/>
          </a:p>
          <a:p>
            <a:pPr marL="285750" indent="-285750">
              <a:buFont typeface="Arial"/>
              <a:buChar char="•"/>
            </a:pPr>
            <a:r>
              <a:rPr lang="en-US" dirty="0" smtClean="0"/>
              <a:t>Do they get along ?</a:t>
            </a:r>
          </a:p>
          <a:p>
            <a:pPr marL="285750" indent="-285750">
              <a:buFont typeface="Arial"/>
              <a:buChar char="•"/>
            </a:pPr>
            <a:endParaRPr lang="en-US" dirty="0" smtClean="0"/>
          </a:p>
          <a:p>
            <a:pPr marL="285750" indent="-285750">
              <a:buFont typeface="Arial"/>
              <a:buChar char="•"/>
            </a:pPr>
            <a:r>
              <a:rPr lang="en-US" dirty="0" smtClean="0"/>
              <a:t>Oxymoron </a:t>
            </a:r>
          </a:p>
          <a:p>
            <a:pPr marL="285750" indent="-285750">
              <a:buFont typeface="Arial"/>
              <a:buChar char="•"/>
            </a:pPr>
            <a:endParaRPr lang="en-US" dirty="0"/>
          </a:p>
          <a:p>
            <a:pPr marL="285750" indent="-285750">
              <a:buFont typeface="Arial"/>
              <a:buChar char="•"/>
            </a:pPr>
            <a:r>
              <a:rPr lang="en-US" dirty="0" smtClean="0"/>
              <a:t>Compatible ?</a:t>
            </a:r>
            <a:endParaRPr lang="en-US" dirty="0"/>
          </a:p>
        </p:txBody>
      </p:sp>
      <p:pic>
        <p:nvPicPr>
          <p:cNvPr id="3" name="Picture 2" descr="TOM AND JERRY 14.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294877" y="2177057"/>
            <a:ext cx="3302000" cy="4318000"/>
          </a:xfrm>
          <a:prstGeom prst="rect">
            <a:avLst/>
          </a:prstGeom>
        </p:spPr>
      </p:pic>
    </p:spTree>
    <p:extLst>
      <p:ext uri="{BB962C8B-B14F-4D97-AF65-F5344CB8AC3E}">
        <p14:creationId xmlns:p14="http://schemas.microsoft.com/office/powerpoint/2010/main" xmlns="" val="1171746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3441" y="803395"/>
            <a:ext cx="6220188" cy="4685898"/>
          </a:xfrm>
          <a:prstGeom prst="rect">
            <a:avLst/>
          </a:prstGeom>
          <a:noFill/>
        </p:spPr>
        <p:txBody>
          <a:bodyPr wrap="square" rtlCol="0">
            <a:spAutoFit/>
          </a:bodyPr>
          <a:lstStyle/>
          <a:p>
            <a:r>
              <a:rPr lang="en-US" sz="2400" dirty="0" smtClean="0">
                <a:latin typeface="+mj-lt"/>
              </a:rPr>
              <a:t>Architecture</a:t>
            </a:r>
          </a:p>
          <a:p>
            <a:endParaRPr lang="en-US" sz="2400" dirty="0">
              <a:latin typeface="+mj-lt"/>
            </a:endParaRPr>
          </a:p>
          <a:p>
            <a:r>
              <a:rPr lang="en-US" dirty="0" smtClean="0">
                <a:latin typeface="+mj-lt"/>
              </a:rPr>
              <a:t>In the beginning …</a:t>
            </a:r>
          </a:p>
          <a:p>
            <a:endParaRPr lang="en-US" dirty="0" smtClean="0">
              <a:latin typeface="+mj-lt"/>
            </a:endParaRPr>
          </a:p>
          <a:p>
            <a:r>
              <a:rPr lang="en-US" dirty="0" smtClean="0">
                <a:latin typeface="+mj-lt"/>
              </a:rPr>
              <a:t>1970’s thro 2000</a:t>
            </a:r>
          </a:p>
          <a:p>
            <a:endParaRPr lang="en-US" dirty="0" smtClean="0">
              <a:latin typeface="+mj-lt"/>
            </a:endParaRPr>
          </a:p>
          <a:p>
            <a:pPr algn="just">
              <a:lnSpc>
                <a:spcPct val="90000"/>
              </a:lnSpc>
            </a:pPr>
            <a:r>
              <a:rPr lang="en-US" dirty="0" smtClean="0"/>
              <a:t>“The </a:t>
            </a:r>
            <a:r>
              <a:rPr lang="en-US" dirty="0"/>
              <a:t>software architecture of a program or computing system is the structure or structures of the system, which comprise software elements, the externally visible properties of those elements, and the relationships among them</a:t>
            </a:r>
            <a:r>
              <a:rPr lang="en-US" dirty="0" smtClean="0"/>
              <a:t>.“</a:t>
            </a:r>
          </a:p>
          <a:p>
            <a:pPr algn="just">
              <a:lnSpc>
                <a:spcPct val="90000"/>
              </a:lnSpc>
            </a:pPr>
            <a:endParaRPr lang="en-US" dirty="0">
              <a:latin typeface="+mj-lt"/>
              <a:cs typeface="Arial" charset="0"/>
            </a:endParaRPr>
          </a:p>
          <a:p>
            <a:pPr algn="just">
              <a:lnSpc>
                <a:spcPct val="90000"/>
              </a:lnSpc>
            </a:pPr>
            <a:r>
              <a:rPr lang="en-US" dirty="0" smtClean="0">
                <a:latin typeface="+mj-lt"/>
                <a:cs typeface="Arial" charset="0"/>
              </a:rPr>
              <a:t>Software architecture is not only concerned with structure and behavior, but also with usage, functionality, performance, resilience, reuse, comprehensibility, economic and technological constraints and tradeoffs, and aesthetics.</a:t>
            </a:r>
          </a:p>
          <a:p>
            <a:pPr>
              <a:lnSpc>
                <a:spcPct val="90000"/>
              </a:lnSpc>
            </a:pPr>
            <a:endParaRPr lang="en-US" dirty="0" smtClean="0">
              <a:latin typeface="+mj-lt"/>
              <a:cs typeface="Arial" charset="0"/>
            </a:endParaRPr>
          </a:p>
          <a:p>
            <a:pPr>
              <a:lnSpc>
                <a:spcPct val="90000"/>
              </a:lnSpc>
            </a:pPr>
            <a:r>
              <a:rPr lang="en-US" dirty="0" smtClean="0">
                <a:latin typeface="+mj-lt"/>
                <a:cs typeface="Arial" charset="0"/>
              </a:rPr>
              <a:t>… There was Architecture.</a:t>
            </a:r>
            <a:endParaRPr lang="en-US" dirty="0">
              <a:latin typeface="+mj-lt"/>
              <a:cs typeface="Arial" charset="0"/>
            </a:endParaRPr>
          </a:p>
        </p:txBody>
      </p:sp>
    </p:spTree>
    <p:extLst>
      <p:ext uri="{BB962C8B-B14F-4D97-AF65-F5344CB8AC3E}">
        <p14:creationId xmlns:p14="http://schemas.microsoft.com/office/powerpoint/2010/main" xmlns="" val="34559305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3440" y="803395"/>
            <a:ext cx="7347597" cy="4062651"/>
          </a:xfrm>
          <a:prstGeom prst="rect">
            <a:avLst/>
          </a:prstGeom>
          <a:noFill/>
        </p:spPr>
        <p:txBody>
          <a:bodyPr wrap="square" rtlCol="0">
            <a:spAutoFit/>
          </a:bodyPr>
          <a:lstStyle/>
          <a:p>
            <a:r>
              <a:rPr lang="en-US" sz="2400" dirty="0" smtClean="0">
                <a:latin typeface="+mj-lt"/>
              </a:rPr>
              <a:t>Architecture Process</a:t>
            </a:r>
          </a:p>
          <a:p>
            <a:endParaRPr lang="en-US" dirty="0" smtClean="0">
              <a:latin typeface="+mj-lt"/>
            </a:endParaRPr>
          </a:p>
          <a:p>
            <a:pPr marL="285750" indent="-285750">
              <a:buFont typeface="Arial"/>
              <a:buChar char="•"/>
            </a:pPr>
            <a:r>
              <a:rPr lang="en-US" dirty="0" smtClean="0"/>
              <a:t>start with a business goal </a:t>
            </a:r>
          </a:p>
          <a:p>
            <a:pPr marL="285750" indent="-285750">
              <a:buFont typeface="Arial"/>
              <a:buChar char="•"/>
            </a:pPr>
            <a:endParaRPr lang="en-US" dirty="0" smtClean="0"/>
          </a:p>
          <a:p>
            <a:pPr marL="285750" indent="-285750">
              <a:buFont typeface="Arial"/>
              <a:buChar char="•"/>
            </a:pPr>
            <a:r>
              <a:rPr lang="en-US" dirty="0" smtClean="0"/>
              <a:t>work out what needs to change (people, process, technology, application, data …)</a:t>
            </a:r>
          </a:p>
          <a:p>
            <a:pPr marL="285750" indent="-285750">
              <a:buFont typeface="Arial"/>
              <a:buChar char="•"/>
            </a:pPr>
            <a:endParaRPr lang="en-US" dirty="0" smtClean="0"/>
          </a:p>
          <a:p>
            <a:pPr marL="285750" indent="-285750">
              <a:buFont typeface="Arial"/>
              <a:buChar char="•"/>
            </a:pPr>
            <a:r>
              <a:rPr lang="en-US" dirty="0" smtClean="0"/>
              <a:t>Spell what the changed scenario will look like. </a:t>
            </a:r>
          </a:p>
          <a:p>
            <a:endParaRPr lang="en-US" dirty="0" smtClean="0"/>
          </a:p>
          <a:p>
            <a:pPr marL="285750" indent="-285750">
              <a:buFont typeface="Arial"/>
              <a:buChar char="•"/>
            </a:pPr>
            <a:r>
              <a:rPr lang="en-US" dirty="0" smtClean="0"/>
              <a:t>followed by an implementation plan</a:t>
            </a:r>
          </a:p>
          <a:p>
            <a:pPr marL="285750" indent="-285750">
              <a:buFont typeface="Arial"/>
              <a:buChar char="•"/>
            </a:pPr>
            <a:endParaRPr lang="en-US" dirty="0" smtClean="0"/>
          </a:p>
          <a:p>
            <a:pPr marL="285750" indent="-285750">
              <a:buFont typeface="Arial"/>
              <a:buChar char="•"/>
            </a:pPr>
            <a:r>
              <a:rPr lang="en-US" dirty="0" smtClean="0"/>
              <a:t>execution of the plan with proper governance.</a:t>
            </a:r>
          </a:p>
          <a:p>
            <a:endParaRPr lang="en-US" dirty="0" smtClean="0"/>
          </a:p>
          <a:p>
            <a:pPr marL="285750" indent="-285750">
              <a:buFont typeface="Arial"/>
              <a:buChar char="•"/>
            </a:pPr>
            <a:r>
              <a:rPr lang="en-US" dirty="0" smtClean="0"/>
              <a:t>The approach is top-down, structured and planned.</a:t>
            </a:r>
          </a:p>
        </p:txBody>
      </p:sp>
      <p:pic>
        <p:nvPicPr>
          <p:cNvPr id="4" name="Picture 3"/>
          <p:cNvPicPr>
            <a:picLocks noChangeAspect="1"/>
          </p:cNvPicPr>
          <p:nvPr/>
        </p:nvPicPr>
        <p:blipFill>
          <a:blip r:embed="rId2">
            <a:grayscl/>
            <a:alphaModFix amt="91000"/>
            <a:extLst>
              <a:ext uri="{BEBA8EAE-BF5A-486C-A8C5-ECC9F3942E4B}">
                <a14:imgProps xmlns:a14="http://schemas.microsoft.com/office/drawing/2010/main" xmlns="">
                  <a14:imgLayer r:embed="rId3">
                    <a14:imgEffect>
                      <a14:colorTemperature colorTemp="10630"/>
                    </a14:imgEffect>
                    <a14:imgEffect>
                      <a14:saturation sat="391000"/>
                    </a14:imgEffect>
                    <a14:imgEffect>
                      <a14:brightnessContrast bright="2000"/>
                    </a14:imgEffect>
                  </a14:imgLayer>
                </a14:imgProps>
              </a:ext>
            </a:extLst>
          </a:blip>
          <a:stretch>
            <a:fillRect/>
          </a:stretch>
        </p:blipFill>
        <p:spPr>
          <a:xfrm>
            <a:off x="0" y="5066029"/>
            <a:ext cx="9144000" cy="1688935"/>
          </a:xfrm>
          <a:prstGeom prst="rect">
            <a:avLst/>
          </a:prstGeom>
        </p:spPr>
      </p:pic>
    </p:spTree>
    <p:extLst>
      <p:ext uri="{BB962C8B-B14F-4D97-AF65-F5344CB8AC3E}">
        <p14:creationId xmlns:p14="http://schemas.microsoft.com/office/powerpoint/2010/main" xmlns="" val="39915317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3441" y="803395"/>
            <a:ext cx="6220188" cy="5170647"/>
          </a:xfrm>
          <a:prstGeom prst="rect">
            <a:avLst/>
          </a:prstGeom>
          <a:noFill/>
        </p:spPr>
        <p:txBody>
          <a:bodyPr wrap="square" rtlCol="0">
            <a:spAutoFit/>
          </a:bodyPr>
          <a:lstStyle/>
          <a:p>
            <a:r>
              <a:rPr lang="en-US" sz="2400" dirty="0" smtClean="0">
                <a:latin typeface="+mj-lt"/>
              </a:rPr>
              <a:t>Agile</a:t>
            </a:r>
          </a:p>
          <a:p>
            <a:endParaRPr lang="en-US" dirty="0" smtClean="0">
              <a:latin typeface="+mj-lt"/>
            </a:endParaRPr>
          </a:p>
          <a:p>
            <a:pPr algn="just"/>
            <a:r>
              <a:rPr lang="en-US" dirty="0"/>
              <a:t>In February 2001, 17 software developers met at the Snowbird, Utah resort, to discuss lightweight development methods. </a:t>
            </a:r>
          </a:p>
          <a:p>
            <a:pPr algn="just"/>
            <a:endParaRPr lang="en-US" dirty="0"/>
          </a:p>
          <a:p>
            <a:pPr algn="just"/>
            <a:r>
              <a:rPr lang="en-US" dirty="0">
                <a:latin typeface="+mj-lt"/>
              </a:rPr>
              <a:t>a</a:t>
            </a:r>
            <a:r>
              <a:rPr lang="en-US" dirty="0" smtClean="0">
                <a:latin typeface="+mj-lt"/>
              </a:rPr>
              <a:t>nd was born … Agile Manifesto:</a:t>
            </a:r>
          </a:p>
          <a:p>
            <a:pPr algn="just"/>
            <a:endParaRPr lang="en-US" dirty="0" smtClean="0">
              <a:latin typeface="+mj-lt"/>
            </a:endParaRPr>
          </a:p>
          <a:p>
            <a:pPr algn="just"/>
            <a:r>
              <a:rPr lang="en-US" dirty="0" smtClean="0">
                <a:latin typeface="+mj-lt"/>
              </a:rPr>
              <a:t>“We are uncovering better ways of developing software by doing it and helping others do it. Through this work we have come to value:</a:t>
            </a:r>
          </a:p>
          <a:p>
            <a:pPr algn="just"/>
            <a:endParaRPr lang="en-US" b="1" dirty="0" smtClean="0">
              <a:latin typeface="+mj-lt"/>
            </a:endParaRPr>
          </a:p>
          <a:p>
            <a:pPr marL="285750" indent="-285750" algn="just">
              <a:buFont typeface="Arial"/>
              <a:buChar char="•"/>
            </a:pPr>
            <a:r>
              <a:rPr lang="en-US" b="1" dirty="0" smtClean="0">
                <a:latin typeface="+mj-lt"/>
              </a:rPr>
              <a:t>Individuals and interactions</a:t>
            </a:r>
            <a:r>
              <a:rPr lang="en-US" dirty="0" smtClean="0">
                <a:latin typeface="+mj-lt"/>
              </a:rPr>
              <a:t> over processes and tools</a:t>
            </a:r>
          </a:p>
          <a:p>
            <a:pPr marL="285750" indent="-285750" algn="just">
              <a:buFont typeface="Arial"/>
              <a:buChar char="•"/>
            </a:pPr>
            <a:r>
              <a:rPr lang="en-US" b="1" dirty="0" smtClean="0">
                <a:latin typeface="+mj-lt"/>
              </a:rPr>
              <a:t>Working software</a:t>
            </a:r>
            <a:r>
              <a:rPr lang="en-US" dirty="0" smtClean="0">
                <a:latin typeface="+mj-lt"/>
              </a:rPr>
              <a:t> over comprehensive documentation </a:t>
            </a:r>
          </a:p>
          <a:p>
            <a:pPr marL="285750" indent="-285750" algn="just">
              <a:buFont typeface="Arial"/>
              <a:buChar char="•"/>
            </a:pPr>
            <a:r>
              <a:rPr lang="en-US" b="1" dirty="0" smtClean="0">
                <a:latin typeface="+mj-lt"/>
              </a:rPr>
              <a:t>Customer collaboration</a:t>
            </a:r>
            <a:r>
              <a:rPr lang="en-US" dirty="0" smtClean="0">
                <a:latin typeface="+mj-lt"/>
              </a:rPr>
              <a:t> over contract negotiation </a:t>
            </a:r>
          </a:p>
          <a:p>
            <a:pPr marL="285750" indent="-285750" algn="just">
              <a:buFont typeface="Arial"/>
              <a:buChar char="•"/>
            </a:pPr>
            <a:r>
              <a:rPr lang="en-US" b="1" dirty="0" smtClean="0">
                <a:latin typeface="+mj-lt"/>
              </a:rPr>
              <a:t>Responding to change</a:t>
            </a:r>
            <a:r>
              <a:rPr lang="en-US" dirty="0" smtClean="0">
                <a:latin typeface="+mj-lt"/>
              </a:rPr>
              <a:t> over following a plan </a:t>
            </a:r>
          </a:p>
          <a:p>
            <a:pPr algn="just"/>
            <a:endParaRPr lang="en-US" dirty="0">
              <a:latin typeface="+mj-lt"/>
            </a:endParaRPr>
          </a:p>
          <a:p>
            <a:pPr algn="just"/>
            <a:r>
              <a:rPr lang="en-US" dirty="0" smtClean="0">
                <a:latin typeface="+mj-lt"/>
              </a:rPr>
              <a:t>That is, while there is value in the items on the right, we value the items on the left more.”</a:t>
            </a:r>
          </a:p>
        </p:txBody>
      </p:sp>
    </p:spTree>
    <p:extLst>
      <p:ext uri="{BB962C8B-B14F-4D97-AF65-F5344CB8AC3E}">
        <p14:creationId xmlns:p14="http://schemas.microsoft.com/office/powerpoint/2010/main" xmlns="" val="29078253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3440" y="803395"/>
            <a:ext cx="7023629" cy="3785652"/>
          </a:xfrm>
          <a:prstGeom prst="rect">
            <a:avLst/>
          </a:prstGeom>
          <a:noFill/>
        </p:spPr>
        <p:txBody>
          <a:bodyPr wrap="square" rtlCol="0">
            <a:spAutoFit/>
          </a:bodyPr>
          <a:lstStyle/>
          <a:p>
            <a:r>
              <a:rPr lang="en-US" sz="2400" dirty="0" smtClean="0">
                <a:latin typeface="+mj-lt"/>
              </a:rPr>
              <a:t>Agile Process</a:t>
            </a:r>
          </a:p>
          <a:p>
            <a:endParaRPr lang="en-US" dirty="0" smtClean="0">
              <a:latin typeface="+mj-lt"/>
            </a:endParaRPr>
          </a:p>
          <a:p>
            <a:pPr marL="285750" indent="-285750">
              <a:buFont typeface="Arial"/>
              <a:buChar char="•"/>
            </a:pPr>
            <a:r>
              <a:rPr lang="en-US" dirty="0" smtClean="0"/>
              <a:t>Customer satisfaction by rapid delivery of useful software</a:t>
            </a:r>
          </a:p>
          <a:p>
            <a:pPr marL="285750" indent="-285750">
              <a:buFont typeface="Arial"/>
              <a:buChar char="•"/>
            </a:pPr>
            <a:endParaRPr lang="en-US" dirty="0" smtClean="0"/>
          </a:p>
          <a:p>
            <a:pPr marL="285750" indent="-285750">
              <a:buFont typeface="Arial"/>
              <a:buChar char="•"/>
            </a:pPr>
            <a:r>
              <a:rPr lang="en-US" dirty="0" smtClean="0"/>
              <a:t>Working software is delivered frequently (weeks rather than months)</a:t>
            </a:r>
          </a:p>
          <a:p>
            <a:pPr marL="285750" indent="-285750">
              <a:buFont typeface="Arial"/>
              <a:buChar char="•"/>
            </a:pPr>
            <a:endParaRPr lang="en-US" dirty="0" smtClean="0"/>
          </a:p>
          <a:p>
            <a:pPr marL="285750" indent="-285750">
              <a:buFont typeface="Arial"/>
              <a:buChar char="•"/>
            </a:pPr>
            <a:r>
              <a:rPr lang="en-US" dirty="0" smtClean="0"/>
              <a:t>Close, daily co-operation between business people and developers</a:t>
            </a:r>
          </a:p>
          <a:p>
            <a:pPr marL="285750" indent="-285750">
              <a:buFont typeface="Arial"/>
              <a:buChar char="•"/>
            </a:pPr>
            <a:endParaRPr lang="en-US" dirty="0" smtClean="0"/>
          </a:p>
          <a:p>
            <a:pPr marL="285750" indent="-285750">
              <a:buFont typeface="Arial"/>
              <a:buChar char="•"/>
            </a:pPr>
            <a:r>
              <a:rPr lang="en-US" dirty="0" smtClean="0"/>
              <a:t>Self-organizing teams</a:t>
            </a:r>
          </a:p>
          <a:p>
            <a:pPr marL="285750" indent="-285750">
              <a:buFont typeface="Arial"/>
              <a:buChar char="•"/>
            </a:pPr>
            <a:endParaRPr lang="en-US" dirty="0" smtClean="0"/>
          </a:p>
          <a:p>
            <a:pPr marL="285750" indent="-285750">
              <a:buFont typeface="Arial"/>
              <a:buChar char="•"/>
            </a:pPr>
            <a:r>
              <a:rPr lang="en-US" dirty="0" smtClean="0"/>
              <a:t>Regular adaptation to changing circumstances</a:t>
            </a:r>
          </a:p>
          <a:p>
            <a:endParaRPr lang="en-US" dirty="0" smtClean="0"/>
          </a:p>
          <a:p>
            <a:pPr marL="285750" indent="-285750">
              <a:buFont typeface="Arial"/>
              <a:buChar char="•"/>
            </a:pPr>
            <a:r>
              <a:rPr lang="en-US" dirty="0" smtClean="0"/>
              <a:t>Welcome changing requirements, even late in development</a:t>
            </a:r>
          </a:p>
        </p:txBody>
      </p:sp>
      <p:pic>
        <p:nvPicPr>
          <p:cNvPr id="3" name="Picture 2"/>
          <p:cNvPicPr>
            <a:picLocks noChangeAspect="1"/>
          </p:cNvPicPr>
          <p:nvPr/>
        </p:nvPicPr>
        <p:blipFill>
          <a:blip r:embed="rId2"/>
          <a:stretch>
            <a:fillRect/>
          </a:stretch>
        </p:blipFill>
        <p:spPr>
          <a:xfrm>
            <a:off x="803440" y="4686318"/>
            <a:ext cx="7581900" cy="1948157"/>
          </a:xfrm>
          <a:prstGeom prst="rect">
            <a:avLst/>
          </a:prstGeom>
        </p:spPr>
      </p:pic>
    </p:spTree>
    <p:extLst>
      <p:ext uri="{BB962C8B-B14F-4D97-AF65-F5344CB8AC3E}">
        <p14:creationId xmlns:p14="http://schemas.microsoft.com/office/powerpoint/2010/main" xmlns="" val="41267442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3440" y="803395"/>
            <a:ext cx="7775235" cy="5447646"/>
          </a:xfrm>
          <a:prstGeom prst="rect">
            <a:avLst/>
          </a:prstGeom>
          <a:noFill/>
        </p:spPr>
        <p:txBody>
          <a:bodyPr wrap="square" rtlCol="0">
            <a:spAutoFit/>
          </a:bodyPr>
          <a:lstStyle/>
          <a:p>
            <a:r>
              <a:rPr lang="en-US" sz="2400" dirty="0" smtClean="0">
                <a:latin typeface="+mj-lt"/>
              </a:rPr>
              <a:t>Anticipation vs. Adaptation</a:t>
            </a:r>
          </a:p>
          <a:p>
            <a:endParaRPr lang="en-US" dirty="0" smtClean="0">
              <a:latin typeface="+mj-lt"/>
            </a:endParaRPr>
          </a:p>
          <a:p>
            <a:pPr algn="just"/>
            <a:r>
              <a:rPr lang="en-US" dirty="0"/>
              <a:t>“…the mission, scope, tools, mentality, culture, and personality types of enterprise architects and agilists are so radically different …. not only is the nature of their work different, but the management styles, employment incentives, and career path options that work with one group don’t work with the other …”</a:t>
            </a:r>
          </a:p>
          <a:p>
            <a:endParaRPr lang="en-US" dirty="0">
              <a:cs typeface="Arial" charset="0"/>
            </a:endParaRPr>
          </a:p>
          <a:p>
            <a:pPr marL="285750" indent="-285750">
              <a:buFont typeface="Arial"/>
              <a:buChar char="•"/>
            </a:pPr>
            <a:r>
              <a:rPr lang="en-US" dirty="0">
                <a:cs typeface="Arial" charset="0"/>
              </a:rPr>
              <a:t>Architecture = Big Up-Front </a:t>
            </a:r>
            <a:r>
              <a:rPr lang="en-US" dirty="0" smtClean="0">
                <a:cs typeface="Arial" charset="0"/>
              </a:rPr>
              <a:t>Design - BUFD</a:t>
            </a:r>
            <a:endParaRPr lang="en-US" dirty="0">
              <a:cs typeface="Arial" charset="0"/>
            </a:endParaRPr>
          </a:p>
          <a:p>
            <a:pPr marL="285750" indent="-285750">
              <a:buFont typeface="Arial"/>
              <a:buChar char="•"/>
            </a:pPr>
            <a:endParaRPr lang="en-US" dirty="0">
              <a:cs typeface="Arial" charset="0"/>
            </a:endParaRPr>
          </a:p>
          <a:p>
            <a:pPr marL="285750" indent="-285750">
              <a:buFont typeface="Arial"/>
              <a:buChar char="•"/>
            </a:pPr>
            <a:r>
              <a:rPr lang="en-US" dirty="0">
                <a:cs typeface="Arial" charset="0"/>
              </a:rPr>
              <a:t>Architecture = massive </a:t>
            </a:r>
            <a:r>
              <a:rPr lang="en-US" dirty="0" smtClean="0">
                <a:cs typeface="Arial" charset="0"/>
              </a:rPr>
              <a:t>documentation, YAGNI – You </a:t>
            </a:r>
            <a:r>
              <a:rPr lang="en-US" dirty="0" err="1" smtClean="0">
                <a:cs typeface="Arial" charset="0"/>
              </a:rPr>
              <a:t>ain’t</a:t>
            </a:r>
            <a:r>
              <a:rPr lang="en-US" dirty="0" smtClean="0">
                <a:cs typeface="Arial" charset="0"/>
              </a:rPr>
              <a:t> </a:t>
            </a:r>
            <a:r>
              <a:rPr lang="en-US" dirty="0" err="1" smtClean="0">
                <a:cs typeface="Arial" charset="0"/>
              </a:rPr>
              <a:t>gonna</a:t>
            </a:r>
            <a:r>
              <a:rPr lang="en-US" dirty="0" smtClean="0">
                <a:cs typeface="Arial" charset="0"/>
              </a:rPr>
              <a:t> need it</a:t>
            </a:r>
            <a:endParaRPr lang="en-US" dirty="0">
              <a:cs typeface="Arial" charset="0"/>
            </a:endParaRPr>
          </a:p>
          <a:p>
            <a:endParaRPr lang="en-US" dirty="0">
              <a:cs typeface="Arial" charset="0"/>
            </a:endParaRPr>
          </a:p>
          <a:p>
            <a:pPr marL="285750" indent="-285750">
              <a:buFont typeface="Arial"/>
              <a:buChar char="•"/>
            </a:pPr>
            <a:r>
              <a:rPr lang="en-US" dirty="0">
                <a:cs typeface="Arial" charset="0"/>
              </a:rPr>
              <a:t>Role of architect(s)</a:t>
            </a:r>
          </a:p>
          <a:p>
            <a:pPr marL="285750" indent="-285750">
              <a:buFont typeface="Arial"/>
              <a:buChar char="•"/>
            </a:pPr>
            <a:endParaRPr lang="en-US" dirty="0">
              <a:cs typeface="Arial" charset="0"/>
            </a:endParaRPr>
          </a:p>
          <a:p>
            <a:pPr marL="285750" indent="-285750">
              <a:buFont typeface="Arial"/>
              <a:buChar char="•"/>
            </a:pPr>
            <a:r>
              <a:rPr lang="en-US" dirty="0">
                <a:cs typeface="Arial" charset="0"/>
              </a:rPr>
              <a:t>Low perceived or visible value of </a:t>
            </a:r>
            <a:r>
              <a:rPr lang="en-US" dirty="0" smtClean="0">
                <a:cs typeface="Arial" charset="0"/>
              </a:rPr>
              <a:t>architecture</a:t>
            </a:r>
          </a:p>
          <a:p>
            <a:pPr marL="285750" indent="-285750">
              <a:buFont typeface="Arial"/>
              <a:buChar char="•"/>
            </a:pPr>
            <a:endParaRPr lang="en-US" dirty="0">
              <a:cs typeface="Arial" charset="0"/>
            </a:endParaRPr>
          </a:p>
          <a:p>
            <a:pPr marL="285750" indent="-285750">
              <a:buFont typeface="Arial"/>
              <a:buChar char="•"/>
            </a:pPr>
            <a:r>
              <a:rPr lang="en-US" dirty="0" smtClean="0"/>
              <a:t>Agile lacks any scientifically-based evidence to support its proponents</a:t>
            </a:r>
          </a:p>
          <a:p>
            <a:pPr marL="285750" indent="-285750">
              <a:buFont typeface="Arial"/>
              <a:buChar char="•"/>
            </a:pPr>
            <a:endParaRPr lang="en-US" dirty="0"/>
          </a:p>
          <a:p>
            <a:pPr marL="285750" indent="-285750">
              <a:buFont typeface="Arial"/>
              <a:buChar char="•"/>
            </a:pPr>
            <a:r>
              <a:rPr lang="en-US" dirty="0" smtClean="0"/>
              <a:t>agile methodologies are too extreme </a:t>
            </a:r>
            <a:endParaRPr lang="en-US" dirty="0">
              <a:cs typeface="Arial" charset="0"/>
            </a:endParaRPr>
          </a:p>
        </p:txBody>
      </p:sp>
    </p:spTree>
    <p:extLst>
      <p:ext uri="{BB962C8B-B14F-4D97-AF65-F5344CB8AC3E}">
        <p14:creationId xmlns:p14="http://schemas.microsoft.com/office/powerpoint/2010/main" xmlns="" val="24712326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3440" y="803395"/>
            <a:ext cx="7775235" cy="461665"/>
          </a:xfrm>
          <a:prstGeom prst="rect">
            <a:avLst/>
          </a:prstGeom>
          <a:noFill/>
        </p:spPr>
        <p:txBody>
          <a:bodyPr wrap="square" rtlCol="0">
            <a:spAutoFit/>
          </a:bodyPr>
          <a:lstStyle/>
          <a:p>
            <a:r>
              <a:rPr lang="en-US" sz="2400" dirty="0" smtClean="0">
                <a:latin typeface="+mj-lt"/>
              </a:rPr>
              <a:t>To Summarize </a:t>
            </a:r>
          </a:p>
        </p:txBody>
      </p:sp>
      <p:pic>
        <p:nvPicPr>
          <p:cNvPr id="3" name="Picture 2"/>
          <p:cNvPicPr>
            <a:picLocks noChangeAspect="1"/>
          </p:cNvPicPr>
          <p:nvPr/>
        </p:nvPicPr>
        <p:blipFill>
          <a:blip r:embed="rId2"/>
          <a:stretch>
            <a:fillRect/>
          </a:stretch>
        </p:blipFill>
        <p:spPr>
          <a:xfrm>
            <a:off x="759648" y="1691422"/>
            <a:ext cx="7819027" cy="3336271"/>
          </a:xfrm>
          <a:prstGeom prst="rect">
            <a:avLst/>
          </a:prstGeom>
        </p:spPr>
      </p:pic>
    </p:spTree>
    <p:extLst>
      <p:ext uri="{BB962C8B-B14F-4D97-AF65-F5344CB8AC3E}">
        <p14:creationId xmlns:p14="http://schemas.microsoft.com/office/powerpoint/2010/main" xmlns="" val="3015331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3440" y="803395"/>
            <a:ext cx="7775235" cy="5170647"/>
          </a:xfrm>
          <a:prstGeom prst="rect">
            <a:avLst/>
          </a:prstGeom>
          <a:noFill/>
        </p:spPr>
        <p:txBody>
          <a:bodyPr wrap="square" rtlCol="0">
            <a:spAutoFit/>
          </a:bodyPr>
          <a:lstStyle/>
          <a:p>
            <a:r>
              <a:rPr lang="en-US" sz="2400" dirty="0" smtClean="0">
                <a:latin typeface="+mj-lt"/>
              </a:rPr>
              <a:t>Is the a middle path</a:t>
            </a:r>
          </a:p>
          <a:p>
            <a:pPr marL="285750" indent="-285750">
              <a:buFont typeface="Arial"/>
              <a:buChar char="•"/>
            </a:pPr>
            <a:endParaRPr lang="en-US" dirty="0" smtClean="0">
              <a:latin typeface="+mj-lt"/>
            </a:endParaRPr>
          </a:p>
          <a:p>
            <a:pPr marL="285750" indent="-285750" algn="just">
              <a:buFont typeface="Arial"/>
              <a:buChar char="•"/>
            </a:pPr>
            <a:r>
              <a:rPr lang="en-US" dirty="0" smtClean="0">
                <a:latin typeface="+mj-lt"/>
              </a:rPr>
              <a:t>What would be a model that combines the benefits of Agile methodology with the predictability offered by conventional architecture ?</a:t>
            </a:r>
          </a:p>
          <a:p>
            <a:pPr marL="285750" indent="-285750" algn="just">
              <a:buFont typeface="Arial"/>
              <a:buChar char="•"/>
            </a:pPr>
            <a:endParaRPr lang="en-US" dirty="0" smtClean="0">
              <a:latin typeface="+mj-lt"/>
            </a:endParaRPr>
          </a:p>
          <a:p>
            <a:pPr marL="285750" indent="-285750" algn="just">
              <a:buFont typeface="Arial"/>
              <a:buChar char="•"/>
            </a:pPr>
            <a:r>
              <a:rPr lang="en-US" dirty="0"/>
              <a:t>Can it be applied to projects of various sizes ?</a:t>
            </a:r>
          </a:p>
          <a:p>
            <a:pPr algn="just"/>
            <a:endParaRPr lang="en-US" dirty="0">
              <a:latin typeface="+mj-lt"/>
            </a:endParaRPr>
          </a:p>
          <a:p>
            <a:pPr marL="285750" indent="-285750" algn="just">
              <a:buFont typeface="Arial"/>
              <a:buChar char="•"/>
            </a:pPr>
            <a:r>
              <a:rPr lang="en-US" dirty="0" smtClean="0">
                <a:latin typeface="+mj-lt"/>
              </a:rPr>
              <a:t>Does it involve an architect ?</a:t>
            </a:r>
          </a:p>
          <a:p>
            <a:pPr marL="285750" indent="-285750" algn="just">
              <a:buFont typeface="Arial"/>
              <a:buChar char="•"/>
            </a:pPr>
            <a:endParaRPr lang="en-US" dirty="0">
              <a:latin typeface="+mj-lt"/>
            </a:endParaRPr>
          </a:p>
          <a:p>
            <a:pPr marL="285750" indent="-285750" algn="just">
              <a:buFont typeface="Arial"/>
              <a:buChar char="•"/>
            </a:pPr>
            <a:r>
              <a:rPr lang="en-US" dirty="0" smtClean="0">
                <a:latin typeface="+mj-lt"/>
              </a:rPr>
              <a:t>What is the role of the architect ?</a:t>
            </a:r>
          </a:p>
          <a:p>
            <a:pPr marL="285750" indent="-285750" algn="just">
              <a:buFont typeface="Arial"/>
              <a:buChar char="•"/>
            </a:pPr>
            <a:endParaRPr lang="en-US" dirty="0">
              <a:latin typeface="+mj-lt"/>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a:p>
            <a:pPr algn="just"/>
            <a:endParaRPr lang="en-US" dirty="0" smtClean="0">
              <a:cs typeface="Arial" charset="0"/>
            </a:endParaRPr>
          </a:p>
          <a:p>
            <a:pPr algn="just"/>
            <a:endParaRPr lang="en-US" dirty="0">
              <a:cs typeface="Arial" charset="0"/>
            </a:endParaRPr>
          </a:p>
        </p:txBody>
      </p:sp>
      <p:pic>
        <p:nvPicPr>
          <p:cNvPr id="4" name="Picture 3"/>
          <p:cNvPicPr>
            <a:picLocks noChangeAspect="1"/>
          </p:cNvPicPr>
          <p:nvPr/>
        </p:nvPicPr>
        <p:blipFill>
          <a:blip r:embed="rId2"/>
          <a:stretch>
            <a:fillRect/>
          </a:stretch>
        </p:blipFill>
        <p:spPr>
          <a:xfrm>
            <a:off x="4610631" y="3223869"/>
            <a:ext cx="3968044" cy="3147457"/>
          </a:xfrm>
          <a:prstGeom prst="rect">
            <a:avLst/>
          </a:prstGeom>
        </p:spPr>
      </p:pic>
    </p:spTree>
    <p:extLst>
      <p:ext uri="{BB962C8B-B14F-4D97-AF65-F5344CB8AC3E}">
        <p14:creationId xmlns:p14="http://schemas.microsoft.com/office/powerpoint/2010/main" xmlns="" val="1890763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1174</TotalTime>
  <Words>858</Words>
  <Application>Microsoft Office PowerPoint</Application>
  <PresentationFormat>On-screen Show (4:3)</PresentationFormat>
  <Paragraphs>324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Agile Architecture</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Company>AT&amp;T Interactive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Agile Architecture</dc:title>
  <dc:creator>End User</dc:creator>
  <cp:lastModifiedBy>Lingard</cp:lastModifiedBy>
  <cp:revision>84</cp:revision>
  <dcterms:created xsi:type="dcterms:W3CDTF">2012-04-21T22:57:29Z</dcterms:created>
  <dcterms:modified xsi:type="dcterms:W3CDTF">2012-04-24T17:42:25Z</dcterms:modified>
</cp:coreProperties>
</file>