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0"/>
  </p:notesMasterIdLst>
  <p:sldIdLst>
    <p:sldId id="278" r:id="rId2"/>
    <p:sldId id="281" r:id="rId3"/>
    <p:sldId id="282" r:id="rId4"/>
    <p:sldId id="283" r:id="rId5"/>
    <p:sldId id="305" r:id="rId6"/>
    <p:sldId id="280" r:id="rId7"/>
    <p:sldId id="279" r:id="rId8"/>
    <p:sldId id="260" r:id="rId9"/>
    <p:sldId id="285" r:id="rId10"/>
    <p:sldId id="261" r:id="rId11"/>
    <p:sldId id="306" r:id="rId12"/>
    <p:sldId id="286" r:id="rId13"/>
    <p:sldId id="287" r:id="rId14"/>
    <p:sldId id="307" r:id="rId15"/>
    <p:sldId id="288" r:id="rId16"/>
    <p:sldId id="289" r:id="rId17"/>
    <p:sldId id="308" r:id="rId18"/>
    <p:sldId id="290" r:id="rId19"/>
    <p:sldId id="291" r:id="rId20"/>
    <p:sldId id="294" r:id="rId21"/>
    <p:sldId id="295" r:id="rId22"/>
    <p:sldId id="296" r:id="rId23"/>
    <p:sldId id="298" r:id="rId24"/>
    <p:sldId id="299" r:id="rId25"/>
    <p:sldId id="300" r:id="rId26"/>
    <p:sldId id="301" r:id="rId27"/>
    <p:sldId id="302" r:id="rId28"/>
    <p:sldId id="30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86" autoAdjust="0"/>
    <p:restoredTop sz="78833" autoAdjust="0"/>
  </p:normalViewPr>
  <p:slideViewPr>
    <p:cSldViewPr>
      <p:cViewPr varScale="1">
        <p:scale>
          <a:sx n="65" d="100"/>
          <a:sy n="65" d="100"/>
        </p:scale>
        <p:origin x="-72" y="-42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01C20-F7C3-4B54-8AA9-FEE363B111D7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9B44CB-2F85-4600-9344-EB7140FC04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6C6676-CDA4-4F43-8D38-4ADBDD857906}" type="slidenum">
              <a:rPr lang="en-US"/>
              <a:pPr/>
              <a:t>2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70C8DA-5E7E-4EFE-93AE-36B79BE19805}" type="slidenum">
              <a:rPr lang="en-US"/>
              <a:pPr/>
              <a:t>18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FCDCBE-B8E0-4008-A47C-97916E249BA9}" type="slidenum">
              <a:rPr lang="en-US"/>
              <a:pPr/>
              <a:t>5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F63F09-AE64-4680-A31F-4ED159F3B7EB}" type="slidenum">
              <a:rPr lang="en-US"/>
              <a:pPr/>
              <a:t>6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793BD1-0150-43D9-9F67-13B8216D3E6A}" type="slidenum">
              <a:rPr lang="en-US"/>
              <a:pPr/>
              <a:t>7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C4215B-FC5D-415C-8681-64BF76B3DC12}" type="slidenum">
              <a:rPr lang="en-US"/>
              <a:pPr/>
              <a:t>9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14F39A-79E0-44D3-B02D-9B2A62F9029C}" type="slidenum">
              <a:rPr lang="en-US"/>
              <a:pPr/>
              <a:t>11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DA84A6-40C1-4FFB-A818-9384ADA4E8CF}" type="slidenum">
              <a:rPr lang="en-US"/>
              <a:pPr/>
              <a:t>12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1246A6-EEE5-4AE8-8F5F-EF4C305B04FB}" type="slidenum">
              <a:rPr lang="en-US"/>
              <a:pPr/>
              <a:t>15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2718F3-16B6-4083-B8D4-93F7A5B1C69F}" type="slidenum">
              <a:rPr lang="en-US"/>
              <a:pPr/>
              <a:t>16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6DED1-DE6A-4298-B188-0A5129AB671F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91E3-0F99-4668-A93E-794BFEAA9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6DED1-DE6A-4298-B188-0A5129AB671F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91E3-0F99-4668-A93E-794BFEAA9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6DED1-DE6A-4298-B188-0A5129AB671F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91E3-0F99-4668-A93E-794BFEAA9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6DED1-DE6A-4298-B188-0A5129AB671F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91E3-0F99-4668-A93E-794BFEAA9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6DED1-DE6A-4298-B188-0A5129AB671F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91E3-0F99-4668-A93E-794BFEAA9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6DED1-DE6A-4298-B188-0A5129AB671F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91E3-0F99-4668-A93E-794BFEAA9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6DED1-DE6A-4298-B188-0A5129AB671F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91E3-0F99-4668-A93E-794BFEAA9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6DED1-DE6A-4298-B188-0A5129AB671F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91E3-0F99-4668-A93E-794BFEAA9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6DED1-DE6A-4298-B188-0A5129AB671F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91E3-0F99-4668-A93E-794BFEAA9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6DED1-DE6A-4298-B188-0A5129AB671F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91E3-0F99-4668-A93E-794BFEAA9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6DED1-DE6A-4298-B188-0A5129AB671F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B0091E3-0F99-4668-A93E-794BFEAA94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36DED1-DE6A-4298-B188-0A5129AB671F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0091E3-0F99-4668-A93E-794BFEAA94B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4+1 View Model of Software Architecture </a:t>
            </a:r>
          </a:p>
          <a:p>
            <a:pPr algn="ctr">
              <a:buNone/>
            </a:pPr>
            <a:endParaRPr lang="ar-KW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Presented By: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Reham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Alhejaili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May, 1st</a:t>
            </a:r>
          </a:p>
          <a:p>
            <a:pPr algn="ctr">
              <a:buNone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799" y="457201"/>
            <a:ext cx="8260461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066800" y="6019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1" dirty="0" smtClean="0"/>
              <a:t>By Philippe </a:t>
            </a:r>
            <a:r>
              <a:rPr lang="en-US" i="1" dirty="0" err="1" smtClean="0"/>
              <a:t>Kruchten</a:t>
            </a:r>
            <a:endParaRPr lang="en-US" i="1" dirty="0" smtClean="0"/>
          </a:p>
          <a:p>
            <a:r>
              <a:rPr lang="en-US" dirty="0" smtClean="0"/>
              <a:t>Rational Software Corp.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3031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BFD149-7ED0-45F5-9688-10789B4340EA}" type="slidenum">
              <a:rPr lang="en-US"/>
              <a:pPr/>
              <a:t>11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CA" b="1" dirty="0" smtClean="0"/>
              <a:t>Logical view Example</a:t>
            </a:r>
            <a:endParaRPr lang="en-US" b="1" dirty="0" smtClean="0"/>
          </a:p>
        </p:txBody>
      </p:sp>
      <p:pic>
        <p:nvPicPr>
          <p:cNvPr id="1024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362201" y="1710481"/>
            <a:ext cx="4267199" cy="4385519"/>
          </a:xfrm>
          <a:noFill/>
        </p:spPr>
      </p:pic>
      <p:sp>
        <p:nvSpPr>
          <p:cNvPr id="5" name="Rectangle 4"/>
          <p:cNvSpPr/>
          <p:nvPr/>
        </p:nvSpPr>
        <p:spPr>
          <a:xfrm>
            <a:off x="838200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1" dirty="0" smtClean="0"/>
              <a:t>Philippe </a:t>
            </a:r>
            <a:r>
              <a:rPr lang="en-US" i="1" dirty="0" err="1" smtClean="0"/>
              <a:t>Kruchten</a:t>
            </a:r>
            <a:endParaRPr lang="en-US" i="1" dirty="0" smtClean="0"/>
          </a:p>
          <a:p>
            <a:r>
              <a:rPr lang="en-US" dirty="0" smtClean="0"/>
              <a:t>Rational Software Corp.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Process View</a:t>
            </a:r>
            <a:r>
              <a:rPr lang="en-US" smtClean="0"/>
              <a:t> 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The process view, </a:t>
            </a:r>
            <a:r>
              <a:rPr lang="en-US" dirty="0" smtClean="0"/>
              <a:t>which captures the concurrency and synchronization aspects of the design</a:t>
            </a:r>
            <a:r>
              <a:rPr lang="en-CA" b="1" dirty="0" smtClean="0"/>
              <a:t>(The process decomposition).</a:t>
            </a:r>
            <a:endParaRPr lang="en-US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b="1" dirty="0" smtClean="0"/>
              <a:t>viewer:</a:t>
            </a:r>
            <a:r>
              <a:rPr lang="en-US" dirty="0" smtClean="0"/>
              <a:t> Integrators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considers: </a:t>
            </a:r>
            <a:r>
              <a:rPr lang="en-US" dirty="0" smtClean="0"/>
              <a:t>Non - functional requirements (scalability, concurrency, and performance)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dirty="0" smtClean="0"/>
              <a:t>style:  </a:t>
            </a:r>
            <a:r>
              <a:rPr lang="en-US" dirty="0" err="1" smtClean="0"/>
              <a:t>Garlan</a:t>
            </a:r>
            <a:r>
              <a:rPr lang="en-US" dirty="0" smtClean="0"/>
              <a:t> and Shaw ‘s Architecture styles.</a:t>
            </a:r>
          </a:p>
        </p:txBody>
      </p:sp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961013-2A81-4C31-AF16-F3864AD3651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smtClean="0"/>
              <a:t>Process view</a:t>
            </a:r>
            <a:r>
              <a:rPr lang="en-CA" smtClean="0"/>
              <a:t> </a:t>
            </a:r>
            <a:r>
              <a:rPr lang="en-CA" sz="2800" smtClean="0"/>
              <a:t>(cont.)</a:t>
            </a:r>
            <a:endParaRPr lang="en-US" sz="2800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multiple levels of abstractions.</a:t>
            </a:r>
            <a:endParaRPr lang="en-US" u="sng" dirty="0" smtClean="0"/>
          </a:p>
          <a:p>
            <a:pPr eaLnBrk="1" hangingPunct="1"/>
            <a:r>
              <a:rPr lang="en-CA" dirty="0" smtClean="0"/>
              <a:t>A process is a grouping of tasks that form an executable unit:</a:t>
            </a:r>
            <a:endParaRPr lang="en-US" dirty="0" smtClean="0"/>
          </a:p>
          <a:p>
            <a:pPr lvl="1" eaLnBrk="1" hangingPunct="1"/>
            <a:r>
              <a:rPr lang="en-US" dirty="0" smtClean="0"/>
              <a:t>Major Tasks: Architecture  relevant tasks.</a:t>
            </a:r>
            <a:endParaRPr lang="en-US" u="sng" dirty="0" smtClean="0"/>
          </a:p>
          <a:p>
            <a:pPr lvl="1" eaLnBrk="1" hangingPunct="1"/>
            <a:r>
              <a:rPr lang="en-US" dirty="0" smtClean="0"/>
              <a:t>Minor  or helper Tasks: (Buffering</a:t>
            </a:r>
            <a:r>
              <a:rPr lang="en-US" u="sng" dirty="0" smtClean="0"/>
              <a:t>)</a:t>
            </a:r>
          </a:p>
          <a:p>
            <a:pPr eaLnBrk="1" hangingPunct="1"/>
            <a:endParaRPr lang="en-US" dirty="0" smtClean="0"/>
          </a:p>
        </p:txBody>
      </p:sp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B9B9EC-0D6C-4039-A278-428FFF0C1DE1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111022"/>
            <a:ext cx="8458200" cy="4908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457200" y="5943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1" dirty="0" smtClean="0"/>
              <a:t>By Philippe </a:t>
            </a:r>
            <a:r>
              <a:rPr lang="en-US" i="1" dirty="0" err="1" smtClean="0"/>
              <a:t>Kruchten</a:t>
            </a:r>
            <a:endParaRPr lang="en-US" i="1" dirty="0" smtClean="0"/>
          </a:p>
          <a:p>
            <a:r>
              <a:rPr lang="en-US" dirty="0" smtClean="0"/>
              <a:t>Rational Software Corp.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3400" y="457200"/>
            <a:ext cx="39022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3600" b="1" dirty="0" smtClean="0">
                <a:solidFill>
                  <a:schemeClr val="accent1">
                    <a:lumMod val="75000"/>
                  </a:schemeClr>
                </a:solidFill>
              </a:rPr>
              <a:t>Notation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526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smtClean="0"/>
              <a:t>Process View example</a:t>
            </a:r>
            <a:endParaRPr lang="en-US" b="1" smtClean="0"/>
          </a:p>
        </p:txBody>
      </p:sp>
      <p:pic>
        <p:nvPicPr>
          <p:cNvPr id="13316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43001" y="1752600"/>
            <a:ext cx="6096000" cy="4245163"/>
          </a:xfrm>
          <a:noFill/>
        </p:spPr>
      </p:pic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59DA42-8C9D-44AC-A02B-7D150B86DC8C}" type="slidenum">
              <a:rPr lang="en-US"/>
              <a:pPr/>
              <a:t>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6019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1" dirty="0" smtClean="0"/>
              <a:t>Philippe </a:t>
            </a:r>
            <a:r>
              <a:rPr lang="en-US" i="1" dirty="0" err="1" smtClean="0"/>
              <a:t>Kruchten</a:t>
            </a:r>
            <a:endParaRPr lang="en-US" i="1" dirty="0" smtClean="0"/>
          </a:p>
          <a:p>
            <a:r>
              <a:rPr lang="en-US" dirty="0" smtClean="0"/>
              <a:t>Rational Software Corp.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Development View </a:t>
            </a:r>
            <a:endParaRPr lang="en-US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3783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/>
              <a:t>The </a:t>
            </a:r>
            <a:r>
              <a:rPr lang="en-US" sz="2400" b="1" i="1" dirty="0" smtClean="0"/>
              <a:t>development </a:t>
            </a:r>
            <a:r>
              <a:rPr lang="en-US" sz="2400" b="1" dirty="0" smtClean="0"/>
              <a:t>view</a:t>
            </a:r>
            <a:r>
              <a:rPr lang="en-US" sz="2400" dirty="0" smtClean="0"/>
              <a:t>, which describes the </a:t>
            </a:r>
            <a:r>
              <a:rPr lang="en-US" sz="2400" b="1" dirty="0" smtClean="0"/>
              <a:t>static</a:t>
            </a:r>
            <a:r>
              <a:rPr lang="en-US" sz="2400" dirty="0" smtClean="0"/>
              <a:t> organization of the software in its development environment.</a:t>
            </a:r>
            <a:endParaRPr lang="en-US" sz="24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smtClean="0"/>
              <a:t>Viewer:</a:t>
            </a:r>
            <a:r>
              <a:rPr lang="en-US" b="1" dirty="0" smtClean="0"/>
              <a:t> </a:t>
            </a:r>
            <a:r>
              <a:rPr lang="en-US" sz="2400" dirty="0" smtClean="0"/>
              <a:t>Programmers and Software Managers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smtClean="0"/>
              <a:t>considers:</a:t>
            </a:r>
            <a:r>
              <a:rPr lang="en-US" b="1" dirty="0" smtClean="0"/>
              <a:t> </a:t>
            </a:r>
            <a:r>
              <a:rPr lang="en-US" sz="2400" dirty="0" smtClean="0"/>
              <a:t>software module organization. </a:t>
            </a:r>
            <a:br>
              <a:rPr lang="en-US" sz="2400" dirty="0" smtClean="0"/>
            </a:br>
            <a:r>
              <a:rPr lang="en-US" sz="2400" dirty="0" smtClean="0"/>
              <a:t>(Hierarchy of layers, software management, reuse, constraints of tools).</a:t>
            </a:r>
            <a:endParaRPr lang="en-CA" sz="2400" b="1" dirty="0" smtClean="0"/>
          </a:p>
          <a:p>
            <a:pPr>
              <a:buNone/>
            </a:pPr>
            <a:r>
              <a:rPr lang="en-CA" sz="2400" b="1" dirty="0" smtClean="0"/>
              <a:t>Notation: </a:t>
            </a:r>
            <a:r>
              <a:rPr lang="en-CA" sz="2400" dirty="0" smtClean="0"/>
              <a:t>the </a:t>
            </a:r>
            <a:r>
              <a:rPr lang="en-CA" sz="2400" dirty="0" err="1" smtClean="0"/>
              <a:t>Booch</a:t>
            </a:r>
            <a:r>
              <a:rPr lang="en-CA" sz="2400" dirty="0" smtClean="0"/>
              <a:t> notation.</a:t>
            </a:r>
            <a:endParaRPr lang="en-CA" sz="24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CA" sz="2400" b="1" dirty="0" smtClean="0"/>
              <a:t>Style: </a:t>
            </a:r>
            <a:r>
              <a:rPr lang="en-CA" sz="2400" dirty="0" smtClean="0"/>
              <a:t>layered style</a:t>
            </a:r>
            <a:endParaRPr lang="en-US" sz="2400" dirty="0" smtClean="0"/>
          </a:p>
        </p:txBody>
      </p:sp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08D2C3-9A79-4845-BBA7-819DF7745341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r>
              <a:rPr lang="en-CA" sz="5400" b="1" dirty="0" smtClean="0"/>
              <a:t>Notation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81000" y="1524000"/>
            <a:ext cx="8534400" cy="4267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609600" y="5715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1" dirty="0" smtClean="0"/>
              <a:t>By Philippe </a:t>
            </a:r>
            <a:r>
              <a:rPr lang="en-US" i="1" dirty="0" err="1" smtClean="0"/>
              <a:t>Kruchten</a:t>
            </a:r>
            <a:endParaRPr lang="en-US" i="1" dirty="0" smtClean="0"/>
          </a:p>
          <a:p>
            <a:r>
              <a:rPr lang="en-US" dirty="0" smtClean="0"/>
              <a:t>Rational Software Corp.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Physical View</a:t>
            </a:r>
            <a:r>
              <a:rPr lang="en-US" smtClean="0"/>
              <a:t> 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/>
              <a:t>the physical view, </a:t>
            </a:r>
            <a:r>
              <a:rPr lang="en-US" sz="2400" dirty="0" smtClean="0"/>
              <a:t>which describes the mapping(s) of the software onto the hardware and reflects its distributed aspect.</a:t>
            </a:r>
            <a:endParaRPr lang="en-US" sz="24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smtClean="0"/>
              <a:t>Viewer:</a:t>
            </a:r>
            <a:r>
              <a:rPr lang="en-US" b="1" dirty="0" smtClean="0"/>
              <a:t> </a:t>
            </a:r>
            <a:r>
              <a:rPr lang="en-US" sz="2400" dirty="0" smtClean="0"/>
              <a:t>System Engineers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smtClean="0"/>
              <a:t>Considers:</a:t>
            </a:r>
            <a:r>
              <a:rPr lang="en-US" b="1" dirty="0" smtClean="0"/>
              <a:t> </a:t>
            </a:r>
            <a:r>
              <a:rPr lang="en-US" sz="2400" dirty="0" smtClean="0"/>
              <a:t>Non-functional requirement (reliability, availability and performance). regarding to underlying hardware.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 </a:t>
            </a:r>
            <a:r>
              <a:rPr lang="en-CA" sz="2000" b="1" dirty="0" smtClean="0"/>
              <a:t>There may be two architecture</a:t>
            </a:r>
            <a:r>
              <a:rPr lang="en-CA" sz="2000" dirty="0" smtClean="0"/>
              <a:t>:</a:t>
            </a:r>
          </a:p>
          <a:p>
            <a:pPr lvl="1" eaLnBrk="1" hangingPunct="1"/>
            <a:r>
              <a:rPr lang="en-CA" sz="1800" dirty="0" smtClean="0"/>
              <a:t>Test and development</a:t>
            </a:r>
          </a:p>
          <a:p>
            <a:pPr lvl="1" eaLnBrk="1" hangingPunct="1"/>
            <a:r>
              <a:rPr lang="en-CA" sz="1800" dirty="0" smtClean="0"/>
              <a:t>deployment</a:t>
            </a:r>
            <a:endParaRPr lang="en-US" sz="1800" dirty="0" smtClean="0"/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2DCCB4-CD1F-4D8C-A738-4FA74F56A584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smtClean="0"/>
              <a:t>Physical view example </a:t>
            </a:r>
            <a:endParaRPr lang="en-US" b="1" smtClean="0"/>
          </a:p>
        </p:txBody>
      </p:sp>
      <p:pic>
        <p:nvPicPr>
          <p:cNvPr id="1638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429000" y="1828800"/>
            <a:ext cx="1781175" cy="3976688"/>
          </a:xfrm>
          <a:noFill/>
        </p:spPr>
      </p:pic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FDDF67-7FE6-4FFC-8446-62DB00A61132}" type="slidenum">
              <a:rPr lang="en-US"/>
              <a:pPr/>
              <a:t>19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5943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1" dirty="0" smtClean="0"/>
              <a:t>By Philippe </a:t>
            </a:r>
            <a:r>
              <a:rPr lang="en-US" i="1" dirty="0" err="1" smtClean="0"/>
              <a:t>Kruchten</a:t>
            </a:r>
            <a:endParaRPr lang="en-US" i="1" dirty="0" smtClean="0"/>
          </a:p>
          <a:p>
            <a:r>
              <a:rPr lang="en-US" dirty="0" smtClean="0"/>
              <a:t>Rational Software Corp.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/>
              <a:t>Outline</a:t>
            </a:r>
            <a:endParaRPr lang="en-US" b="1" dirty="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What is the architecture view?</a:t>
            </a:r>
            <a:endParaRPr lang="ar-KW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What is the relevance to Comp 684course?</a:t>
            </a:r>
            <a:endParaRPr lang="ar-KW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CA" sz="2400" dirty="0" smtClean="0">
                <a:latin typeface="Times New Roman" pitchFamily="18" charset="0"/>
                <a:cs typeface="Times New Roman" pitchFamily="18" charset="0"/>
              </a:rPr>
              <a:t>About author. </a:t>
            </a:r>
          </a:p>
          <a:p>
            <a:pPr eaLnBrk="1" hangingPunct="1"/>
            <a:r>
              <a:rPr lang="en-CA" sz="2400" dirty="0" smtClean="0">
                <a:latin typeface="Times New Roman" pitchFamily="18" charset="0"/>
                <a:cs typeface="Times New Roman" pitchFamily="18" charset="0"/>
              </a:rPr>
              <a:t>The problem that discussed in the article.</a:t>
            </a:r>
          </a:p>
          <a:p>
            <a:pPr eaLnBrk="1" hangingPunct="1"/>
            <a:r>
              <a:rPr lang="en-CA" sz="2400" dirty="0" smtClean="0">
                <a:latin typeface="Times New Roman" pitchFamily="18" charset="0"/>
                <a:cs typeface="Times New Roman" pitchFamily="18" charset="0"/>
              </a:rPr>
              <a:t>Suggested Solution</a:t>
            </a:r>
          </a:p>
          <a:p>
            <a:pPr eaLnBrk="1" hangingPunct="1"/>
            <a:r>
              <a:rPr lang="en-CA" sz="2400" dirty="0" smtClean="0">
                <a:latin typeface="Times New Roman" pitchFamily="18" charset="0"/>
                <a:cs typeface="Times New Roman" pitchFamily="18" charset="0"/>
              </a:rPr>
              <a:t>4+1 view model</a:t>
            </a:r>
          </a:p>
          <a:p>
            <a:pPr lvl="1" eaLnBrk="1" hangingPunct="1"/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Logical view</a:t>
            </a:r>
          </a:p>
          <a:p>
            <a:pPr lvl="1" eaLnBrk="1" hangingPunct="1"/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Process view</a:t>
            </a:r>
          </a:p>
          <a:p>
            <a:pPr lvl="1" eaLnBrk="1" hangingPunct="1"/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Development view</a:t>
            </a:r>
          </a:p>
          <a:p>
            <a:pPr lvl="1" eaLnBrk="1" hangingPunct="1"/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Physical view</a:t>
            </a:r>
          </a:p>
          <a:p>
            <a:pPr lvl="1" eaLnBrk="1" hangingPunct="1"/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Scenarios</a:t>
            </a:r>
          </a:p>
          <a:p>
            <a:pPr eaLnBrk="1" hangingPunct="1"/>
            <a:r>
              <a:rPr lang="en-CA" sz="2400" dirty="0" smtClean="0">
                <a:latin typeface="Times New Roman" pitchFamily="18" charset="0"/>
                <a:cs typeface="Times New Roman" pitchFamily="18" charset="0"/>
              </a:rPr>
              <a:t>The Iterative process</a:t>
            </a:r>
          </a:p>
          <a:p>
            <a:r>
              <a:rPr lang="en-US" sz="1800" dirty="0" smtClean="0"/>
              <a:t>Annotation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431E28-4FB9-4AC5-838F-152D07534E9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Scenarios</a:t>
            </a:r>
            <a:r>
              <a:rPr lang="en-US" smtClean="0"/>
              <a:t> 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sz="2400" b="1" dirty="0" smtClean="0"/>
              <a:t>(</a:t>
            </a:r>
            <a:r>
              <a:rPr lang="en-CA" sz="2400" dirty="0" smtClean="0"/>
              <a:t>Putting all “4 views” together)</a:t>
            </a:r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smtClean="0"/>
              <a:t>Viewer:</a:t>
            </a:r>
            <a:r>
              <a:rPr lang="en-US" b="1" dirty="0" smtClean="0"/>
              <a:t> </a:t>
            </a:r>
            <a:r>
              <a:rPr lang="en-US" sz="2400" dirty="0" smtClean="0"/>
              <a:t>All users and Evaluators.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smtClean="0"/>
              <a:t>Considers:</a:t>
            </a:r>
            <a:r>
              <a:rPr lang="en-US" b="1" dirty="0" smtClean="0"/>
              <a:t> </a:t>
            </a:r>
            <a:r>
              <a:rPr lang="en-US" sz="2400" dirty="0" smtClean="0"/>
              <a:t>System consistency and validity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smtClean="0"/>
              <a:t>Notation:</a:t>
            </a:r>
            <a:r>
              <a:rPr lang="en-US" b="1" dirty="0" smtClean="0"/>
              <a:t> </a:t>
            </a:r>
            <a:r>
              <a:rPr lang="en-US" sz="2400" dirty="0" smtClean="0"/>
              <a:t>Similar to logical view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</p:txBody>
      </p:sp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D0DBDB-0248-4E63-A82E-819D2288E850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smtClean="0"/>
              <a:t>Scenario example</a:t>
            </a:r>
            <a:endParaRPr lang="en-US" b="1" smtClean="0"/>
          </a:p>
        </p:txBody>
      </p:sp>
      <p:pic>
        <p:nvPicPr>
          <p:cNvPr id="2048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38200" y="2209800"/>
            <a:ext cx="7342188" cy="2857500"/>
          </a:xfrm>
          <a:noFill/>
        </p:spPr>
      </p:pic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EBDA5C-E04E-4035-A650-DCB24EC7022B}" type="slidenum">
              <a:rPr lang="en-US"/>
              <a:pPr/>
              <a:t>21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66800" y="5334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1" dirty="0" smtClean="0"/>
              <a:t>By Philippe </a:t>
            </a:r>
            <a:r>
              <a:rPr lang="en-US" i="1" dirty="0" err="1" smtClean="0"/>
              <a:t>Kruchten</a:t>
            </a:r>
            <a:endParaRPr lang="en-US" i="1" dirty="0" smtClean="0"/>
          </a:p>
          <a:p>
            <a:r>
              <a:rPr lang="en-US" dirty="0" smtClean="0"/>
              <a:t>Rational Software Corp.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/>
              <a:t>Correspondence between  the views</a:t>
            </a:r>
            <a:r>
              <a:rPr lang="en-US" sz="4800" dirty="0" smtClean="0"/>
              <a:t> 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The </a:t>
            </a:r>
            <a:r>
              <a:rPr lang="en-US" sz="2400" b="1" dirty="0" smtClean="0"/>
              <a:t>views</a:t>
            </a:r>
            <a:r>
              <a:rPr lang="en-US" sz="2400" dirty="0" smtClean="0"/>
              <a:t> are interconnected. </a:t>
            </a:r>
          </a:p>
          <a:p>
            <a:pPr eaLnBrk="1" hangingPunct="1"/>
            <a:r>
              <a:rPr lang="en-US" sz="2400" dirty="0" smtClean="0"/>
              <a:t>Start with Logical view and Move to Development / Process view and then finally go to Physical view. </a:t>
            </a:r>
          </a:p>
          <a:p>
            <a:pPr eaLnBrk="1" hangingPunct="1"/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42B37E-B8DD-4189-9064-0269E46F0BB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/>
              <a:t>From logical to Process view</a:t>
            </a:r>
            <a:endParaRPr lang="en-US" b="1" dirty="0" smtClean="0"/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Two strategies :</a:t>
            </a:r>
          </a:p>
          <a:p>
            <a:pPr lvl="1" eaLnBrk="1" hangingPunct="1"/>
            <a:r>
              <a:rPr lang="en-CA" dirty="0" smtClean="0"/>
              <a:t>Inside-out: starting from Logical structure</a:t>
            </a:r>
          </a:p>
          <a:p>
            <a:pPr lvl="1" eaLnBrk="1" hangingPunct="1"/>
            <a:r>
              <a:rPr lang="en-CA" dirty="0" smtClean="0"/>
              <a:t>Outside-in: starting from physical structure</a:t>
            </a:r>
            <a:endParaRPr lang="en-US" dirty="0" smtClean="0"/>
          </a:p>
        </p:txBody>
      </p:sp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C599B6-F5BD-4AE2-B7E7-16A6E87144E5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smtClean="0"/>
              <a:t>From Logical to development</a:t>
            </a:r>
            <a:endParaRPr lang="en-US" b="1" smtClean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They are very close, but the larger the project, the greater the distance between these views.</a:t>
            </a:r>
          </a:p>
          <a:p>
            <a:pPr eaLnBrk="1" hangingPunct="1"/>
            <a:r>
              <a:rPr lang="en-CA" dirty="0" smtClean="0"/>
              <a:t>Grouping to subsystems depending on:</a:t>
            </a:r>
          </a:p>
          <a:p>
            <a:pPr lvl="1"/>
            <a:r>
              <a:rPr lang="en-CA" dirty="0" smtClean="0"/>
              <a:t>The team organization.</a:t>
            </a:r>
          </a:p>
          <a:p>
            <a:pPr lvl="1" eaLnBrk="1" hangingPunct="1"/>
            <a:r>
              <a:rPr lang="en-CA" dirty="0" smtClean="0"/>
              <a:t>The class categories which includes the packages.</a:t>
            </a:r>
          </a:p>
          <a:p>
            <a:pPr lvl="1" eaLnBrk="1" hangingPunct="1"/>
            <a:r>
              <a:rPr lang="en-CA" dirty="0" smtClean="0"/>
              <a:t>The Line of codes.</a:t>
            </a:r>
          </a:p>
        </p:txBody>
      </p:sp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1B27BD-9D43-42F7-8A3A-D3AF95DF1B91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/>
              <a:t> Iterative process</a:t>
            </a:r>
            <a:endParaRPr lang="en-US" b="1" dirty="0" smtClean="0"/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Not all architectures need all views.</a:t>
            </a:r>
          </a:p>
          <a:p>
            <a:pPr eaLnBrk="1" hangingPunct="1"/>
            <a:r>
              <a:rPr lang="en-CA" dirty="0" smtClean="0"/>
              <a:t>A scenario-driven approach to develop the system is used to handle the iterative.</a:t>
            </a:r>
          </a:p>
          <a:p>
            <a:pPr eaLnBrk="1" hangingPunct="1"/>
            <a:r>
              <a:rPr lang="en-CA" b="1" dirty="0" smtClean="0"/>
              <a:t>Documenting the architecture:</a:t>
            </a:r>
          </a:p>
          <a:p>
            <a:pPr lvl="1" eaLnBrk="1" hangingPunct="1"/>
            <a:r>
              <a:rPr lang="en-CA" b="1" dirty="0" smtClean="0"/>
              <a:t>Software architecture document</a:t>
            </a:r>
            <a:r>
              <a:rPr lang="en-CA" dirty="0" smtClean="0"/>
              <a:t>: follows closely “4+1” views.</a:t>
            </a:r>
          </a:p>
          <a:p>
            <a:pPr lvl="1" eaLnBrk="1" hangingPunct="1"/>
            <a:r>
              <a:rPr lang="en-CA" b="1" dirty="0" smtClean="0"/>
              <a:t>Software design guidelines: </a:t>
            </a:r>
            <a:r>
              <a:rPr lang="en-CA" dirty="0" smtClean="0"/>
              <a:t>it captured the most important design decisions that must be respected to </a:t>
            </a:r>
            <a:r>
              <a:rPr lang="en-CA" b="1" dirty="0" smtClean="0"/>
              <a:t>maintain </a:t>
            </a:r>
            <a:r>
              <a:rPr lang="en-CA" dirty="0" smtClean="0"/>
              <a:t>the architectural </a:t>
            </a:r>
            <a:r>
              <a:rPr lang="en-CA" b="1" dirty="0" smtClean="0"/>
              <a:t>integrity</a:t>
            </a:r>
            <a:r>
              <a:rPr lang="en-CA" dirty="0" smtClean="0"/>
              <a:t>.</a:t>
            </a:r>
            <a:endParaRPr lang="en-US" dirty="0" smtClean="0"/>
          </a:p>
        </p:txBody>
      </p:sp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B0BFBB-686A-4E74-898B-12770EAEBE68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Annotation:</a:t>
            </a: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“4+1 views” methodology successfully used in the industry</a:t>
            </a:r>
          </a:p>
          <a:p>
            <a:pPr lvl="1" eaLnBrk="1" hangingPunct="1">
              <a:lnSpc>
                <a:spcPct val="90000"/>
              </a:lnSpc>
            </a:pPr>
            <a:r>
              <a:rPr lang="en-CA" dirty="0" smtClean="0"/>
              <a:t>Air Traffic Control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Telecom</a:t>
            </a:r>
          </a:p>
          <a:p>
            <a:pPr>
              <a:lnSpc>
                <a:spcPct val="90000"/>
              </a:lnSpc>
            </a:pPr>
            <a:r>
              <a:rPr lang="en-CA" dirty="0" smtClean="0"/>
              <a:t>This paper missing the tools to integrate  these views which lead to an inconsistency problem.</a:t>
            </a:r>
          </a:p>
          <a:p>
            <a:pPr>
              <a:lnSpc>
                <a:spcPct val="90000"/>
              </a:lnSpc>
            </a:pPr>
            <a:r>
              <a:rPr lang="en-CA" dirty="0" smtClean="0"/>
              <a:t>The inconsistency problem is more tangible in the maintenance of the architecture.</a:t>
            </a:r>
            <a:endParaRPr lang="en-US" dirty="0" smtClean="0"/>
          </a:p>
        </p:txBody>
      </p:sp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C83390-073E-4CF1-A43C-9F1D29BCF9E5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endParaRPr lang="en-US" sz="3600" b="1" dirty="0" smtClean="0"/>
          </a:p>
          <a:p>
            <a:pPr algn="ctr">
              <a:buNone/>
            </a:pPr>
            <a:r>
              <a:rPr lang="en-US" sz="3600" b="1" dirty="0" smtClean="0"/>
              <a:t>Thank you for your lasting</a:t>
            </a:r>
          </a:p>
          <a:p>
            <a:pPr algn="ctr">
              <a:buNone/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3200" b="1" dirty="0" smtClean="0"/>
          </a:p>
          <a:p>
            <a:pPr algn="ctr">
              <a:buNone/>
            </a:pPr>
            <a:r>
              <a:rPr lang="en-US" sz="3200" b="1" dirty="0" smtClean="0"/>
              <a:t>Is there any question?</a:t>
            </a:r>
          </a:p>
          <a:p>
            <a:pPr algn="ctr">
              <a:buNone/>
            </a:pPr>
            <a:endParaRPr lang="en-US" sz="3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architecture view?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author's of our book had mentioned the view in chapter 9.</a:t>
            </a:r>
          </a:p>
          <a:p>
            <a:r>
              <a:rPr lang="en-US" dirty="0" smtClean="0"/>
              <a:t>The author’s defined the view as a representation of a coherent set of architectural elements , as written by and read by system stakeholders.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relevance to Comp 684course?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153400" cy="429736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The basic principle of documenting software architecture:</a:t>
            </a:r>
          </a:p>
          <a:p>
            <a:r>
              <a:rPr lang="en-US" dirty="0" smtClean="0"/>
              <a:t>“Documenting an architecture is a matter of documenting the relevant</a:t>
            </a:r>
            <a:r>
              <a:rPr lang="en-US" b="1" dirty="0" smtClean="0"/>
              <a:t> views </a:t>
            </a:r>
            <a:r>
              <a:rPr lang="en-US" dirty="0" smtClean="0"/>
              <a:t>and then adding a documentation that applies to more than one view.”( Bass, Clements and </a:t>
            </a:r>
            <a:r>
              <a:rPr lang="en-US" dirty="0" err="1" smtClean="0"/>
              <a:t>Kazman</a:t>
            </a:r>
            <a:r>
              <a:rPr lang="en-US" dirty="0" smtClean="0"/>
              <a:t>)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6A130D-8C1D-4678-9049-16E10C440596}" type="slidenum">
              <a:rPr lang="en-US"/>
              <a:pPr/>
              <a:t>5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CA" sz="4000" b="1" dirty="0" smtClean="0"/>
              <a:t>Overview about the article's author:</a:t>
            </a:r>
            <a:endParaRPr lang="en-US" sz="4000" b="1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Philippe </a:t>
            </a:r>
            <a:r>
              <a:rPr lang="en-CA" dirty="0" err="1" smtClean="0"/>
              <a:t>Kruchten</a:t>
            </a:r>
            <a:r>
              <a:rPr lang="en-CA" dirty="0" smtClean="0"/>
              <a:t> has more than  16 years of experience as a leader of the development team in Rational corporation. </a:t>
            </a:r>
          </a:p>
          <a:p>
            <a:r>
              <a:rPr lang="en-CA" dirty="0" smtClean="0"/>
              <a:t>He had a good experiences in industry (Telecom, Air traffic control system) which he used to justify his model.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6556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smtClean="0"/>
              <a:t>Problems:</a:t>
            </a:r>
            <a:endParaRPr lang="en-US" sz="3600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Architecture documents do not address the concerns of all stakeholders .</a:t>
            </a:r>
          </a:p>
          <a:p>
            <a:pPr>
              <a:lnSpc>
                <a:spcPct val="90000"/>
              </a:lnSpc>
            </a:pPr>
            <a:r>
              <a:rPr lang="en-CA" dirty="0" smtClean="0"/>
              <a:t> Deferent Stakeholders : end-user, system engineers, developers and project managers.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 Architecture documents  contained complex diagrams some times they are hard to be represented on the documentation.</a:t>
            </a:r>
          </a:p>
        </p:txBody>
      </p:sp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717085-084C-40AF-A11F-7CBD77CE0499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Solution</a:t>
            </a:r>
            <a:endParaRPr lang="en-US" sz="3200" b="1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sz="2400" dirty="0" smtClean="0"/>
              <a:t>Using different notations for several </a:t>
            </a:r>
            <a:r>
              <a:rPr lang="en-CA" sz="2400" b="1" dirty="0" smtClean="0"/>
              <a:t>Views</a:t>
            </a:r>
            <a:r>
              <a:rPr lang="en-CA" sz="2400" dirty="0" smtClean="0"/>
              <a:t> each one addressing one specific set for concerns.</a:t>
            </a:r>
            <a:endParaRPr lang="en-US" sz="2400" dirty="0" smtClean="0"/>
          </a:p>
          <a:p>
            <a:pPr eaLnBrk="1" hangingPunct="1"/>
            <a:r>
              <a:rPr lang="en-CA" sz="2400" dirty="0" smtClean="0"/>
              <a:t>Use“4+1” view model</a:t>
            </a:r>
            <a:r>
              <a:rPr lang="en-US" dirty="0" smtClean="0"/>
              <a:t>.</a:t>
            </a:r>
          </a:p>
        </p:txBody>
      </p:sp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8A3DBF-067F-4D24-BA55-4AF3975DA269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066800"/>
            <a:ext cx="8563167" cy="5105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685800" y="6248400"/>
            <a:ext cx="2895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dirty="0" smtClean="0">
                <a:solidFill>
                  <a:schemeClr val="tx1"/>
                </a:solidFill>
              </a:rPr>
              <a:t> Philippe </a:t>
            </a:r>
            <a:r>
              <a:rPr lang="en-US" i="1" dirty="0" err="1" smtClean="0">
                <a:solidFill>
                  <a:schemeClr val="tx1"/>
                </a:solidFill>
              </a:rPr>
              <a:t>Kruchten</a:t>
            </a:r>
            <a:endParaRPr lang="en-US" i="1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Rational Software Corp.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533400"/>
            <a:ext cx="6019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4+1 View Model of Architecture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4355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000" b="1" dirty="0" smtClean="0"/>
              <a:t>Logical View 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• </a:t>
            </a:r>
            <a:r>
              <a:rPr lang="en-US" sz="2400" b="1" dirty="0" smtClean="0"/>
              <a:t>The logical view</a:t>
            </a:r>
            <a:r>
              <a:rPr lang="en-US" sz="2400" dirty="0" smtClean="0"/>
              <a:t>, which is the object model of the design (when an object-oriented design method is used)</a:t>
            </a:r>
            <a:endParaRPr lang="en-US" sz="24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smtClean="0"/>
              <a:t>Viewer:</a:t>
            </a:r>
            <a:r>
              <a:rPr lang="en-US" sz="2400" dirty="0" smtClean="0"/>
              <a:t> End-user</a:t>
            </a:r>
            <a:endParaRPr lang="en-US" sz="24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smtClean="0"/>
              <a:t>considers:</a:t>
            </a:r>
            <a:r>
              <a:rPr lang="en-US" sz="2400" dirty="0" smtClean="0"/>
              <a:t> Functional requirements- What are the services must be provided by the system to the users.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smtClean="0"/>
              <a:t>Notation: </a:t>
            </a:r>
            <a:r>
              <a:rPr lang="en-US" sz="2400" dirty="0" smtClean="0"/>
              <a:t>The </a:t>
            </a:r>
            <a:r>
              <a:rPr lang="en-US" sz="2400" dirty="0" err="1" smtClean="0"/>
              <a:t>Booch</a:t>
            </a:r>
            <a:r>
              <a:rPr lang="en-US" sz="2400" dirty="0" smtClean="0"/>
              <a:t> notation</a:t>
            </a:r>
            <a:r>
              <a:rPr lang="en-US" sz="2400" b="1" dirty="0" smtClean="0"/>
              <a:t> </a:t>
            </a:r>
            <a:r>
              <a:rPr lang="en-US" sz="2400" dirty="0" smtClean="0"/>
              <a:t>. </a:t>
            </a:r>
          </a:p>
          <a:p>
            <a:pPr eaLnBrk="1" hangingPunct="1">
              <a:buFont typeface="Wingdings" pitchFamily="2" charset="2"/>
              <a:buNone/>
            </a:pPr>
            <a:r>
              <a:rPr lang="en-CA" sz="2400" b="1" dirty="0" smtClean="0"/>
              <a:t>Tool:</a:t>
            </a:r>
            <a:r>
              <a:rPr lang="en-CA" sz="2400" dirty="0" smtClean="0"/>
              <a:t> Rational Rose</a:t>
            </a:r>
            <a:endParaRPr lang="en-US" sz="2400" dirty="0" smtClean="0"/>
          </a:p>
        </p:txBody>
      </p:sp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79232C-7CBC-4EAE-83F5-E47622E63DB3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510</TotalTime>
  <Words>827</Words>
  <Application>Microsoft Office PowerPoint</Application>
  <PresentationFormat>On-screen Show (4:3)</PresentationFormat>
  <Paragraphs>151</Paragraphs>
  <Slides>28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Flow</vt:lpstr>
      <vt:lpstr>Slide 1</vt:lpstr>
      <vt:lpstr>Outline</vt:lpstr>
      <vt:lpstr>What is the architecture view?</vt:lpstr>
      <vt:lpstr>What is the relevance to Comp 684course?</vt:lpstr>
      <vt:lpstr>Overview about the article's author:</vt:lpstr>
      <vt:lpstr>Problems:</vt:lpstr>
      <vt:lpstr>Solution</vt:lpstr>
      <vt:lpstr>Slide 8</vt:lpstr>
      <vt:lpstr>Logical View </vt:lpstr>
      <vt:lpstr>Slide 10</vt:lpstr>
      <vt:lpstr>Logical view Example</vt:lpstr>
      <vt:lpstr> Process View </vt:lpstr>
      <vt:lpstr>Process view (cont.)</vt:lpstr>
      <vt:lpstr>Slide 14</vt:lpstr>
      <vt:lpstr>Process View example</vt:lpstr>
      <vt:lpstr>Development View </vt:lpstr>
      <vt:lpstr>Notation</vt:lpstr>
      <vt:lpstr>Physical View </vt:lpstr>
      <vt:lpstr>Physical view example </vt:lpstr>
      <vt:lpstr>Scenarios </vt:lpstr>
      <vt:lpstr>Scenario example</vt:lpstr>
      <vt:lpstr>Correspondence between  the views </vt:lpstr>
      <vt:lpstr>From logical to Process view</vt:lpstr>
      <vt:lpstr>From Logical to development</vt:lpstr>
      <vt:lpstr> Iterative process</vt:lpstr>
      <vt:lpstr>Annotation:</vt:lpstr>
      <vt:lpstr>Slide 27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Alhejaili, Reham Awadh</dc:creator>
  <cp:lastModifiedBy>Lingard</cp:lastModifiedBy>
  <cp:revision>159</cp:revision>
  <dcterms:created xsi:type="dcterms:W3CDTF">2012-04-24T21:02:58Z</dcterms:created>
  <dcterms:modified xsi:type="dcterms:W3CDTF">2012-05-03T02:25:43Z</dcterms:modified>
</cp:coreProperties>
</file>