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7" r:id="rId2"/>
    <p:sldId id="256" r:id="rId3"/>
    <p:sldId id="261" r:id="rId4"/>
    <p:sldId id="263" r:id="rId5"/>
    <p:sldId id="262" r:id="rId6"/>
    <p:sldId id="264" r:id="rId7"/>
    <p:sldId id="265" r:id="rId8"/>
    <p:sldId id="266" r:id="rId9"/>
    <p:sldId id="268" r:id="rId10"/>
    <p:sldId id="270" r:id="rId11"/>
    <p:sldId id="269"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271" r:id="rId75"/>
    <p:sldId id="272" r:id="rId76"/>
    <p:sldId id="274" r:id="rId77"/>
    <p:sldId id="275" r:id="rId78"/>
    <p:sldId id="276"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d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57" autoAdjust="0"/>
  </p:normalViewPr>
  <p:slideViewPr>
    <p:cSldViewPr snapToGrid="0" snapToObjects="1">
      <p:cViewPr>
        <p:scale>
          <a:sx n="100" d="100"/>
          <a:sy n="100"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8D1E1-C860-3043-90BB-48B38728E8F9}" type="datetimeFigureOut">
              <a:rPr lang="en-US" smtClean="0"/>
              <a:pPr/>
              <a:t>5/2/2012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D341F-286D-3E4E-BA1A-542719CC339B}" type="slidenum">
              <a:rPr lang="en-US" smtClean="0"/>
              <a:pPr/>
              <a:t>‹#›</a:t>
            </a:fld>
            <a:endParaRPr lang="en-US"/>
          </a:p>
        </p:txBody>
      </p:sp>
    </p:spTree>
    <p:extLst>
      <p:ext uri="{BB962C8B-B14F-4D97-AF65-F5344CB8AC3E}">
        <p14:creationId xmlns:p14="http://schemas.microsoft.com/office/powerpoint/2010/main" xmlns="" val="19555904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a:t>
            </a:r>
            <a:r>
              <a:rPr lang="en-US" baseline="0" dirty="0" smtClean="0"/>
              <a:t> all using mobile phones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1973 first mobile, 10 </a:t>
            </a:r>
            <a:r>
              <a:rPr lang="en-US" baseline="0" dirty="0" err="1" smtClean="0"/>
              <a:t>hrs</a:t>
            </a:r>
            <a:r>
              <a:rPr lang="en-US" baseline="0" dirty="0" smtClean="0"/>
              <a:t> to charge, talk for 30 </a:t>
            </a:r>
            <a:r>
              <a:rPr lang="en-US" baseline="0" dirty="0" err="1" smtClean="0"/>
              <a:t>mins</a:t>
            </a:r>
            <a:r>
              <a:rPr lang="en-US" baseline="0" dirty="0" smtClean="0"/>
              <a:t>. Limited locomotion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1979 Nippon Telegraph 1G, multiple cell site, analog signals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1990’s 2G and 2.5G digital signals, </a:t>
            </a:r>
            <a:r>
              <a:rPr lang="en-US" baseline="0" dirty="0" err="1" smtClean="0"/>
              <a:t>sms</a:t>
            </a:r>
            <a:r>
              <a:rPr lang="en-US" baseline="0" dirty="0" smtClean="0"/>
              <a:t>, content download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Early 2000s 3G – circuit switching to packet switching for data faster data rates, streaming content.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4G LTE all IP or packet switching.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5D341F-286D-3E4E-BA1A-542719CC339B}" type="slidenum">
              <a:rPr lang="en-US" smtClean="0"/>
              <a:pPr/>
              <a:t>1</a:t>
            </a:fld>
            <a:endParaRPr lang="en-US"/>
          </a:p>
        </p:txBody>
      </p:sp>
    </p:spTree>
    <p:extLst>
      <p:ext uri="{BB962C8B-B14F-4D97-AF65-F5344CB8AC3E}">
        <p14:creationId xmlns:p14="http://schemas.microsoft.com/office/powerpoint/2010/main" xmlns="" val="25697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in</a:t>
            </a:r>
            <a:r>
              <a:rPr lang="en-US" baseline="0" dirty="0" smtClean="0"/>
              <a:t> terms of size, weight, form factor, internal memory capability, processor, graphics processor. </a:t>
            </a:r>
            <a:endParaRPr lang="en-US" dirty="0" smtClean="0"/>
          </a:p>
          <a:p>
            <a:r>
              <a:rPr lang="en-US" dirty="0" smtClean="0"/>
              <a:t>2005</a:t>
            </a:r>
            <a:r>
              <a:rPr lang="en-US" baseline="0" dirty="0" smtClean="0"/>
              <a:t> – Phone as a computing device, Data Capabilities</a:t>
            </a:r>
          </a:p>
          <a:p>
            <a:r>
              <a:rPr lang="en-US" baseline="0" dirty="0" smtClean="0"/>
              <a:t>Full </a:t>
            </a:r>
            <a:r>
              <a:rPr lang="en-US" baseline="0" dirty="0" err="1" smtClean="0"/>
              <a:t>fleged</a:t>
            </a:r>
            <a:r>
              <a:rPr lang="en-US" baseline="0" dirty="0" smtClean="0"/>
              <a:t> operating system, User is able to add on to the functionality</a:t>
            </a:r>
          </a:p>
          <a:p>
            <a:endParaRPr lang="en-US" dirty="0"/>
          </a:p>
        </p:txBody>
      </p:sp>
      <p:sp>
        <p:nvSpPr>
          <p:cNvPr id="4" name="Slide Number Placeholder 3"/>
          <p:cNvSpPr>
            <a:spLocks noGrp="1"/>
          </p:cNvSpPr>
          <p:nvPr>
            <p:ph type="sldNum" sz="quarter" idx="10"/>
          </p:nvPr>
        </p:nvSpPr>
        <p:spPr/>
        <p:txBody>
          <a:bodyPr/>
          <a:lstStyle/>
          <a:p>
            <a:fld id="{C55D341F-286D-3E4E-BA1A-542719CC339B}" type="slidenum">
              <a:rPr lang="en-US" smtClean="0"/>
              <a:pPr/>
              <a:t>2</a:t>
            </a:fld>
            <a:endParaRPr lang="en-US"/>
          </a:p>
        </p:txBody>
      </p:sp>
    </p:spTree>
    <p:extLst>
      <p:ext uri="{BB962C8B-B14F-4D97-AF65-F5344CB8AC3E}">
        <p14:creationId xmlns:p14="http://schemas.microsoft.com/office/powerpoint/2010/main" xmlns="" val="4263708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negated</a:t>
            </a:r>
            <a:r>
              <a:rPr lang="en-US" baseline="0" dirty="0" smtClean="0"/>
              <a:t> the business case for GPS units</a:t>
            </a:r>
            <a:endParaRPr lang="en-US" dirty="0"/>
          </a:p>
        </p:txBody>
      </p:sp>
      <p:sp>
        <p:nvSpPr>
          <p:cNvPr id="4" name="Slide Number Placeholder 3"/>
          <p:cNvSpPr>
            <a:spLocks noGrp="1"/>
          </p:cNvSpPr>
          <p:nvPr>
            <p:ph type="sldNum" sz="quarter" idx="10"/>
          </p:nvPr>
        </p:nvSpPr>
        <p:spPr/>
        <p:txBody>
          <a:bodyPr/>
          <a:lstStyle/>
          <a:p>
            <a:fld id="{C55D341F-286D-3E4E-BA1A-542719CC339B}" type="slidenum">
              <a:rPr lang="en-US" smtClean="0"/>
              <a:pPr/>
              <a:t>6</a:t>
            </a:fld>
            <a:endParaRPr lang="en-US"/>
          </a:p>
        </p:txBody>
      </p:sp>
    </p:spTree>
    <p:extLst>
      <p:ext uri="{BB962C8B-B14F-4D97-AF65-F5344CB8AC3E}">
        <p14:creationId xmlns:p14="http://schemas.microsoft.com/office/powerpoint/2010/main" xmlns="" val="366039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E1094-5BA2-2344-8E5F-9E3FC7275BF0}"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90417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E1094-5BA2-2344-8E5F-9E3FC7275BF0}"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945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E1094-5BA2-2344-8E5F-9E3FC7275BF0}"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915524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제목 및 내용">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8457" y="0"/>
            <a:ext cx="8229600" cy="623944"/>
          </a:xfrm>
        </p:spPr>
        <p:txBody>
          <a:bodyPr vert="horz" lIns="91440" tIns="45720" rIns="91440" bIns="45720" rtlCol="0" anchor="ctr">
            <a:noAutofit/>
          </a:bodyPr>
          <a:lstStyle>
            <a:lvl1pPr algn="l" defTabSz="914400" rtl="0" eaLnBrk="1" latinLnBrk="1" hangingPunct="1">
              <a:spcBef>
                <a:spcPct val="0"/>
              </a:spcBef>
              <a:buNone/>
              <a:defRPr lang="ko-KR" altLang="en-US" sz="3600" b="0" kern="1200" baseline="0" dirty="0">
                <a:solidFill>
                  <a:schemeClr val="bg1"/>
                </a:solidFill>
                <a:effectLst/>
                <a:latin typeface="Tahoma" pitchFamily="34" charset="0"/>
                <a:ea typeface="+mj-ea"/>
                <a:cs typeface="+mj-cs"/>
              </a:defRPr>
            </a:lvl1pPr>
          </a:lstStyle>
          <a:p>
            <a:r>
              <a:rPr lang="en-US" altLang="ko-KR" dirty="0" smtClean="0"/>
              <a:t>Title</a:t>
            </a:r>
            <a:endParaRPr lang="ko-KR" altLang="en-US" dirty="0"/>
          </a:p>
        </p:txBody>
      </p:sp>
      <p:sp>
        <p:nvSpPr>
          <p:cNvPr id="9" name="Content Placeholder 2"/>
          <p:cNvSpPr>
            <a:spLocks noGrp="1"/>
          </p:cNvSpPr>
          <p:nvPr>
            <p:ph sz="half" idx="1" hasCustomPrompt="1"/>
          </p:nvPr>
        </p:nvSpPr>
        <p:spPr>
          <a:xfrm>
            <a:off x="307933" y="860612"/>
            <a:ext cx="8502922" cy="5615492"/>
          </a:xfrm>
        </p:spPr>
        <p:txBody>
          <a:bodyPr>
            <a:normAutofit/>
          </a:bodyPr>
          <a:lstStyle>
            <a:lvl1pPr marL="355600" indent="-355600">
              <a:defRPr sz="2800" b="0"/>
            </a:lvl1pPr>
            <a:lvl2pPr marL="720725" indent="-371475">
              <a:defRPr sz="2800" b="0"/>
            </a:lvl2pPr>
            <a:lvl3pPr marL="989013" indent="-292100">
              <a:defRPr sz="2400" b="0"/>
            </a:lvl3pPr>
            <a:lvl4pPr>
              <a:defRPr sz="2000" b="0"/>
            </a:lvl4pPr>
            <a:lvl5pPr>
              <a:defRPr sz="1600" b="0"/>
            </a:lvl5pPr>
            <a:lvl6pPr>
              <a:defRPr sz="1800"/>
            </a:lvl6pPr>
            <a:lvl7pPr>
              <a:defRPr sz="1800"/>
            </a:lvl7pPr>
            <a:lvl8pPr>
              <a:defRPr sz="1800"/>
            </a:lvl8pPr>
            <a:lvl9pPr>
              <a:defRPr sz="1800"/>
            </a:lvl9pPr>
          </a:lstStyle>
          <a:p>
            <a:pPr lvl="0"/>
            <a:r>
              <a:rPr lang="en-US" altLang="ko-KR" dirty="0" smtClean="0"/>
              <a:t>First</a:t>
            </a:r>
            <a:endParaRPr lang="ko-KR" altLang="en-US" dirty="0" smtClean="0"/>
          </a:p>
          <a:p>
            <a:pPr lvl="1"/>
            <a:r>
              <a:rPr lang="en-US" altLang="ko-KR" dirty="0" smtClean="0"/>
              <a:t>Second</a:t>
            </a:r>
            <a:endParaRPr lang="ko-KR" altLang="en-US" dirty="0" smtClean="0"/>
          </a:p>
          <a:p>
            <a:pPr lvl="2"/>
            <a:r>
              <a:rPr lang="en-US" altLang="ko-KR" dirty="0" smtClean="0"/>
              <a:t>Third</a:t>
            </a:r>
            <a:endParaRPr lang="ko-KR" altLang="en-US" dirty="0" smtClean="0"/>
          </a:p>
          <a:p>
            <a:pPr lvl="3"/>
            <a:r>
              <a:rPr lang="en-US" altLang="ko-KR" dirty="0" smtClean="0"/>
              <a:t>Fourth </a:t>
            </a:r>
            <a:endParaRPr lang="ko-KR" altLang="en-US" dirty="0" smtClean="0"/>
          </a:p>
          <a:p>
            <a:pPr lvl="4"/>
            <a:r>
              <a:rPr lang="en-US" altLang="ko-KR" dirty="0" smtClean="0"/>
              <a:t>Fifth </a:t>
            </a:r>
            <a:endParaRPr lang="ko-KR" altLang="en-US" dirty="0"/>
          </a:p>
        </p:txBody>
      </p:sp>
      <p:sp>
        <p:nvSpPr>
          <p:cNvPr id="7" name="슬라이드 번호 개체 틀 3"/>
          <p:cNvSpPr>
            <a:spLocks noGrp="1"/>
          </p:cNvSpPr>
          <p:nvPr userDrawn="1">
            <p:ph type="sldNum" sz="quarter" idx="4"/>
          </p:nvPr>
        </p:nvSpPr>
        <p:spPr>
          <a:xfrm>
            <a:off x="8515349" y="6637389"/>
            <a:ext cx="409575" cy="149203"/>
          </a:xfrm>
          <a:prstGeom prst="rect">
            <a:avLst/>
          </a:prstGeom>
        </p:spPr>
        <p:txBody>
          <a:bodyPr/>
          <a:lstStyle>
            <a:lvl1pPr>
              <a:defRPr sz="1000"/>
            </a:lvl1pPr>
          </a:lstStyle>
          <a:p>
            <a:fld id="{96652B35-718D-4E28-AFEB-B694A3B357E8}" type="slidenum">
              <a:rPr lang="en-US" smtClean="0"/>
              <a:pPr/>
              <a:t>‹#›</a:t>
            </a:fld>
            <a:endParaRPr lang="en-US" dirty="0"/>
          </a:p>
        </p:txBody>
      </p:sp>
      <p:sp>
        <p:nvSpPr>
          <p:cNvPr id="8" name="Rectangle 7"/>
          <p:cNvSpPr/>
          <p:nvPr userDrawn="1"/>
        </p:nvSpPr>
        <p:spPr bwMode="auto">
          <a:xfrm>
            <a:off x="7204355" y="6361043"/>
            <a:ext cx="1064594" cy="258418"/>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Times New Roman" pitchFamily="18" charset="0"/>
              <a:ea typeface="굴림" pitchFamily="34" charset="-127"/>
            </a:endParaRPr>
          </a:p>
        </p:txBody>
      </p:sp>
    </p:spTree>
    <p:extLst>
      <p:ext uri="{BB962C8B-B14F-4D97-AF65-F5344CB8AC3E}">
        <p14:creationId xmlns:p14="http://schemas.microsoft.com/office/powerpoint/2010/main" xmlns="" val="2554995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E1094-5BA2-2344-8E5F-9E3FC7275BF0}"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16636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E1094-5BA2-2344-8E5F-9E3FC7275BF0}" type="datetimeFigureOut">
              <a:rPr lang="en-US" smtClean="0"/>
              <a:pPr/>
              <a:t>5/2/2012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7013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E1094-5BA2-2344-8E5F-9E3FC7275BF0}"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9928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E1094-5BA2-2344-8E5F-9E3FC7275BF0}" type="datetimeFigureOut">
              <a:rPr lang="en-US" smtClean="0"/>
              <a:pPr/>
              <a:t>5/2/2012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519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E1094-5BA2-2344-8E5F-9E3FC7275BF0}" type="datetimeFigureOut">
              <a:rPr lang="en-US" smtClean="0"/>
              <a:pPr/>
              <a:t>5/2/2012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26626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1094-5BA2-2344-8E5F-9E3FC7275BF0}" type="datetimeFigureOut">
              <a:rPr lang="en-US" smtClean="0"/>
              <a:pPr/>
              <a:t>5/2/2012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277215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E1094-5BA2-2344-8E5F-9E3FC7275BF0}"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14336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E1094-5BA2-2344-8E5F-9E3FC7275BF0}" type="datetimeFigureOut">
              <a:rPr lang="en-US" smtClean="0"/>
              <a:pPr/>
              <a:t>5/2/2012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1879283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E1094-5BA2-2344-8E5F-9E3FC7275BF0}" type="datetimeFigureOut">
              <a:rPr lang="en-US" smtClean="0"/>
              <a:pPr/>
              <a:t>5/2/2012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DAAD5-A4E5-ED4A-B0FE-B9C8D64C754D}" type="slidenum">
              <a:rPr lang="en-US" smtClean="0"/>
              <a:pPr/>
              <a:t>‹#›</a:t>
            </a:fld>
            <a:endParaRPr lang="en-US"/>
          </a:p>
        </p:txBody>
      </p:sp>
    </p:spTree>
    <p:extLst>
      <p:ext uri="{BB962C8B-B14F-4D97-AF65-F5344CB8AC3E}">
        <p14:creationId xmlns:p14="http://schemas.microsoft.com/office/powerpoint/2010/main" xmlns="" val="4000865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erating-systems-of-mobile.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36800" y="2819400"/>
            <a:ext cx="4391940" cy="3648835"/>
          </a:xfrm>
          <a:prstGeom prst="rect">
            <a:avLst/>
          </a:prstGeom>
        </p:spPr>
      </p:pic>
      <p:sp>
        <p:nvSpPr>
          <p:cNvPr id="6" name="TextBox 5"/>
          <p:cNvSpPr txBox="1"/>
          <p:nvPr/>
        </p:nvSpPr>
        <p:spPr>
          <a:xfrm>
            <a:off x="1854200" y="419100"/>
            <a:ext cx="5651500" cy="1692771"/>
          </a:xfrm>
          <a:prstGeom prst="rect">
            <a:avLst/>
          </a:prstGeom>
          <a:noFill/>
        </p:spPr>
        <p:txBody>
          <a:bodyPr wrap="square" rtlCol="0">
            <a:spAutoFit/>
          </a:bodyPr>
          <a:lstStyle/>
          <a:p>
            <a:pPr algn="ctr"/>
            <a:r>
              <a:rPr lang="en-US" sz="3200" dirty="0" smtClean="0"/>
              <a:t>Mobile Software Systems</a:t>
            </a:r>
          </a:p>
          <a:p>
            <a:pPr algn="ctr"/>
            <a:endParaRPr lang="en-US" dirty="0"/>
          </a:p>
          <a:p>
            <a:pPr algn="ctr"/>
            <a:r>
              <a:rPr lang="en-US" dirty="0" smtClean="0"/>
              <a:t>Kevin </a:t>
            </a:r>
            <a:r>
              <a:rPr lang="en-US" dirty="0" err="1" smtClean="0"/>
              <a:t>Bao</a:t>
            </a:r>
            <a:endParaRPr lang="en-US" dirty="0" smtClean="0"/>
          </a:p>
          <a:p>
            <a:pPr algn="ctr"/>
            <a:r>
              <a:rPr lang="en-US" dirty="0" smtClean="0"/>
              <a:t>Peter </a:t>
            </a:r>
            <a:r>
              <a:rPr lang="en-US" dirty="0" err="1" smtClean="0"/>
              <a:t>Chyla</a:t>
            </a:r>
            <a:endParaRPr lang="en-US" dirty="0" smtClean="0"/>
          </a:p>
          <a:p>
            <a:pPr algn="ctr"/>
            <a:r>
              <a:rPr lang="en-US" dirty="0" smtClean="0"/>
              <a:t>Prabhu Venkatesan</a:t>
            </a:r>
            <a:endParaRPr lang="en-US" dirty="0"/>
          </a:p>
        </p:txBody>
      </p:sp>
    </p:spTree>
    <p:extLst>
      <p:ext uri="{BB962C8B-B14F-4D97-AF65-F5344CB8AC3E}">
        <p14:creationId xmlns:p14="http://schemas.microsoft.com/office/powerpoint/2010/main" xmlns="" val="2880163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Different market rules</a:t>
            </a:r>
          </a:p>
          <a:p>
            <a:pPr lvl="1"/>
            <a:r>
              <a:rPr lang="en-GB" dirty="0" smtClean="0"/>
              <a:t>Much shorter product lifecycles</a:t>
            </a:r>
          </a:p>
          <a:p>
            <a:pPr lvl="2"/>
            <a:r>
              <a:rPr lang="en-GB" dirty="0" smtClean="0"/>
              <a:t>With much shorter time-to-market</a:t>
            </a:r>
          </a:p>
          <a:p>
            <a:pPr lvl="2"/>
            <a:endParaRPr lang="en-GB" dirty="0" smtClean="0"/>
          </a:p>
          <a:p>
            <a:pPr lvl="1"/>
            <a:r>
              <a:rPr lang="en-GB" dirty="0" smtClean="0"/>
              <a:t>More difficult user attraction: a lost user is very difficult to win back</a:t>
            </a:r>
          </a:p>
          <a:p>
            <a:pPr marL="696913" lvl="2" indent="0">
              <a:buNone/>
            </a:pPr>
            <a:endParaRPr lang="en-GB" dirty="0" smtClean="0"/>
          </a:p>
          <a:p>
            <a:pPr lvl="1"/>
            <a:r>
              <a:rPr lang="en-GB" dirty="0" smtClean="0"/>
              <a:t>Different product distribution means</a:t>
            </a:r>
          </a:p>
          <a:p>
            <a:pPr lvl="2"/>
            <a:r>
              <a:rPr lang="en-GB" dirty="0" smtClean="0"/>
              <a:t>Mostly centralised application stores: The “Apple Model”</a:t>
            </a:r>
          </a:p>
          <a:p>
            <a:pPr lvl="2"/>
            <a:endParaRPr lang="en-GB" dirty="0" smtClean="0"/>
          </a:p>
          <a:p>
            <a:pPr lvl="1"/>
            <a:r>
              <a:rPr lang="en-GB" dirty="0" smtClean="0"/>
              <a:t>Different business models</a:t>
            </a:r>
          </a:p>
          <a:p>
            <a:pPr lvl="2"/>
            <a:r>
              <a:rPr lang="en-GB" dirty="0" smtClean="0"/>
              <a:t>Depending on platform </a:t>
            </a:r>
            <a:r>
              <a:rPr lang="en-GB" dirty="0" smtClean="0">
                <a:sym typeface="Wingdings" pitchFamily="2" charset="2"/>
              </a:rPr>
              <a:t> different </a:t>
            </a:r>
            <a:r>
              <a:rPr lang="en-GB" dirty="0" smtClean="0"/>
              <a:t>ecosystem rules</a:t>
            </a:r>
          </a:p>
          <a:p>
            <a:pPr lvl="3"/>
            <a:r>
              <a:rPr lang="en-GB" dirty="0" smtClean="0"/>
              <a:t>Different price policies (Android: free apps)</a:t>
            </a:r>
          </a:p>
          <a:p>
            <a:pPr lvl="3"/>
            <a:r>
              <a:rPr lang="en-GB" dirty="0" smtClean="0"/>
              <a:t>Different revenue channels (ads)</a:t>
            </a:r>
          </a:p>
          <a:p>
            <a:pPr lvl="3"/>
            <a:r>
              <a:rPr lang="en-GB" dirty="0" smtClean="0"/>
              <a:t>Different payment methods (operator billing)</a:t>
            </a:r>
            <a:endParaRPr lang="en-GB" dirty="0"/>
          </a:p>
        </p:txBody>
      </p:sp>
    </p:spTree>
    <p:extLst>
      <p:ext uri="{BB962C8B-B14F-4D97-AF65-F5344CB8AC3E}">
        <p14:creationId xmlns:p14="http://schemas.microsoft.com/office/powerpoint/2010/main" xmlns="" val="3485209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a:t>
            </a:r>
            <a:endParaRPr lang="en-GB" dirty="0"/>
          </a:p>
        </p:txBody>
      </p:sp>
      <p:sp>
        <p:nvSpPr>
          <p:cNvPr id="3" name="Content Placeholder 2"/>
          <p:cNvSpPr>
            <a:spLocks noGrp="1"/>
          </p:cNvSpPr>
          <p:nvPr>
            <p:ph sz="half" idx="1"/>
          </p:nvPr>
        </p:nvSpPr>
        <p:spPr/>
        <p:txBody>
          <a:bodyPr/>
          <a:lstStyle/>
          <a:p>
            <a:r>
              <a:rPr lang="en-GB" dirty="0" smtClean="0"/>
              <a:t>Different interaction possibilities / user experience</a:t>
            </a:r>
          </a:p>
          <a:p>
            <a:pPr lvl="1"/>
            <a:r>
              <a:rPr lang="en-GB" dirty="0" smtClean="0"/>
              <a:t>Conventional “desktop means” cannot be assumed</a:t>
            </a:r>
          </a:p>
          <a:p>
            <a:pPr lvl="2"/>
            <a:r>
              <a:rPr lang="en-GB" dirty="0" smtClean="0"/>
              <a:t>No mouse, keyboard, large screen</a:t>
            </a:r>
          </a:p>
          <a:p>
            <a:pPr lvl="2"/>
            <a:endParaRPr lang="en-GB" dirty="0" smtClean="0"/>
          </a:p>
          <a:p>
            <a:pPr lvl="1"/>
            <a:r>
              <a:rPr lang="en-GB" dirty="0" smtClean="0"/>
              <a:t>Instead</a:t>
            </a:r>
          </a:p>
          <a:p>
            <a:pPr lvl="2"/>
            <a:r>
              <a:rPr lang="en-GB" dirty="0" smtClean="0"/>
              <a:t>Multipoint-touch</a:t>
            </a:r>
          </a:p>
          <a:p>
            <a:pPr lvl="2"/>
            <a:r>
              <a:rPr lang="en-GB" dirty="0" smtClean="0"/>
              <a:t>Gestures and motion detection</a:t>
            </a:r>
          </a:p>
          <a:p>
            <a:pPr lvl="2"/>
            <a:r>
              <a:rPr lang="en-GB" dirty="0" smtClean="0"/>
              <a:t>Sensors (acceleration, tilt, GPS, compass)</a:t>
            </a:r>
          </a:p>
          <a:p>
            <a:pPr lvl="2"/>
            <a:r>
              <a:rPr lang="en-GB" dirty="0" err="1" smtClean="0"/>
              <a:t>Haptic</a:t>
            </a:r>
            <a:r>
              <a:rPr lang="en-GB" dirty="0" smtClean="0"/>
              <a:t> feedback </a:t>
            </a:r>
          </a:p>
          <a:p>
            <a:pPr lvl="2"/>
            <a:r>
              <a:rPr lang="en-GB" dirty="0" smtClean="0"/>
              <a:t>STT/TTS</a:t>
            </a:r>
          </a:p>
          <a:p>
            <a:pPr lvl="2"/>
            <a:r>
              <a:rPr lang="en-GB" dirty="0" smtClean="0"/>
              <a:t>Camera (face detection/recognition)</a:t>
            </a:r>
          </a:p>
        </p:txBody>
      </p:sp>
    </p:spTree>
    <p:extLst>
      <p:ext uri="{BB962C8B-B14F-4D97-AF65-F5344CB8AC3E}">
        <p14:creationId xmlns:p14="http://schemas.microsoft.com/office/powerpoint/2010/main" xmlns="" val="59019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342900" marR="0" lvl="0" indent="-222250" algn="l" rtl="0">
              <a:lnSpc>
                <a:spcPct val="100000"/>
              </a:lnSpc>
              <a:spcBef>
                <a:spcPts val="640"/>
              </a:spcBef>
              <a:spcAft>
                <a:spcPts val="0"/>
              </a:spcAft>
              <a:buClr>
                <a:srgbClr val="000000"/>
              </a:buClr>
              <a:buSzPct val="34375"/>
              <a:buFont typeface="Arial"/>
              <a:buNone/>
            </a:pPr>
            <a:r>
              <a:rPr lang="x-none"/>
              <a:t>
What does an OS provide?</a:t>
            </a:r>
          </a:p>
          <a:p>
            <a:endParaRPr lang="x-none"/>
          </a:p>
          <a:p>
            <a:pPr marL="0" marR="0" lvl="0" indent="0" algn="l" rtl="0">
              <a:lnSpc>
                <a:spcPct val="100000"/>
              </a:lnSpc>
              <a:spcBef>
                <a:spcPts val="640"/>
              </a:spcBef>
              <a:spcAft>
                <a:spcPts val="0"/>
              </a:spcAft>
              <a:buNone/>
            </a:pPr>
            <a:r>
              <a:rPr lang="x-none"/>
              <a:t>Hardware abstraction +</a:t>
            </a:r>
          </a:p>
          <a:p>
            <a:pPr lvl="0" rtl="0">
              <a:buNone/>
            </a:pPr>
            <a:r>
              <a:rPr lang="x-none"/>
              <a:t>Application Framework</a:t>
            </a:r>
          </a:p>
        </p:txBody>
      </p:sp>
    </p:spTree>
    <p:extLst>
      <p:ext uri="{BB962C8B-B14F-4D97-AF65-F5344CB8AC3E}">
        <p14:creationId xmlns:p14="http://schemas.microsoft.com/office/powerpoint/2010/main" xmlns="" val="24179881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sz="3200"/>
              <a:t>Some Requirements for successful Mobile OS</a:t>
            </a:r>
          </a:p>
        </p:txBody>
      </p:sp>
      <p:sp>
        <p:nvSpPr>
          <p:cNvPr id="95" name="Shape 95"/>
          <p:cNvSpPr txBox="1">
            <a:spLocks noGrp="1"/>
          </p:cNvSpPr>
          <p:nvPr>
            <p:ph type="body" idx="1"/>
          </p:nvPr>
        </p:nvSpPr>
        <p:spPr>
          <a:xfrm>
            <a:off x="457200" y="1685000"/>
            <a:ext cx="8229600" cy="4526100"/>
          </a:xfrm>
          <a:prstGeom prst="rect">
            <a:avLst/>
          </a:prstGeom>
        </p:spPr>
        <p:txBody>
          <a:bodyPr lIns="91425" tIns="91425" rIns="91425" bIns="91425" anchor="t" anchorCtr="0">
            <a:spAutoFit/>
          </a:bodyPr>
          <a:lstStyle/>
          <a:p>
            <a:pPr marL="457200" lvl="0" indent="-317500" rtl="0">
              <a:buClr>
                <a:schemeClr val="dk1"/>
              </a:buClr>
              <a:buSzPct val="72916"/>
              <a:buFont typeface="Arial"/>
              <a:buChar char="•"/>
            </a:pPr>
            <a:r>
              <a:rPr lang="x-none"/>
              <a:t>Easy and consistent for app developers</a:t>
            </a:r>
          </a:p>
          <a:p>
            <a:pPr marL="457200" marR="0" lvl="0" indent="-317500" algn="l" rtl="0">
              <a:lnSpc>
                <a:spcPct val="100000"/>
              </a:lnSpc>
              <a:spcBef>
                <a:spcPts val="640"/>
              </a:spcBef>
              <a:spcAft>
                <a:spcPts val="0"/>
              </a:spcAft>
              <a:buClr>
                <a:schemeClr val="dk1"/>
              </a:buClr>
              <a:buSzPct val="72916"/>
              <a:buFont typeface="Arial"/>
              <a:buChar char="•"/>
            </a:pPr>
            <a:r>
              <a:rPr lang="x-none"/>
              <a:t>Responsive, fast and efficient</a:t>
            </a:r>
          </a:p>
          <a:p>
            <a:pPr marL="457200" lvl="0" indent="-317500" rtl="0">
              <a:buClr>
                <a:schemeClr val="dk1"/>
              </a:buClr>
              <a:buSzPct val="72916"/>
              <a:buFont typeface="Arial"/>
              <a:buChar char="•"/>
            </a:pPr>
            <a:r>
              <a:rPr lang="x-none"/>
              <a:t>Secure</a:t>
            </a:r>
          </a:p>
          <a:p>
            <a:pPr marL="457200" lvl="0" indent="-317500" rtl="0">
              <a:buClr>
                <a:schemeClr val="dk1"/>
              </a:buClr>
              <a:buSzPct val="72916"/>
              <a:buFont typeface="Arial"/>
              <a:buChar char="•"/>
            </a:pPr>
            <a:r>
              <a:rPr lang="x-none"/>
              <a:t>Run with limited RAM</a:t>
            </a:r>
          </a:p>
          <a:p>
            <a:endParaRPr lang="x-none"/>
          </a:p>
        </p:txBody>
      </p:sp>
    </p:spTree>
    <p:extLst>
      <p:ext uri="{BB962C8B-B14F-4D97-AF65-F5344CB8AC3E}">
        <p14:creationId xmlns:p14="http://schemas.microsoft.com/office/powerpoint/2010/main" xmlns="" val="414582023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Easy and consistent for app developers</a:t>
            </a:r>
          </a:p>
        </p:txBody>
      </p:sp>
      <p:sp>
        <p:nvSpPr>
          <p:cNvPr id="101" name="Shape 101"/>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317500" rtl="0">
              <a:buClr>
                <a:schemeClr val="dk1"/>
              </a:buClr>
              <a:buSzPct val="72916"/>
              <a:buFont typeface="Arial"/>
              <a:buChar char="•"/>
            </a:pPr>
            <a:r>
              <a:rPr lang="x-none"/>
              <a:t>Apps attract users and user attract apps</a:t>
            </a:r>
          </a:p>
          <a:p>
            <a:endParaRPr lang="x-none"/>
          </a:p>
          <a:p>
            <a:pPr marL="457200" lvl="0" indent="-317500" rtl="0">
              <a:buClr>
                <a:schemeClr val="dk1"/>
              </a:buClr>
              <a:buSzPct val="72916"/>
              <a:buFont typeface="Arial"/>
              <a:buChar char="•"/>
            </a:pPr>
            <a:r>
              <a:rPr lang="x-none"/>
              <a:t>Inconsistent hardware</a:t>
            </a:r>
          </a:p>
          <a:p>
            <a:pPr marL="914400" lvl="1" indent="-317500" rtl="0">
              <a:buClr>
                <a:schemeClr val="dk1"/>
              </a:buClr>
              <a:buSzPct val="116666"/>
              <a:buFont typeface="Courier New"/>
              <a:buChar char="o"/>
            </a:pPr>
            <a:r>
              <a:rPr lang="x-none" sz="1200"/>
              <a:t>Small Screen, </a:t>
            </a:r>
            <a:r>
              <a:rPr lang="x-none" sz="2400"/>
              <a:t>Large Screen, keyboard, touchscreen 1MP camera, 10MP camera, 600Mhz single core - 1GHZ quad core</a:t>
            </a:r>
          </a:p>
          <a:p>
            <a:pPr marL="457200" lvl="0" indent="-317500" rtl="0">
              <a:buClr>
                <a:schemeClr val="dk1"/>
              </a:buClr>
              <a:buSzPct val="72916"/>
              <a:buFont typeface="Arial"/>
              <a:buChar char="•"/>
            </a:pPr>
            <a:r>
              <a:rPr lang="x-none"/>
              <a:t>Multiple OS versions</a:t>
            </a:r>
          </a:p>
        </p:txBody>
      </p:sp>
    </p:spTree>
    <p:extLst>
      <p:ext uri="{BB962C8B-B14F-4D97-AF65-F5344CB8AC3E}">
        <p14:creationId xmlns:p14="http://schemas.microsoft.com/office/powerpoint/2010/main" xmlns="" val="2512122649"/>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App development: iOS</a:t>
            </a:r>
          </a:p>
        </p:txBody>
      </p:sp>
      <p:sp>
        <p:nvSpPr>
          <p:cNvPr id="107" name="Shape 107"/>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lvl="0" rtl="0">
              <a:buNone/>
            </a:pPr>
            <a:r>
              <a:rPr lang="x-none"/>
              <a:t>
</a:t>
            </a:r>
          </a:p>
          <a:p>
            <a:endParaRPr lang="x-none"/>
          </a:p>
          <a:p>
            <a:endParaRPr lang="x-none"/>
          </a:p>
          <a:p>
            <a:pPr lvl="0" rtl="0">
              <a:buNone/>
            </a:pPr>
            <a:r>
              <a:rPr lang="x-none"/>
              <a:t>Hardware is Apple, so developers know what to expect.</a:t>
            </a:r>
          </a:p>
          <a:p>
            <a:pPr lvl="0">
              <a:buNone/>
            </a:pPr>
            <a:r>
              <a:rPr lang="x-none"/>
              <a:t>ARM only, so no need for virtual machine (code written and compiled)</a:t>
            </a:r>
          </a:p>
        </p:txBody>
      </p:sp>
      <p:sp>
        <p:nvSpPr>
          <p:cNvPr id="108" name="Shape 108"/>
          <p:cNvSpPr/>
          <p:nvPr/>
        </p:nvSpPr>
        <p:spPr>
          <a:xfrm>
            <a:off x="1389447" y="1294631"/>
            <a:ext cx="6365103" cy="2514128"/>
          </a:xfrm>
          <a:prstGeom prst="rect">
            <a:avLst/>
          </a:prstGeom>
          <a:blipFill>
            <a:blip r:embed="rId3"/>
            <a:stretch>
              <a:fillRect/>
            </a:stretch>
          </a:blipFill>
        </p:spPr>
      </p:sp>
    </p:spTree>
    <p:extLst>
      <p:ext uri="{BB962C8B-B14F-4D97-AF65-F5344CB8AC3E}">
        <p14:creationId xmlns:p14="http://schemas.microsoft.com/office/powerpoint/2010/main" xmlns="" val="286488093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lvl="0" rtl="0">
              <a:buNone/>
            </a:pPr>
            <a:r>
              <a:rPr lang="x-none"/>
              <a:t>App development: Android</a:t>
            </a:r>
          </a:p>
        </p:txBody>
      </p:sp>
      <p:sp>
        <p:nvSpPr>
          <p:cNvPr id="114" name="Shape 114"/>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lvl="0" rtl="0">
              <a:buNone/>
            </a:pPr>
            <a:r>
              <a:rPr lang="x-none" dirty="0"/>
              <a:t>
</a:t>
            </a:r>
          </a:p>
          <a:p>
            <a:endParaRPr lang="x-none" dirty="0"/>
          </a:p>
          <a:p>
            <a:endParaRPr lang="x-none" dirty="0"/>
          </a:p>
          <a:p>
            <a:endParaRPr lang="x-none" dirty="0"/>
          </a:p>
          <a:p>
            <a:endParaRPr lang="x-none"/>
          </a:p>
          <a:p>
            <a:endParaRPr lang="x-none"/>
          </a:p>
        </p:txBody>
      </p:sp>
      <p:sp>
        <p:nvSpPr>
          <p:cNvPr id="115" name="Shape 115"/>
          <p:cNvSpPr/>
          <p:nvPr/>
        </p:nvSpPr>
        <p:spPr>
          <a:xfrm>
            <a:off x="1148822" y="1363618"/>
            <a:ext cx="5025837" cy="3608217"/>
          </a:xfrm>
          <a:prstGeom prst="rect">
            <a:avLst/>
          </a:prstGeom>
          <a:blipFill>
            <a:blip r:embed="rId3"/>
            <a:stretch>
              <a:fillRect/>
            </a:stretch>
          </a:blipFill>
        </p:spPr>
      </p:sp>
      <p:sp>
        <p:nvSpPr>
          <p:cNvPr id="116" name="Shape 116"/>
          <p:cNvSpPr/>
          <p:nvPr/>
        </p:nvSpPr>
        <p:spPr>
          <a:xfrm>
            <a:off x="6352325" y="1577085"/>
            <a:ext cx="2259299" cy="1676100"/>
          </a:xfrm>
          <a:prstGeom prst="wedgeRoundRectCallout">
            <a:avLst>
              <a:gd name="adj1" fmla="val -67841"/>
              <a:gd name="adj2" fmla="val 53260"/>
              <a:gd name="adj3" fmla="val 0"/>
            </a:avLst>
          </a:prstGeom>
        </p:spPr>
        <p:txBody>
          <a:bodyPr lIns="91425" tIns="91425" rIns="91425" bIns="91425" anchor="ctr" anchorCtr="0">
            <a:spAutoFit/>
          </a:bodyPr>
          <a:lstStyle/>
          <a:p>
            <a:pPr>
              <a:buNone/>
            </a:pPr>
            <a:r>
              <a:rPr lang="x-none" dirty="0"/>
              <a:t>Dalvik Virtual Machine and application framework to isolate apps from hardware variations</a:t>
            </a:r>
          </a:p>
        </p:txBody>
      </p:sp>
      <p:sp>
        <p:nvSpPr>
          <p:cNvPr id="117" name="Shape 117"/>
          <p:cNvSpPr/>
          <p:nvPr/>
        </p:nvSpPr>
        <p:spPr>
          <a:xfrm>
            <a:off x="399842" y="4971835"/>
            <a:ext cx="2665499" cy="1550700"/>
          </a:xfrm>
          <a:prstGeom prst="wedgeRectCallout">
            <a:avLst>
              <a:gd name="adj1" fmla="val -452"/>
              <a:gd name="adj2" fmla="val -229192"/>
            </a:avLst>
          </a:prstGeom>
        </p:spPr>
        <p:txBody>
          <a:bodyPr lIns="91425" tIns="91425" rIns="91425" bIns="91425" anchor="ctr" anchorCtr="0">
            <a:spAutoFit/>
          </a:bodyPr>
          <a:lstStyle/>
          <a:p>
            <a:pPr lvl="0" rtl="0">
              <a:buNone/>
            </a:pPr>
            <a:r>
              <a:rPr lang="x-none"/>
              <a:t>As long as an app only uses the application framework, Google claims that the app will work on future Android versions</a:t>
            </a:r>
          </a:p>
        </p:txBody>
      </p:sp>
      <p:sp>
        <p:nvSpPr>
          <p:cNvPr id="118" name="Shape 118"/>
          <p:cNvSpPr/>
          <p:nvPr/>
        </p:nvSpPr>
        <p:spPr>
          <a:xfrm>
            <a:off x="5210150" y="5222250"/>
            <a:ext cx="2229600" cy="1102500"/>
          </a:xfrm>
          <a:prstGeom prst="wedgeRectCallout">
            <a:avLst>
              <a:gd name="adj1" fmla="val -43479"/>
              <a:gd name="adj2" fmla="val -95059"/>
            </a:avLst>
          </a:prstGeom>
        </p:spPr>
        <p:txBody>
          <a:bodyPr lIns="91425" tIns="91425" rIns="91425" bIns="91425" anchor="ctr" anchorCtr="0">
            <a:spAutoFit/>
          </a:bodyPr>
          <a:lstStyle/>
          <a:p>
            <a:pPr lvl="0" rtl="0">
              <a:buNone/>
            </a:pPr>
            <a:r>
              <a:rPr lang="x-none" dirty="0"/>
              <a:t>Hardware support implemented in the Linux Kernel</a:t>
            </a:r>
          </a:p>
        </p:txBody>
      </p:sp>
    </p:spTree>
    <p:extLst>
      <p:ext uri="{BB962C8B-B14F-4D97-AF65-F5344CB8AC3E}">
        <p14:creationId xmlns:p14="http://schemas.microsoft.com/office/powerpoint/2010/main" xmlns="" val="292759088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App Development: Windows Phone</a:t>
            </a:r>
          </a:p>
        </p:txBody>
      </p:sp>
      <p:sp>
        <p:nvSpPr>
          <p:cNvPr id="124" name="Shape 124"/>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endParaRPr/>
          </a:p>
        </p:txBody>
      </p:sp>
      <p:sp>
        <p:nvSpPr>
          <p:cNvPr id="125" name="Shape 125"/>
          <p:cNvSpPr/>
          <p:nvPr/>
        </p:nvSpPr>
        <p:spPr>
          <a:xfrm>
            <a:off x="670555" y="1466885"/>
            <a:ext cx="5609780" cy="3914576"/>
          </a:xfrm>
          <a:prstGeom prst="rect">
            <a:avLst/>
          </a:prstGeom>
          <a:blipFill>
            <a:blip r:embed="rId3"/>
            <a:stretch>
              <a:fillRect/>
            </a:stretch>
          </a:blipFill>
        </p:spPr>
      </p:sp>
      <p:sp>
        <p:nvSpPr>
          <p:cNvPr id="126" name="Shape 126"/>
          <p:cNvSpPr/>
          <p:nvPr/>
        </p:nvSpPr>
        <p:spPr>
          <a:xfrm>
            <a:off x="6497050" y="4524750"/>
            <a:ext cx="2449199" cy="1856399"/>
          </a:xfrm>
          <a:prstGeom prst="wedgeRectCallout">
            <a:avLst>
              <a:gd name="adj1" fmla="val -63685"/>
              <a:gd name="adj2" fmla="val -47918"/>
            </a:avLst>
          </a:prstGeom>
        </p:spPr>
        <p:txBody>
          <a:bodyPr lIns="91425" tIns="91425" rIns="91425" bIns="91425" anchor="ctr" anchorCtr="0">
            <a:spAutoFit/>
          </a:bodyPr>
          <a:lstStyle/>
          <a:p>
            <a:pPr>
              <a:buNone/>
            </a:pPr>
            <a:r>
              <a:rPr lang="x-none"/>
              <a:t>Hardware isolation. Additionally, Microsoft specifies the hardware requirements, leaving little room for significant fragmentation</a:t>
            </a:r>
          </a:p>
        </p:txBody>
      </p:sp>
      <p:sp>
        <p:nvSpPr>
          <p:cNvPr id="127" name="Shape 127"/>
          <p:cNvSpPr/>
          <p:nvPr/>
        </p:nvSpPr>
        <p:spPr>
          <a:xfrm>
            <a:off x="6284218" y="1508249"/>
            <a:ext cx="2655600" cy="1095600"/>
          </a:xfrm>
          <a:prstGeom prst="wedgeRectCallout">
            <a:avLst>
              <a:gd name="adj1" fmla="val -60431"/>
              <a:gd name="adj2" fmla="val 53542"/>
            </a:avLst>
          </a:prstGeom>
        </p:spPr>
        <p:txBody>
          <a:bodyPr lIns="91425" tIns="91425" rIns="91425" bIns="91425" anchor="ctr" anchorCtr="0">
            <a:spAutoFit/>
          </a:bodyPr>
          <a:lstStyle/>
          <a:p>
            <a:pPr>
              <a:buNone/>
            </a:pPr>
            <a:r>
              <a:rPr lang="x-none"/>
              <a:t>Common Language runtime provides further isolation from hardware.</a:t>
            </a:r>
          </a:p>
        </p:txBody>
      </p:sp>
    </p:spTree>
    <p:extLst>
      <p:ext uri="{BB962C8B-B14F-4D97-AF65-F5344CB8AC3E}">
        <p14:creationId xmlns:p14="http://schemas.microsoft.com/office/powerpoint/2010/main" xmlns="" val="1882219141"/>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sz="3200"/>
              <a:t>Responsive, fast and efficient</a:t>
            </a:r>
          </a:p>
        </p:txBody>
      </p:sp>
      <p:sp>
        <p:nvSpPr>
          <p:cNvPr id="133" name="Shape 133"/>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342900" marR="0" lvl="0" indent="-222250" algn="l" rtl="0">
              <a:lnSpc>
                <a:spcPct val="100000"/>
              </a:lnSpc>
              <a:spcBef>
                <a:spcPts val="640"/>
              </a:spcBef>
              <a:spcAft>
                <a:spcPts val="0"/>
              </a:spcAft>
              <a:buClr>
                <a:srgbClr val="000000"/>
              </a:buClr>
              <a:buSzPct val="34375"/>
              <a:buFont typeface="Arial"/>
              <a:buNone/>
            </a:pPr>
            <a:r>
              <a:rPr lang="x-none"/>
              <a:t>As opposed to desktop users, mobile phone users are accustomed to a responsive system.</a:t>
            </a:r>
          </a:p>
          <a:p>
            <a:pPr marL="342900" marR="0" lvl="0" indent="-222250" algn="l" rtl="0">
              <a:lnSpc>
                <a:spcPct val="100000"/>
              </a:lnSpc>
              <a:spcBef>
                <a:spcPts val="640"/>
              </a:spcBef>
              <a:spcAft>
                <a:spcPts val="0"/>
              </a:spcAft>
              <a:buClr>
                <a:srgbClr val="000000"/>
              </a:buClr>
              <a:buSzPct val="34375"/>
              <a:buFont typeface="Arial"/>
              <a:buNone/>
            </a:pPr>
            <a:r>
              <a:rPr lang="x-none"/>
              <a:t>Every single CPU cycle consumes battery power.</a:t>
            </a:r>
          </a:p>
          <a:p>
            <a:pPr lvl="0" rtl="0">
              <a:buNone/>
            </a:pPr>
            <a:r>
              <a:rPr lang="x-none"/>
              <a:t>The more time the CPU can spend sleeping the longer the battery life will be.</a:t>
            </a:r>
          </a:p>
        </p:txBody>
      </p:sp>
      <p:sp>
        <p:nvSpPr>
          <p:cNvPr id="134" name="Shape 134"/>
          <p:cNvSpPr/>
          <p:nvPr/>
        </p:nvSpPr>
        <p:spPr>
          <a:xfrm>
            <a:off x="8071947" y="38923"/>
            <a:ext cx="1072051" cy="1614428"/>
          </a:xfrm>
          <a:prstGeom prst="rect">
            <a:avLst/>
          </a:prstGeom>
          <a:blipFill>
            <a:blip r:embed="rId3"/>
            <a:stretch>
              <a:fillRect/>
            </a:stretch>
          </a:blipFill>
        </p:spPr>
      </p:sp>
    </p:spTree>
    <p:extLst>
      <p:ext uri="{BB962C8B-B14F-4D97-AF65-F5344CB8AC3E}">
        <p14:creationId xmlns:p14="http://schemas.microsoft.com/office/powerpoint/2010/main" xmlns="" val="371529057"/>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0"/>
            <a:ext cx="8229600" cy="1143000"/>
          </a:xfrm>
          <a:prstGeom prst="rect">
            <a:avLst/>
          </a:prstGeom>
        </p:spPr>
        <p:txBody>
          <a:bodyPr lIns="91425" tIns="91425" rIns="91425" bIns="91425" anchor="ctr" anchorCtr="0">
            <a:spAutoFit/>
          </a:bodyPr>
          <a:lstStyle/>
          <a:p>
            <a:pPr>
              <a:buNone/>
            </a:pPr>
            <a:r>
              <a:rPr lang="x-none" sz="3200"/>
              <a:t>Responsive, fast and efficient</a:t>
            </a:r>
          </a:p>
        </p:txBody>
      </p:sp>
      <p:sp>
        <p:nvSpPr>
          <p:cNvPr id="140" name="Shape 140"/>
          <p:cNvSpPr txBox="1">
            <a:spLocks noGrp="1"/>
          </p:cNvSpPr>
          <p:nvPr>
            <p:ph type="body" idx="1"/>
          </p:nvPr>
        </p:nvSpPr>
        <p:spPr>
          <a:xfrm>
            <a:off x="457200" y="848982"/>
            <a:ext cx="8229600" cy="5628599"/>
          </a:xfrm>
          <a:prstGeom prst="rect">
            <a:avLst/>
          </a:prstGeom>
        </p:spPr>
        <p:txBody>
          <a:bodyPr lIns="91425" tIns="91425" rIns="91425" bIns="91425" anchor="t" anchorCtr="0">
            <a:spAutoFit/>
          </a:bodyPr>
          <a:lstStyle/>
          <a:p>
            <a:pPr lvl="0" rtl="0">
              <a:buNone/>
            </a:pPr>
            <a:r>
              <a:rPr lang="x-none"/>
              <a:t>Apple iOS:</a:t>
            </a:r>
          </a:p>
          <a:p>
            <a:pPr lvl="0" rtl="0">
              <a:buNone/>
            </a:pPr>
            <a:r>
              <a:rPr lang="x-none"/>
              <a:t>	</a:t>
            </a:r>
            <a:r>
              <a:rPr lang="x-none" sz="2400"/>
              <a:t>Entire system along with applications written in C/C++ and Objective C</a:t>
            </a:r>
          </a:p>
          <a:p>
            <a:pPr lvl="0" rtl="0">
              <a:buNone/>
            </a:pPr>
            <a:r>
              <a:rPr lang="x-none" sz="2400"/>
              <a:t>		</a:t>
            </a:r>
            <a:r>
              <a:rPr lang="x-none" sz="1400" b="1"/>
              <a:t>Pro:</a:t>
            </a:r>
            <a:r>
              <a:rPr lang="x-none" sz="1400"/>
              <a:t> No inherent inefficiency </a:t>
            </a:r>
            <a:r>
              <a:rPr lang="x-none" sz="1400" b="1"/>
              <a:t>Con:</a:t>
            </a:r>
            <a:r>
              <a:rPr lang="x-none" sz="1400"/>
              <a:t> Very hard to port</a:t>
            </a:r>
          </a:p>
          <a:p>
            <a:pPr lvl="0" rtl="0">
              <a:buNone/>
            </a:pPr>
            <a:r>
              <a:rPr lang="x-none"/>
              <a:t>Google Android:</a:t>
            </a:r>
          </a:p>
          <a:p>
            <a:pPr lvl="0" rtl="0">
              <a:buNone/>
            </a:pPr>
            <a:r>
              <a:rPr lang="x-none"/>
              <a:t>	</a:t>
            </a:r>
            <a:r>
              <a:rPr lang="x-none" sz="2400"/>
              <a:t>Core of system written in C/C++.</a:t>
            </a:r>
          </a:p>
          <a:p>
            <a:pPr lvl="0" rtl="0">
              <a:buNone/>
            </a:pPr>
            <a:r>
              <a:rPr lang="x-none" sz="2400"/>
              <a:t>	Application framework and applications in Java, but interpreted with efficient Dalvik VM</a:t>
            </a:r>
          </a:p>
          <a:p>
            <a:pPr lvl="0" rtl="0">
              <a:buNone/>
            </a:pPr>
            <a:r>
              <a:rPr lang="x-none" sz="1400"/>
              <a:t>  </a:t>
            </a:r>
            <a:r>
              <a:rPr lang="x-none" sz="1400" b="1"/>
              <a:t>Pro:</a:t>
            </a:r>
            <a:r>
              <a:rPr lang="x-none" sz="1400"/>
              <a:t> Trivial to port </a:t>
            </a:r>
            <a:r>
              <a:rPr lang="x-none" sz="1400" b="1"/>
              <a:t>Con:</a:t>
            </a:r>
            <a:r>
              <a:rPr lang="x-none" sz="1400"/>
              <a:t> All of the instructions consumed interpreting JAVA are essentially wasted</a:t>
            </a:r>
          </a:p>
          <a:p>
            <a:pPr marL="342900" marR="0" lvl="0" indent="-222250" algn="l" rtl="0">
              <a:lnSpc>
                <a:spcPct val="100000"/>
              </a:lnSpc>
              <a:spcBef>
                <a:spcPts val="640"/>
              </a:spcBef>
              <a:spcAft>
                <a:spcPts val="0"/>
              </a:spcAft>
              <a:buClr>
                <a:srgbClr val="000000"/>
              </a:buClr>
              <a:buSzPct val="34375"/>
              <a:buFont typeface="Arial"/>
              <a:buNone/>
            </a:pPr>
            <a:r>
              <a:rPr lang="x-none"/>
              <a:t>Windows Phone 7:</a:t>
            </a:r>
          </a:p>
          <a:p>
            <a:pPr marL="342900" marR="0" lvl="0" indent="-222250" algn="l" rtl="0">
              <a:lnSpc>
                <a:spcPct val="100000"/>
              </a:lnSpc>
              <a:spcBef>
                <a:spcPts val="640"/>
              </a:spcBef>
              <a:spcAft>
                <a:spcPts val="0"/>
              </a:spcAft>
              <a:buClr>
                <a:srgbClr val="000000"/>
              </a:buClr>
              <a:buSzPct val="34375"/>
              <a:buFont typeface="Arial"/>
              <a:buNone/>
            </a:pPr>
            <a:r>
              <a:rPr lang="x-none"/>
              <a:t>  </a:t>
            </a:r>
            <a:r>
              <a:rPr lang="x-none" sz="2400"/>
              <a:t>Entire System in C/C++. Only applications are interpreted using JIT.</a:t>
            </a:r>
          </a:p>
          <a:p>
            <a:pPr lvl="0" rtl="0">
              <a:buNone/>
            </a:pPr>
            <a:r>
              <a:rPr lang="x-none" sz="1400" b="1"/>
              <a:t>Pro:</a:t>
            </a:r>
            <a:r>
              <a:rPr lang="x-none" sz="1400"/>
              <a:t> OK for efficiency and portability </a:t>
            </a:r>
            <a:r>
              <a:rPr lang="x-none" sz="1400" b="1"/>
              <a:t>Con:</a:t>
            </a:r>
            <a:r>
              <a:rPr lang="x-none" sz="1400"/>
              <a:t> Harder to port than Android</a:t>
            </a:r>
          </a:p>
        </p:txBody>
      </p:sp>
    </p:spTree>
    <p:extLst>
      <p:ext uri="{BB962C8B-B14F-4D97-AF65-F5344CB8AC3E}">
        <p14:creationId xmlns:p14="http://schemas.microsoft.com/office/powerpoint/2010/main" xmlns="" val="92579057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infographic-evolution-of-the-mobile-phon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8001" y="1435100"/>
            <a:ext cx="8242758" cy="4546600"/>
          </a:xfrm>
          <a:prstGeom prst="rect">
            <a:avLst/>
          </a:prstGeom>
        </p:spPr>
      </p:pic>
      <p:sp>
        <p:nvSpPr>
          <p:cNvPr id="4" name="TextBox 3"/>
          <p:cNvSpPr txBox="1"/>
          <p:nvPr/>
        </p:nvSpPr>
        <p:spPr>
          <a:xfrm>
            <a:off x="1854200" y="419100"/>
            <a:ext cx="5651500" cy="584776"/>
          </a:xfrm>
          <a:prstGeom prst="rect">
            <a:avLst/>
          </a:prstGeom>
          <a:noFill/>
        </p:spPr>
        <p:txBody>
          <a:bodyPr wrap="square" rtlCol="0">
            <a:spAutoFit/>
          </a:bodyPr>
          <a:lstStyle/>
          <a:p>
            <a:pPr algn="ctr"/>
            <a:r>
              <a:rPr lang="en-US" sz="3200" dirty="0" smtClean="0"/>
              <a:t>Evolution of Mobile Hardware</a:t>
            </a:r>
          </a:p>
        </p:txBody>
      </p:sp>
      <p:sp>
        <p:nvSpPr>
          <p:cNvPr id="6" name="TextBox 5"/>
          <p:cNvSpPr txBox="1"/>
          <p:nvPr/>
        </p:nvSpPr>
        <p:spPr>
          <a:xfrm>
            <a:off x="1943100" y="6146800"/>
            <a:ext cx="5651500" cy="369332"/>
          </a:xfrm>
          <a:prstGeom prst="rect">
            <a:avLst/>
          </a:prstGeom>
          <a:noFill/>
        </p:spPr>
        <p:txBody>
          <a:bodyPr wrap="square" rtlCol="0">
            <a:spAutoFit/>
          </a:bodyPr>
          <a:lstStyle/>
          <a:p>
            <a:pPr algn="ctr"/>
            <a:r>
              <a:rPr lang="en-US" dirty="0" smtClean="0"/>
              <a:t>From “Brick” to “Slick”</a:t>
            </a:r>
            <a:endParaRPr lang="en-US" dirty="0"/>
          </a:p>
        </p:txBody>
      </p:sp>
    </p:spTree>
    <p:extLst>
      <p:ext uri="{BB962C8B-B14F-4D97-AF65-F5344CB8AC3E}">
        <p14:creationId xmlns:p14="http://schemas.microsoft.com/office/powerpoint/2010/main" xmlns="" val="3147841653"/>
      </p:ext>
    </p:extLst>
  </p:cSld>
  <p:clrMapOvr>
    <a:masterClrMapping/>
  </p:clrMapOvr>
  <mc:AlternateContent xmlns:mc="http://schemas.openxmlformats.org/markup-compatibility/2006">
    <mc:Choice xmlns:p14="http://schemas.microsoft.com/office/powerpoint/2010/main" xmlns="" Requires="p14">
      <p:transition spd="slow" p14:dur="2000" advTm="5487"/>
    </mc:Choice>
    <mc:Fallback>
      <p:transition spd="slow" advTm="548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Secure</a:t>
            </a:r>
          </a:p>
        </p:txBody>
      </p:sp>
      <p:sp>
        <p:nvSpPr>
          <p:cNvPr id="146" name="Shape 146"/>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lvl="0" rtl="0">
              <a:buNone/>
            </a:pPr>
            <a:r>
              <a:rPr lang="x-none"/>
              <a:t>Lots of personal data on phones.</a:t>
            </a:r>
          </a:p>
          <a:p>
            <a:pPr lvl="0" rtl="0">
              <a:buNone/>
            </a:pPr>
            <a:r>
              <a:rPr lang="x-none"/>
              <a:t>Location information, bank accounts, text messages, e-mail</a:t>
            </a:r>
          </a:p>
          <a:p>
            <a:pPr lvl="0" rtl="0">
              <a:buNone/>
            </a:pPr>
            <a:r>
              <a:rPr lang="x-none"/>
              <a:t>Mobile is easy to lose or steal.</a:t>
            </a:r>
          </a:p>
          <a:p>
            <a:pPr lvl="0" rtl="0">
              <a:buNone/>
            </a:pPr>
            <a:r>
              <a:rPr lang="x-none"/>
              <a:t>Corporate customers easily turned off by insecure system</a:t>
            </a:r>
          </a:p>
          <a:p>
            <a:endParaRPr lang="x-none"/>
          </a:p>
        </p:txBody>
      </p:sp>
      <p:sp>
        <p:nvSpPr>
          <p:cNvPr id="147" name="Shape 147"/>
          <p:cNvSpPr/>
          <p:nvPr/>
        </p:nvSpPr>
        <p:spPr>
          <a:xfrm>
            <a:off x="4696150" y="4574950"/>
            <a:ext cx="1955799" cy="2095499"/>
          </a:xfrm>
          <a:prstGeom prst="rect">
            <a:avLst/>
          </a:prstGeom>
          <a:blipFill>
            <a:blip r:embed="rId3"/>
            <a:stretch>
              <a:fillRect/>
            </a:stretch>
          </a:blipFill>
        </p:spPr>
      </p:sp>
    </p:spTree>
    <p:extLst>
      <p:ext uri="{BB962C8B-B14F-4D97-AF65-F5344CB8AC3E}">
        <p14:creationId xmlns:p14="http://schemas.microsoft.com/office/powerpoint/2010/main" xmlns="" val="227603355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Secure</a:t>
            </a:r>
          </a:p>
        </p:txBody>
      </p:sp>
      <p:sp>
        <p:nvSpPr>
          <p:cNvPr id="153" name="Shape 153"/>
          <p:cNvSpPr txBox="1">
            <a:spLocks noGrp="1"/>
          </p:cNvSpPr>
          <p:nvPr>
            <p:ph type="body" idx="1"/>
          </p:nvPr>
        </p:nvSpPr>
        <p:spPr>
          <a:xfrm>
            <a:off x="457200" y="1165950"/>
            <a:ext cx="8229600" cy="4526100"/>
          </a:xfrm>
          <a:prstGeom prst="rect">
            <a:avLst/>
          </a:prstGeom>
        </p:spPr>
        <p:txBody>
          <a:bodyPr lIns="91425" tIns="91425" rIns="91425" bIns="91425" anchor="t" anchorCtr="0">
            <a:spAutoFit/>
          </a:bodyPr>
          <a:lstStyle/>
          <a:p>
            <a:pPr marL="120650" marR="0" lvl="0" indent="0" algn="l" rtl="0">
              <a:lnSpc>
                <a:spcPct val="100000"/>
              </a:lnSpc>
              <a:spcBef>
                <a:spcPts val="640"/>
              </a:spcBef>
              <a:spcAft>
                <a:spcPts val="0"/>
              </a:spcAft>
              <a:buClr>
                <a:srgbClr val="000000"/>
              </a:buClr>
              <a:buSzPct val="100000"/>
              <a:buFont typeface="Arial"/>
              <a:buNone/>
            </a:pPr>
            <a:r>
              <a:rPr lang="x-none" sz="1100">
                <a:solidFill>
                  <a:srgbClr val="000000"/>
                </a:solidFill>
              </a:rPr>
              <a:t>　</a:t>
            </a:r>
          </a:p>
          <a:p>
            <a:pPr marL="120650" marR="0" lvl="0" indent="0" algn="l" rtl="0">
              <a:lnSpc>
                <a:spcPct val="100000"/>
              </a:lnSpc>
              <a:spcBef>
                <a:spcPts val="640"/>
              </a:spcBef>
              <a:spcAft>
                <a:spcPts val="0"/>
              </a:spcAft>
              <a:buClr>
                <a:srgbClr val="000000"/>
              </a:buClr>
              <a:buSzPct val="45833"/>
              <a:buFont typeface="Arial"/>
              <a:buNone/>
            </a:pPr>
            <a:r>
              <a:rPr lang="x-none" sz="2400">
                <a:solidFill>
                  <a:srgbClr val="000000"/>
                </a:solidFill>
              </a:rPr>
              <a:t>"A Window Into Mobile Device Security" June 2011, Symantec</a:t>
            </a:r>
          </a:p>
          <a:p>
            <a:endParaRPr lang="x-none" sz="2400">
              <a:solidFill>
                <a:srgbClr val="000000"/>
              </a:solidFill>
            </a:endParaRPr>
          </a:p>
          <a:p>
            <a:endParaRPr lang="x-none" sz="2400">
              <a:solidFill>
                <a:srgbClr val="000000"/>
              </a:solidFill>
            </a:endParaRPr>
          </a:p>
          <a:p>
            <a:endParaRPr lang="x-none" sz="2400">
              <a:solidFill>
                <a:srgbClr val="000000"/>
              </a:solidFill>
            </a:endParaRPr>
          </a:p>
          <a:p>
            <a:endParaRPr lang="x-none" sz="2400">
              <a:solidFill>
                <a:srgbClr val="000000"/>
              </a:solidFill>
            </a:endParaRPr>
          </a:p>
          <a:p>
            <a:endParaRPr lang="x-none" sz="2400">
              <a:solidFill>
                <a:srgbClr val="000000"/>
              </a:solidFill>
            </a:endParaRPr>
          </a:p>
          <a:p>
            <a:pPr marL="120650" marR="0" lvl="0" indent="0" algn="l" rtl="0">
              <a:lnSpc>
                <a:spcPct val="100000"/>
              </a:lnSpc>
              <a:spcBef>
                <a:spcPts val="640"/>
              </a:spcBef>
              <a:spcAft>
                <a:spcPts val="0"/>
              </a:spcAft>
              <a:buClr>
                <a:srgbClr val="000000"/>
              </a:buClr>
              <a:buSzPct val="34375"/>
              <a:buFont typeface="Arial"/>
              <a:buNone/>
            </a:pPr>
            <a:r>
              <a:rPr lang="x-none"/>
              <a:t>						</a:t>
            </a:r>
          </a:p>
          <a:p>
            <a:endParaRPr lang="x-none"/>
          </a:p>
        </p:txBody>
      </p:sp>
      <p:sp>
        <p:nvSpPr>
          <p:cNvPr id="154" name="Shape 154"/>
          <p:cNvSpPr/>
          <p:nvPr/>
        </p:nvSpPr>
        <p:spPr>
          <a:xfrm>
            <a:off x="375650" y="3010821"/>
            <a:ext cx="3828748" cy="3159062"/>
          </a:xfrm>
          <a:prstGeom prst="rect">
            <a:avLst/>
          </a:prstGeom>
          <a:blipFill>
            <a:blip r:embed="rId3"/>
            <a:stretch>
              <a:fillRect/>
            </a:stretch>
          </a:blipFill>
        </p:spPr>
      </p:sp>
      <p:sp>
        <p:nvSpPr>
          <p:cNvPr id="155" name="Shape 155"/>
          <p:cNvSpPr/>
          <p:nvPr/>
        </p:nvSpPr>
        <p:spPr>
          <a:xfrm>
            <a:off x="7356397" y="11265"/>
            <a:ext cx="1787602" cy="1669744"/>
          </a:xfrm>
          <a:prstGeom prst="rect">
            <a:avLst/>
          </a:prstGeom>
          <a:blipFill>
            <a:blip r:embed="rId4"/>
            <a:stretch>
              <a:fillRect/>
            </a:stretch>
          </a:blipFill>
        </p:spPr>
      </p:sp>
      <p:sp>
        <p:nvSpPr>
          <p:cNvPr id="156" name="Shape 156"/>
          <p:cNvSpPr/>
          <p:nvPr/>
        </p:nvSpPr>
        <p:spPr>
          <a:xfrm>
            <a:off x="4957300" y="2622893"/>
            <a:ext cx="3790478" cy="3546991"/>
          </a:xfrm>
          <a:prstGeom prst="rect">
            <a:avLst/>
          </a:prstGeom>
          <a:blipFill>
            <a:blip r:embed="rId5"/>
            <a:stretch>
              <a:fillRect/>
            </a:stretch>
          </a:blipFill>
        </p:spPr>
      </p:sp>
    </p:spTree>
    <p:extLst>
      <p:ext uri="{BB962C8B-B14F-4D97-AF65-F5344CB8AC3E}">
        <p14:creationId xmlns:p14="http://schemas.microsoft.com/office/powerpoint/2010/main" xmlns="" val="1481922625"/>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Secure: iOS</a:t>
            </a:r>
          </a:p>
        </p:txBody>
      </p:sp>
      <p:sp>
        <p:nvSpPr>
          <p:cNvPr id="162" name="Shape 162"/>
          <p:cNvSpPr txBox="1">
            <a:spLocks noGrp="1"/>
          </p:cNvSpPr>
          <p:nvPr>
            <p:ph type="body" idx="1"/>
          </p:nvPr>
        </p:nvSpPr>
        <p:spPr>
          <a:xfrm>
            <a:off x="457200" y="1345750"/>
            <a:ext cx="8229600" cy="5216699"/>
          </a:xfrm>
          <a:prstGeom prst="rect">
            <a:avLst/>
          </a:prstGeom>
        </p:spPr>
        <p:txBody>
          <a:bodyPr lIns="91425" tIns="91425" rIns="91425" bIns="91425" anchor="t" anchorCtr="0">
            <a:spAutoFit/>
          </a:bodyPr>
          <a:lstStyle/>
          <a:p>
            <a:pPr marL="120650" marR="0" lvl="0" indent="0" algn="l" rtl="0">
              <a:lnSpc>
                <a:spcPct val="100000"/>
              </a:lnSpc>
              <a:spcBef>
                <a:spcPts val="640"/>
              </a:spcBef>
              <a:spcAft>
                <a:spcPts val="0"/>
              </a:spcAft>
              <a:buClr>
                <a:srgbClr val="000000"/>
              </a:buClr>
              <a:buSzPct val="34375"/>
              <a:buFont typeface="Arial"/>
              <a:buNone/>
            </a:pPr>
            <a:r>
              <a:rPr lang="x-none"/>
              <a:t>Good:</a:t>
            </a:r>
          </a:p>
          <a:p>
            <a:pPr marL="120650" marR="0" lvl="0" indent="336550" algn="l" rtl="0">
              <a:lnSpc>
                <a:spcPct val="100000"/>
              </a:lnSpc>
              <a:spcBef>
                <a:spcPts val="640"/>
              </a:spcBef>
              <a:spcAft>
                <a:spcPts val="0"/>
              </a:spcAft>
              <a:buClr>
                <a:srgbClr val="000000"/>
              </a:buClr>
              <a:buSzPct val="45833"/>
              <a:buFont typeface="Arial"/>
              <a:buNone/>
            </a:pPr>
            <a:r>
              <a:rPr lang="x-none" sz="2400"/>
              <a:t>Uses HW encryption on all data.</a:t>
            </a:r>
          </a:p>
          <a:p>
            <a:pPr marL="120650" marR="0" lvl="0" indent="336550" algn="l" rtl="0">
              <a:lnSpc>
                <a:spcPct val="100000"/>
              </a:lnSpc>
              <a:spcBef>
                <a:spcPts val="640"/>
              </a:spcBef>
              <a:spcAft>
                <a:spcPts val="0"/>
              </a:spcAft>
              <a:buClr>
                <a:srgbClr val="000000"/>
              </a:buClr>
              <a:buSzPct val="45833"/>
              <a:buFont typeface="Arial"/>
              <a:buNone/>
            </a:pPr>
            <a:r>
              <a:rPr lang="x-none" sz="2400"/>
              <a:t>All apps in app store are verified by Apple.</a:t>
            </a:r>
          </a:p>
          <a:p>
            <a:pPr marL="457200" marR="0" lvl="0" indent="0" algn="l" rtl="0">
              <a:lnSpc>
                <a:spcPct val="100000"/>
              </a:lnSpc>
              <a:spcBef>
                <a:spcPts val="640"/>
              </a:spcBef>
              <a:spcAft>
                <a:spcPts val="0"/>
              </a:spcAft>
              <a:buClr>
                <a:srgbClr val="000000"/>
              </a:buClr>
              <a:buSzPct val="45833"/>
              <a:buFont typeface="Arial"/>
              <a:buNone/>
            </a:pPr>
            <a:r>
              <a:rPr lang="x-none" sz="2400"/>
              <a:t>Permissions required for SMS, making calls, GPS and receiving notifications from internet.</a:t>
            </a:r>
          </a:p>
          <a:p>
            <a:pPr marL="457200" marR="0" lvl="0" indent="0" algn="l" rtl="0">
              <a:lnSpc>
                <a:spcPct val="100000"/>
              </a:lnSpc>
              <a:spcBef>
                <a:spcPts val="640"/>
              </a:spcBef>
              <a:spcAft>
                <a:spcPts val="0"/>
              </a:spcAft>
              <a:buClr>
                <a:srgbClr val="000000"/>
              </a:buClr>
              <a:buSzPct val="45833"/>
              <a:buFont typeface="Arial"/>
              <a:buNone/>
            </a:pPr>
            <a:r>
              <a:rPr lang="x-none" sz="2400"/>
              <a:t>All apps run in sandbox</a:t>
            </a:r>
          </a:p>
          <a:p>
            <a:pPr marL="120650" marR="0" lvl="0" indent="0" algn="l" rtl="0">
              <a:lnSpc>
                <a:spcPct val="100000"/>
              </a:lnSpc>
              <a:spcBef>
                <a:spcPts val="640"/>
              </a:spcBef>
              <a:spcAft>
                <a:spcPts val="0"/>
              </a:spcAft>
              <a:buClr>
                <a:srgbClr val="000000"/>
              </a:buClr>
              <a:buSzPct val="34375"/>
              <a:buFont typeface="Arial"/>
              <a:buNone/>
            </a:pPr>
            <a:r>
              <a:rPr lang="x-none"/>
              <a:t>Not so good:</a:t>
            </a:r>
          </a:p>
          <a:p>
            <a:pPr marL="120650" marR="0" lvl="0" indent="0" algn="l" rtl="0">
              <a:lnSpc>
                <a:spcPct val="100000"/>
              </a:lnSpc>
              <a:spcBef>
                <a:spcPts val="640"/>
              </a:spcBef>
              <a:spcAft>
                <a:spcPts val="0"/>
              </a:spcAft>
              <a:buClr>
                <a:srgbClr val="000000"/>
              </a:buClr>
              <a:buSzPct val="45833"/>
              <a:buFont typeface="Arial"/>
              <a:buNone/>
            </a:pPr>
            <a:r>
              <a:rPr lang="x-none" sz="2400"/>
              <a:t>All apps have unrestricted internet, calendar and media file access.</a:t>
            </a:r>
          </a:p>
          <a:p>
            <a:pPr marL="120650" lvl="0" indent="0" rtl="0">
              <a:buNone/>
            </a:pPr>
            <a:r>
              <a:rPr lang="x-none" sz="2400"/>
              <a:t>~200 vulnerabilities discovered since release.</a:t>
            </a:r>
          </a:p>
        </p:txBody>
      </p:sp>
    </p:spTree>
    <p:extLst>
      <p:ext uri="{BB962C8B-B14F-4D97-AF65-F5344CB8AC3E}">
        <p14:creationId xmlns:p14="http://schemas.microsoft.com/office/powerpoint/2010/main" xmlns="" val="84125612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Secure: Android</a:t>
            </a:r>
          </a:p>
        </p:txBody>
      </p:sp>
      <p:sp>
        <p:nvSpPr>
          <p:cNvPr id="168" name="Shape 168"/>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lvl="0" rtl="0">
              <a:buNone/>
            </a:pPr>
            <a:r>
              <a:rPr lang="x-none"/>
              <a:t>Good:</a:t>
            </a:r>
          </a:p>
          <a:p>
            <a:pPr marL="342900" marR="0" lvl="0" indent="-222250" algn="l" rtl="0">
              <a:lnSpc>
                <a:spcPct val="100000"/>
              </a:lnSpc>
              <a:spcBef>
                <a:spcPts val="640"/>
              </a:spcBef>
              <a:spcAft>
                <a:spcPts val="0"/>
              </a:spcAft>
              <a:buClr>
                <a:srgbClr val="000000"/>
              </a:buClr>
              <a:buSzPct val="45833"/>
              <a:buFont typeface="Arial"/>
              <a:buNone/>
            </a:pPr>
            <a:r>
              <a:rPr lang="x-none" sz="2400"/>
              <a:t>	Sandbox</a:t>
            </a:r>
          </a:p>
          <a:p>
            <a:pPr marL="342900" marR="0" lvl="0" indent="-222250" algn="l" rtl="0">
              <a:lnSpc>
                <a:spcPct val="100000"/>
              </a:lnSpc>
              <a:spcBef>
                <a:spcPts val="640"/>
              </a:spcBef>
              <a:spcAft>
                <a:spcPts val="0"/>
              </a:spcAft>
              <a:buClr>
                <a:srgbClr val="000000"/>
              </a:buClr>
              <a:buSzPct val="45833"/>
              <a:buFont typeface="Arial"/>
              <a:buNone/>
            </a:pPr>
            <a:r>
              <a:rPr lang="x-none" sz="2400"/>
              <a:t>	Permissions for everything during install</a:t>
            </a:r>
          </a:p>
          <a:p>
            <a:pPr marL="342900" marR="0" lvl="0" indent="-222250" algn="l" rtl="0">
              <a:lnSpc>
                <a:spcPct val="100000"/>
              </a:lnSpc>
              <a:spcBef>
                <a:spcPts val="640"/>
              </a:spcBef>
              <a:spcAft>
                <a:spcPts val="0"/>
              </a:spcAft>
              <a:buClr>
                <a:srgbClr val="000000"/>
              </a:buClr>
              <a:buSzPct val="34375"/>
              <a:buFont typeface="Arial"/>
              <a:buNone/>
            </a:pPr>
            <a:r>
              <a:rPr lang="x-none"/>
              <a:t>Bad:</a:t>
            </a:r>
          </a:p>
          <a:p>
            <a:pPr marL="342900" marR="0" lvl="0" indent="-222250" algn="l" rtl="0">
              <a:lnSpc>
                <a:spcPct val="100000"/>
              </a:lnSpc>
              <a:spcBef>
                <a:spcPts val="640"/>
              </a:spcBef>
              <a:spcAft>
                <a:spcPts val="0"/>
              </a:spcAft>
              <a:buClr>
                <a:srgbClr val="000000"/>
              </a:buClr>
              <a:buSzPct val="34375"/>
              <a:buFont typeface="Arial"/>
              <a:buNone/>
            </a:pPr>
            <a:r>
              <a:rPr lang="x-none"/>
              <a:t>	</a:t>
            </a:r>
            <a:r>
              <a:rPr lang="x-none" sz="2400"/>
              <a:t>No app verification (malware in app store)</a:t>
            </a:r>
          </a:p>
          <a:p>
            <a:pPr marL="342900" marR="0" lvl="0" indent="-222250" algn="l" rtl="0">
              <a:lnSpc>
                <a:spcPct val="100000"/>
              </a:lnSpc>
              <a:spcBef>
                <a:spcPts val="640"/>
              </a:spcBef>
              <a:spcAft>
                <a:spcPts val="0"/>
              </a:spcAft>
              <a:buClr>
                <a:srgbClr val="000000"/>
              </a:buClr>
              <a:buSzPct val="45833"/>
              <a:buFont typeface="Arial"/>
              <a:buNone/>
            </a:pPr>
            <a:r>
              <a:rPr lang="x-none" sz="2400"/>
              <a:t>	User can easily compromise security by granting permissions to wrong app.</a:t>
            </a:r>
          </a:p>
          <a:p>
            <a:pPr marL="342900" marR="0" lvl="0" indent="-222250" algn="l" rtl="0">
              <a:lnSpc>
                <a:spcPct val="100000"/>
              </a:lnSpc>
              <a:spcBef>
                <a:spcPts val="640"/>
              </a:spcBef>
              <a:spcAft>
                <a:spcPts val="0"/>
              </a:spcAft>
              <a:buClr>
                <a:srgbClr val="000000"/>
              </a:buClr>
              <a:buSzPct val="45833"/>
              <a:buFont typeface="Arial"/>
              <a:buNone/>
            </a:pPr>
            <a:r>
              <a:rPr lang="x-none" sz="2400"/>
              <a:t>	No HW encryption until 3.0</a:t>
            </a:r>
          </a:p>
          <a:p>
            <a:pPr marL="342900" marR="0" lvl="0" indent="-222250" algn="l" rtl="0">
              <a:lnSpc>
                <a:spcPct val="100000"/>
              </a:lnSpc>
              <a:spcBef>
                <a:spcPts val="640"/>
              </a:spcBef>
              <a:spcAft>
                <a:spcPts val="0"/>
              </a:spcAft>
              <a:buClr>
                <a:srgbClr val="000000"/>
              </a:buClr>
              <a:buSzPct val="45833"/>
              <a:buFont typeface="Arial"/>
              <a:buNone/>
            </a:pPr>
            <a:r>
              <a:rPr lang="x-none" sz="2400"/>
              <a:t>	As of June 2011, 1 critical vulnerability has not been patched in Android 2.2</a:t>
            </a:r>
          </a:p>
        </p:txBody>
      </p:sp>
    </p:spTree>
    <p:extLst>
      <p:ext uri="{BB962C8B-B14F-4D97-AF65-F5344CB8AC3E}">
        <p14:creationId xmlns:p14="http://schemas.microsoft.com/office/powerpoint/2010/main" xmlns="" val="174249689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Secure: Windows Phone 7</a:t>
            </a:r>
          </a:p>
        </p:txBody>
      </p:sp>
      <p:sp>
        <p:nvSpPr>
          <p:cNvPr id="174" name="Shape 174"/>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lvl="0" rtl="0">
              <a:buNone/>
            </a:pPr>
            <a:r>
              <a:rPr lang="x-none"/>
              <a:t>Good:</a:t>
            </a:r>
          </a:p>
          <a:p>
            <a:pPr lvl="0" rtl="0">
              <a:buNone/>
            </a:pPr>
            <a:r>
              <a:rPr lang="x-none" sz="2400"/>
              <a:t>Each app verified.</a:t>
            </a:r>
          </a:p>
          <a:p>
            <a:pPr lvl="0" rtl="0">
              <a:buNone/>
            </a:pPr>
            <a:r>
              <a:rPr lang="x-none" sz="2400"/>
              <a:t>Sandbox</a:t>
            </a:r>
          </a:p>
          <a:p>
            <a:pPr lvl="0" rtl="0">
              <a:buNone/>
            </a:pPr>
            <a:r>
              <a:rPr lang="x-none" sz="2400"/>
              <a:t>Permissions for everything</a:t>
            </a:r>
          </a:p>
          <a:p>
            <a:pPr lvl="0" rtl="0">
              <a:buNone/>
            </a:pPr>
            <a:r>
              <a:rPr lang="x-none" sz="2400"/>
              <a:t>Looks very good on paper</a:t>
            </a:r>
          </a:p>
          <a:p>
            <a:endParaRPr lang="x-none" sz="2400"/>
          </a:p>
          <a:p>
            <a:pPr lvl="0" rtl="0">
              <a:buNone/>
            </a:pPr>
            <a:r>
              <a:rPr lang="x-none"/>
              <a:t>Bad:</a:t>
            </a:r>
          </a:p>
          <a:p>
            <a:pPr>
              <a:buNone/>
            </a:pPr>
            <a:r>
              <a:rPr lang="x-none" sz="2400"/>
              <a:t>It's from the same company that brought us windows</a:t>
            </a:r>
          </a:p>
        </p:txBody>
      </p:sp>
    </p:spTree>
    <p:extLst>
      <p:ext uri="{BB962C8B-B14F-4D97-AF65-F5344CB8AC3E}">
        <p14:creationId xmlns:p14="http://schemas.microsoft.com/office/powerpoint/2010/main" xmlns="" val="378082497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Run With Limited RAM</a:t>
            </a:r>
          </a:p>
        </p:txBody>
      </p:sp>
      <p:sp>
        <p:nvSpPr>
          <p:cNvPr id="180" name="Shape 180"/>
          <p:cNvSpPr txBox="1">
            <a:spLocks noGrp="1"/>
          </p:cNvSpPr>
          <p:nvPr>
            <p:ph type="body" idx="1"/>
          </p:nvPr>
        </p:nvSpPr>
        <p:spPr>
          <a:xfrm>
            <a:off x="457200" y="1600200"/>
            <a:ext cx="8229600" cy="5192400"/>
          </a:xfrm>
          <a:prstGeom prst="rect">
            <a:avLst/>
          </a:prstGeom>
        </p:spPr>
        <p:txBody>
          <a:bodyPr lIns="91425" tIns="91425" rIns="91425" bIns="91425" anchor="t" anchorCtr="0">
            <a:spAutoFit/>
          </a:bodyPr>
          <a:lstStyle/>
          <a:p>
            <a:pPr lvl="0" rtl="0">
              <a:buNone/>
            </a:pPr>
            <a:r>
              <a:rPr lang="x-none"/>
              <a:t>Mobile devices have limited memory.</a:t>
            </a:r>
          </a:p>
          <a:p>
            <a:endParaRPr lang="x-none"/>
          </a:p>
          <a:p>
            <a:pPr marL="120650" lvl="0" indent="0" rtl="0">
              <a:buNone/>
            </a:pPr>
            <a:r>
              <a:rPr lang="x-none"/>
              <a:t>Adding more memory is not a solution.</a:t>
            </a:r>
          </a:p>
          <a:p>
            <a:pPr marL="577850" lvl="0" indent="0" rtl="0">
              <a:buNone/>
            </a:pPr>
            <a:r>
              <a:rPr lang="x-none"/>
              <a:t>The more memory available the more will be used.</a:t>
            </a:r>
          </a:p>
          <a:p>
            <a:endParaRPr lang="x-none"/>
          </a:p>
          <a:p>
            <a:pPr marL="0" lvl="0" indent="0" rtl="0">
              <a:buNone/>
            </a:pPr>
            <a:r>
              <a:rPr lang="x-none"/>
              <a:t>Easy solution if only one app can run.</a:t>
            </a:r>
          </a:p>
          <a:p>
            <a:endParaRPr lang="x-none"/>
          </a:p>
          <a:p>
            <a:pPr lvl="0" rtl="0">
              <a:buClr>
                <a:srgbClr val="000000"/>
              </a:buClr>
              <a:buSzPct val="45833"/>
              <a:buFont typeface="Arial"/>
              <a:buNone/>
            </a:pPr>
            <a:r>
              <a:rPr lang="x-none" sz="2400" b="1"/>
              <a:t>Desktop System Solution:</a:t>
            </a:r>
          </a:p>
          <a:p>
            <a:pPr marL="800100" lvl="0" indent="-222250" rtl="0">
              <a:buClr>
                <a:srgbClr val="000000"/>
              </a:buClr>
              <a:buSzPct val="45833"/>
              <a:buFont typeface="Arial"/>
              <a:buNone/>
            </a:pPr>
            <a:r>
              <a:rPr lang="x-none" sz="2400"/>
              <a:t>Virtual Memory</a:t>
            </a:r>
          </a:p>
        </p:txBody>
      </p:sp>
    </p:spTree>
    <p:extLst>
      <p:ext uri="{BB962C8B-B14F-4D97-AF65-F5344CB8AC3E}">
        <p14:creationId xmlns:p14="http://schemas.microsoft.com/office/powerpoint/2010/main" xmlns="" val="3172814197"/>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Run With Limited RAM</a:t>
            </a:r>
          </a:p>
        </p:txBody>
      </p:sp>
      <p:sp>
        <p:nvSpPr>
          <p:cNvPr id="186" name="Shape 186"/>
          <p:cNvSpPr txBox="1">
            <a:spLocks noGrp="1"/>
          </p:cNvSpPr>
          <p:nvPr>
            <p:ph type="body" idx="1"/>
          </p:nvPr>
        </p:nvSpPr>
        <p:spPr>
          <a:xfrm>
            <a:off x="457200" y="1164007"/>
            <a:ext cx="8229600" cy="5483400"/>
          </a:xfrm>
          <a:prstGeom prst="rect">
            <a:avLst/>
          </a:prstGeom>
        </p:spPr>
        <p:txBody>
          <a:bodyPr lIns="91425" tIns="91425" rIns="91425" bIns="91425" anchor="t" anchorCtr="0">
            <a:spAutoFit/>
          </a:bodyPr>
          <a:lstStyle/>
          <a:p>
            <a:pPr marL="0" lvl="0" indent="0" rtl="0">
              <a:buClr>
                <a:srgbClr val="000000"/>
              </a:buClr>
              <a:buSzPct val="45833"/>
              <a:buFont typeface="Arial"/>
              <a:buNone/>
            </a:pPr>
            <a:r>
              <a:rPr lang="x-none" sz="2400" b="1"/>
              <a:t>Android:</a:t>
            </a:r>
          </a:p>
          <a:p>
            <a:pPr marL="457200" marR="0" lvl="0" indent="-317500" algn="l" rtl="0">
              <a:lnSpc>
                <a:spcPct val="100000"/>
              </a:lnSpc>
              <a:spcBef>
                <a:spcPts val="640"/>
              </a:spcBef>
              <a:spcAft>
                <a:spcPts val="0"/>
              </a:spcAft>
              <a:buClr>
                <a:schemeClr val="dk1"/>
              </a:buClr>
              <a:buSzPct val="97222"/>
              <a:buFont typeface="Arial"/>
              <a:buChar char="•"/>
            </a:pPr>
            <a:r>
              <a:rPr lang="x-none" sz="2400"/>
              <a:t>Activities (UI elements) do not run in the background</a:t>
            </a:r>
          </a:p>
          <a:p>
            <a:pPr marL="914400" marR="0" lvl="1" indent="-317500" algn="l" rtl="0">
              <a:lnSpc>
                <a:spcPct val="100000"/>
              </a:lnSpc>
              <a:spcBef>
                <a:spcPts val="640"/>
              </a:spcBef>
              <a:spcAft>
                <a:spcPts val="0"/>
              </a:spcAft>
              <a:buClr>
                <a:schemeClr val="dk1"/>
              </a:buClr>
              <a:buSzPct val="58333"/>
              <a:buFont typeface="Courier New"/>
              <a:buChar char="o"/>
            </a:pPr>
            <a:r>
              <a:rPr lang="x-none" sz="2400"/>
              <a:t>Must save state and prepare to be removed when switched from the running state.</a:t>
            </a:r>
          </a:p>
          <a:p>
            <a:pPr marL="457200" marR="0" lvl="0" indent="-317500" algn="l" rtl="0">
              <a:lnSpc>
                <a:spcPct val="100000"/>
              </a:lnSpc>
              <a:spcBef>
                <a:spcPts val="640"/>
              </a:spcBef>
              <a:spcAft>
                <a:spcPts val="0"/>
              </a:spcAft>
              <a:buClr>
                <a:schemeClr val="dk1"/>
              </a:buClr>
              <a:buSzPct val="97222"/>
              <a:buFont typeface="Arial"/>
              <a:buChar char="•"/>
            </a:pPr>
            <a:r>
              <a:rPr lang="x-none" sz="2400"/>
              <a:t>Services (no UI) run in the background.</a:t>
            </a:r>
          </a:p>
          <a:p>
            <a:pPr marL="914400" marR="0" lvl="1" indent="-317500" algn="l" rtl="0">
              <a:lnSpc>
                <a:spcPct val="100000"/>
              </a:lnSpc>
              <a:spcBef>
                <a:spcPts val="640"/>
              </a:spcBef>
              <a:spcAft>
                <a:spcPts val="0"/>
              </a:spcAft>
              <a:buClr>
                <a:schemeClr val="dk1"/>
              </a:buClr>
              <a:buSzPct val="58333"/>
              <a:buFont typeface="Courier New"/>
              <a:buChar char="o"/>
            </a:pPr>
            <a:r>
              <a:rPr lang="x-none" sz="2400"/>
              <a:t>Service has no UI, so usually not much RAM required.</a:t>
            </a:r>
          </a:p>
          <a:p>
            <a:pPr marL="914400" marR="0" lvl="1" indent="-317500" algn="l" rtl="0">
              <a:lnSpc>
                <a:spcPct val="100000"/>
              </a:lnSpc>
              <a:spcBef>
                <a:spcPts val="640"/>
              </a:spcBef>
              <a:spcAft>
                <a:spcPts val="0"/>
              </a:spcAft>
              <a:buClr>
                <a:schemeClr val="dk1"/>
              </a:buClr>
              <a:buSzPct val="58333"/>
              <a:buFont typeface="Courier New"/>
              <a:buChar char="o"/>
            </a:pPr>
            <a:r>
              <a:rPr lang="x-none" sz="2400"/>
              <a:t>It is possible to write a wasteful service which will run down the battery.</a:t>
            </a:r>
          </a:p>
        </p:txBody>
      </p:sp>
    </p:spTree>
    <p:extLst>
      <p:ext uri="{BB962C8B-B14F-4D97-AF65-F5344CB8AC3E}">
        <p14:creationId xmlns:p14="http://schemas.microsoft.com/office/powerpoint/2010/main" xmlns="" val="306105366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Run With Limited RAM</a:t>
            </a:r>
          </a:p>
        </p:txBody>
      </p:sp>
      <p:sp>
        <p:nvSpPr>
          <p:cNvPr id="192" name="Shape 192"/>
          <p:cNvSpPr txBox="1">
            <a:spLocks noGrp="1"/>
          </p:cNvSpPr>
          <p:nvPr>
            <p:ph type="body" idx="1"/>
          </p:nvPr>
        </p:nvSpPr>
        <p:spPr>
          <a:xfrm>
            <a:off x="372400" y="885325"/>
            <a:ext cx="8229600" cy="4526100"/>
          </a:xfrm>
          <a:prstGeom prst="rect">
            <a:avLst/>
          </a:prstGeom>
        </p:spPr>
        <p:txBody>
          <a:bodyPr lIns="91425" tIns="91425" rIns="91425" bIns="91425" anchor="t" anchorCtr="0">
            <a:spAutoFit/>
          </a:bodyPr>
          <a:lstStyle/>
          <a:p>
            <a:pPr marL="0" lvl="0" indent="0" rtl="0">
              <a:buNone/>
            </a:pPr>
            <a:r>
              <a:rPr lang="x-none" sz="2400" b="1"/>
              <a:t>
</a:t>
            </a:r>
          </a:p>
          <a:p>
            <a:pPr marL="0" lvl="0" indent="0" algn="l" rtl="0">
              <a:spcBef>
                <a:spcPts val="0"/>
              </a:spcBef>
              <a:buClr>
                <a:srgbClr val="000000"/>
              </a:buClr>
              <a:buSzPct val="45833"/>
              <a:buFont typeface="Arial"/>
              <a:buNone/>
            </a:pPr>
            <a:r>
              <a:rPr lang="x-none" sz="2400" b="1"/>
              <a:t>iOS (no application multitasking until iOS 4.0)</a:t>
            </a:r>
          </a:p>
          <a:p>
            <a:pPr marL="457200" lvl="0" indent="-298450" rtl="0">
              <a:buClr>
                <a:srgbClr val="000000"/>
              </a:buClr>
              <a:buSzPct val="76388"/>
              <a:buFont typeface="Arial"/>
              <a:buChar char="•"/>
            </a:pPr>
            <a:r>
              <a:rPr lang="x-none" sz="2400"/>
              <a:t>Applications are limited on what they can do when in the background.</a:t>
            </a:r>
          </a:p>
          <a:p>
            <a:pPr marL="457200" lvl="0" indent="-317500" rtl="0">
              <a:buClr>
                <a:schemeClr val="dk1"/>
              </a:buClr>
              <a:buSzPct val="97222"/>
              <a:buFont typeface="Arial"/>
              <a:buChar char="•"/>
            </a:pPr>
            <a:r>
              <a:rPr lang="x-none" sz="2400"/>
              <a:t>Must save state and free up as much RAM as possible when being moved to background</a:t>
            </a:r>
          </a:p>
          <a:p>
            <a:pPr marL="914400" lvl="1" indent="-298450" rtl="0">
              <a:buClr>
                <a:srgbClr val="000000"/>
              </a:buClr>
              <a:buSzPct val="45833"/>
              <a:buFont typeface="Courier New"/>
              <a:buChar char="o"/>
            </a:pPr>
            <a:r>
              <a:rPr lang="x-none" sz="2400"/>
              <a:t>If consuming a lot of RAM, it is likely that your app will be killed when memory is low.</a:t>
            </a:r>
          </a:p>
          <a:p>
            <a:pPr marL="457200" marR="0" lvl="0" indent="-298450" algn="l" rtl="0">
              <a:lnSpc>
                <a:spcPct val="100000"/>
              </a:lnSpc>
              <a:spcBef>
                <a:spcPts val="640"/>
              </a:spcBef>
              <a:spcAft>
                <a:spcPts val="0"/>
              </a:spcAft>
              <a:buClr>
                <a:srgbClr val="000000"/>
              </a:buClr>
              <a:buSzPct val="76388"/>
              <a:buFont typeface="Arial"/>
              <a:buChar char="•"/>
            </a:pPr>
            <a:r>
              <a:rPr lang="x-none" sz="2400"/>
              <a:t>Apple verifies that apps conform to its requirements for "Being a Responsible Background App"</a:t>
            </a:r>
          </a:p>
          <a:p>
            <a:endParaRPr lang="x-none" sz="2400"/>
          </a:p>
        </p:txBody>
      </p:sp>
    </p:spTree>
    <p:extLst>
      <p:ext uri="{BB962C8B-B14F-4D97-AF65-F5344CB8AC3E}">
        <p14:creationId xmlns:p14="http://schemas.microsoft.com/office/powerpoint/2010/main" xmlns="" val="1616161779"/>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lvl="0" rtl="0">
              <a:buClr>
                <a:srgbClr val="000000"/>
              </a:buClr>
              <a:buSzPct val="25000"/>
              <a:buFont typeface="Arial"/>
              <a:buNone/>
            </a:pPr>
            <a:r>
              <a:rPr lang="x-none"/>
              <a:t>Run With Limited RAM</a:t>
            </a:r>
          </a:p>
        </p:txBody>
      </p:sp>
      <p:sp>
        <p:nvSpPr>
          <p:cNvPr id="198" name="Shape 198"/>
          <p:cNvSpPr txBox="1">
            <a:spLocks noGrp="1"/>
          </p:cNvSpPr>
          <p:nvPr>
            <p:ph type="body" idx="1"/>
          </p:nvPr>
        </p:nvSpPr>
        <p:spPr>
          <a:xfrm>
            <a:off x="405625" y="1316600"/>
            <a:ext cx="8229600" cy="4526100"/>
          </a:xfrm>
          <a:prstGeom prst="rect">
            <a:avLst/>
          </a:prstGeom>
        </p:spPr>
        <p:txBody>
          <a:bodyPr lIns="91425" tIns="91425" rIns="91425" bIns="91425" anchor="t" anchorCtr="0">
            <a:spAutoFit/>
          </a:bodyPr>
          <a:lstStyle/>
          <a:p>
            <a:pPr marL="0" lvl="0" indent="0" rtl="0">
              <a:buNone/>
            </a:pPr>
            <a:r>
              <a:rPr lang="x-none" sz="2400"/>
              <a:t>Windows Phone 7</a:t>
            </a:r>
          </a:p>
          <a:p>
            <a:pPr marL="457200" lvl="0" indent="-317500" rtl="0">
              <a:buClr>
                <a:schemeClr val="dk1"/>
              </a:buClr>
              <a:buSzPct val="97222"/>
              <a:buFont typeface="Arial"/>
              <a:buChar char="•"/>
            </a:pPr>
            <a:r>
              <a:rPr lang="x-none" sz="2400"/>
              <a:t>Apps do not run in the background.</a:t>
            </a:r>
          </a:p>
          <a:p>
            <a:pPr marL="457200" lvl="0" indent="-317500" rtl="0">
              <a:buClr>
                <a:schemeClr val="dk1"/>
              </a:buClr>
              <a:buSzPct val="97222"/>
              <a:buFont typeface="Arial"/>
              <a:buChar char="•"/>
            </a:pPr>
            <a:r>
              <a:rPr lang="x-none" sz="2400"/>
              <a:t>Apps save state and prepare to be removed from RAM.</a:t>
            </a:r>
          </a:p>
          <a:p>
            <a:pPr marL="457200" lvl="0" indent="-317500" rtl="0">
              <a:buClr>
                <a:schemeClr val="dk1"/>
              </a:buClr>
              <a:buSzPct val="97222"/>
              <a:buFont typeface="Arial"/>
              <a:buChar char="•"/>
            </a:pPr>
            <a:r>
              <a:rPr lang="x-none" sz="2400"/>
              <a:t>May use background agent to perform background tasks.</a:t>
            </a:r>
          </a:p>
          <a:p>
            <a:pPr marL="457200" lvl="0" indent="-317500" rtl="0">
              <a:buClr>
                <a:schemeClr val="dk1"/>
              </a:buClr>
              <a:buSzPct val="97222"/>
              <a:buFont typeface="Arial"/>
              <a:buChar char="•"/>
            </a:pPr>
            <a:r>
              <a:rPr lang="x-none" sz="2400"/>
              <a:t>Microsoft ensures that the background agents do not needlessly consume power.</a:t>
            </a:r>
          </a:p>
          <a:p>
            <a:endParaRPr lang="x-none" sz="2400"/>
          </a:p>
        </p:txBody>
      </p:sp>
      <p:sp>
        <p:nvSpPr>
          <p:cNvPr id="199" name="Shape 199"/>
          <p:cNvSpPr/>
          <p:nvPr/>
        </p:nvSpPr>
        <p:spPr>
          <a:xfrm>
            <a:off x="4794598" y="4265387"/>
            <a:ext cx="3943776" cy="2164087"/>
          </a:xfrm>
          <a:prstGeom prst="rect">
            <a:avLst/>
          </a:prstGeom>
          <a:blipFill>
            <a:blip r:embed="rId3"/>
            <a:stretch>
              <a:fillRect/>
            </a:stretch>
          </a:blipFill>
        </p:spPr>
      </p:sp>
    </p:spTree>
    <p:extLst>
      <p:ext uri="{BB962C8B-B14F-4D97-AF65-F5344CB8AC3E}">
        <p14:creationId xmlns:p14="http://schemas.microsoft.com/office/powerpoint/2010/main" xmlns="" val="355771136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a:buNone/>
            </a:pPr>
            <a:r>
              <a:rPr lang="x-none"/>
              <a:t>Distribution</a:t>
            </a:r>
          </a:p>
        </p:txBody>
      </p:sp>
      <p:sp>
        <p:nvSpPr>
          <p:cNvPr id="205" name="Shape 205"/>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lvl="0" rtl="0">
              <a:buNone/>
            </a:pPr>
            <a:r>
              <a:rPr lang="x-none"/>
              <a:t>Typically users buy phones with the OS preinstalled.</a:t>
            </a:r>
          </a:p>
          <a:p>
            <a:pPr lvl="0" rtl="0">
              <a:buNone/>
            </a:pPr>
            <a:r>
              <a:rPr lang="x-none"/>
              <a:t>Major updates are typically done using USB connection to PC.</a:t>
            </a:r>
          </a:p>
          <a:p>
            <a:pPr lvl="0" rtl="0">
              <a:buNone/>
            </a:pPr>
            <a:r>
              <a:rPr lang="x-none"/>
              <a:t>Minor updates are done OTA.</a:t>
            </a:r>
          </a:p>
          <a:p>
            <a:endParaRPr lang="x-none"/>
          </a:p>
        </p:txBody>
      </p:sp>
    </p:spTree>
    <p:extLst>
      <p:ext uri="{BB962C8B-B14F-4D97-AF65-F5344CB8AC3E}">
        <p14:creationId xmlns:p14="http://schemas.microsoft.com/office/powerpoint/2010/main" xmlns="" val="4074006924"/>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put003.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0800"/>
            <a:ext cx="9144000" cy="6858000"/>
          </a:xfrm>
          <a:prstGeom prst="rect">
            <a:avLst/>
          </a:prstGeom>
        </p:spPr>
      </p:pic>
      <p:sp>
        <p:nvSpPr>
          <p:cNvPr id="5" name="TextBox 4"/>
          <p:cNvSpPr txBox="1"/>
          <p:nvPr/>
        </p:nvSpPr>
        <p:spPr>
          <a:xfrm>
            <a:off x="1854200" y="419100"/>
            <a:ext cx="5651500" cy="1077218"/>
          </a:xfrm>
          <a:prstGeom prst="rect">
            <a:avLst/>
          </a:prstGeom>
          <a:noFill/>
        </p:spPr>
        <p:txBody>
          <a:bodyPr wrap="square" rtlCol="0">
            <a:spAutoFit/>
          </a:bodyPr>
          <a:lstStyle/>
          <a:p>
            <a:pPr algn="ctr"/>
            <a:r>
              <a:rPr lang="en-US" sz="3200" dirty="0" smtClean="0"/>
              <a:t>Evolution of Mobile Functionality/Software</a:t>
            </a:r>
          </a:p>
        </p:txBody>
      </p:sp>
    </p:spTree>
    <p:extLst>
      <p:ext uri="{BB962C8B-B14F-4D97-AF65-F5344CB8AC3E}">
        <p14:creationId xmlns:p14="http://schemas.microsoft.com/office/powerpoint/2010/main" xmlns="" val="2616552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ctr" anchorCtr="0">
            <a:spAutoFit/>
          </a:bodyPr>
          <a:lstStyle/>
          <a:p>
            <a:pPr lvl="0">
              <a:buClr>
                <a:srgbClr val="000000"/>
              </a:buClr>
              <a:buSzPct val="25000"/>
              <a:buFont typeface="Arial"/>
              <a:buNone/>
            </a:pPr>
            <a:r>
              <a:rPr lang="x-none"/>
              <a:t>How to Make money</a:t>
            </a:r>
          </a:p>
        </p:txBody>
      </p:sp>
      <p:sp>
        <p:nvSpPr>
          <p:cNvPr id="211" name="Shape 211"/>
          <p:cNvSpPr txBox="1">
            <a:spLocks noGrp="1"/>
          </p:cNvSpPr>
          <p:nvPr>
            <p:ph type="body" idx="1"/>
          </p:nvPr>
        </p:nvSpPr>
        <p:spPr>
          <a:xfrm>
            <a:off x="457200" y="1600200"/>
            <a:ext cx="8229600" cy="4526100"/>
          </a:xfrm>
          <a:prstGeom prst="rect">
            <a:avLst/>
          </a:prstGeom>
        </p:spPr>
        <p:txBody>
          <a:bodyPr lIns="91425" tIns="91425" rIns="91425" bIns="91425" anchor="t" anchorCtr="0">
            <a:spAutoFit/>
          </a:bodyPr>
          <a:lstStyle/>
          <a:p>
            <a:pPr marL="457200" lvl="0" indent="-317500" rtl="0">
              <a:buClr>
                <a:schemeClr val="dk1"/>
              </a:buClr>
              <a:buSzPct val="72916"/>
              <a:buFont typeface="Arial"/>
              <a:buChar char="•"/>
            </a:pPr>
            <a:r>
              <a:rPr lang="x-none"/>
              <a:t>Apple: Hardware Sales</a:t>
            </a:r>
          </a:p>
          <a:p>
            <a:endParaRPr lang="x-none"/>
          </a:p>
          <a:p>
            <a:pPr marL="457200" lvl="0" indent="-298450" rtl="0">
              <a:buClr>
                <a:srgbClr val="000000"/>
              </a:buClr>
              <a:buSzPct val="57291"/>
              <a:buFont typeface="Arial"/>
              <a:buChar char="•"/>
            </a:pPr>
            <a:r>
              <a:rPr lang="x-none"/>
              <a:t>Google: Adds</a:t>
            </a:r>
          </a:p>
          <a:p>
            <a:endParaRPr lang="x-none"/>
          </a:p>
          <a:p>
            <a:pPr marL="457200" lvl="0" indent="-298450">
              <a:buClr>
                <a:srgbClr val="000000"/>
              </a:buClr>
              <a:buSzPct val="57291"/>
              <a:buFont typeface="Arial"/>
              <a:buChar char="•"/>
            </a:pPr>
            <a:r>
              <a:rPr lang="x-none"/>
              <a:t>Microsoft: Royalties?</a:t>
            </a:r>
          </a:p>
        </p:txBody>
      </p:sp>
    </p:spTree>
    <p:extLst>
      <p:ext uri="{BB962C8B-B14F-4D97-AF65-F5344CB8AC3E}">
        <p14:creationId xmlns:p14="http://schemas.microsoft.com/office/powerpoint/2010/main" xmlns="" val="3912669407"/>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450" y="1489075"/>
            <a:ext cx="7772400" cy="1470025"/>
          </a:xfrm>
        </p:spPr>
        <p:txBody>
          <a:bodyPr/>
          <a:lstStyle/>
          <a:p>
            <a:r>
              <a:rPr lang="en-US" dirty="0" smtClean="0"/>
              <a:t>Mobile Application Development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2959100"/>
            <a:ext cx="7639050" cy="2203450"/>
          </a:xfrm>
          <a:prstGeom prst="rect">
            <a:avLst/>
          </a:prstGeom>
          <a:noFill/>
          <a:ln w="9525">
            <a:noFill/>
            <a:miter lim="800000"/>
            <a:headEnd/>
            <a:tailEnd/>
          </a:ln>
        </p:spPr>
      </p:pic>
      <p:sp>
        <p:nvSpPr>
          <p:cNvPr id="4" name="Content Placeholder 2"/>
          <p:cNvSpPr txBox="1">
            <a:spLocks/>
          </p:cNvSpPr>
          <p:nvPr/>
        </p:nvSpPr>
        <p:spPr>
          <a:xfrm>
            <a:off x="1435608" y="5638800"/>
            <a:ext cx="7498080" cy="609600"/>
          </a:xfrm>
          <a:prstGeom prst="rect">
            <a:avLst/>
          </a:prstGeom>
        </p:spPr>
        <p:txBody>
          <a:bodyPr tIns="0">
            <a:normAutofit/>
          </a:bodyPr>
          <a:lstStyle/>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6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Kevin </a:t>
            </a:r>
            <a:r>
              <a:rPr kumimoji="0" lang="en-US" sz="2600" b="0" i="0" u="none" strike="noStrike" kern="1200" cap="none" spc="0" normalizeH="0" baseline="0" noProof="0" dirty="0" err="1" smtClean="0">
                <a:ln>
                  <a:noFill/>
                </a:ln>
                <a:solidFill>
                  <a:schemeClr val="tx2">
                    <a:shade val="30000"/>
                    <a:satMod val="150000"/>
                  </a:schemeClr>
                </a:solidFill>
                <a:effectLst/>
                <a:uLnTx/>
                <a:uFillTx/>
                <a:latin typeface="+mn-lt"/>
                <a:ea typeface="+mn-ea"/>
                <a:cs typeface="+mn-cs"/>
              </a:rPr>
              <a:t>Bao</a:t>
            </a:r>
            <a:r>
              <a:rPr kumimoji="0" lang="en-US" sz="2600" b="0" i="0" u="none" strike="noStrike" kern="1200" cap="none" spc="0" normalizeH="0" noProof="0" dirty="0" smtClean="0">
                <a:ln>
                  <a:noFill/>
                </a:ln>
                <a:solidFill>
                  <a:schemeClr val="tx2">
                    <a:shade val="30000"/>
                    <a:satMod val="150000"/>
                  </a:schemeClr>
                </a:solidFill>
                <a:effectLst/>
                <a:uLnTx/>
                <a:uFillTx/>
                <a:latin typeface="+mn-lt"/>
                <a:ea typeface="+mn-ea"/>
                <a:cs typeface="+mn-cs"/>
              </a:rPr>
              <a:t> Le</a:t>
            </a:r>
            <a:endParaRPr kumimoji="0" lang="en-US" sz="26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spTree>
    <p:extLst>
      <p:ext uri="{BB962C8B-B14F-4D97-AF65-F5344CB8AC3E}">
        <p14:creationId xmlns:p14="http://schemas.microsoft.com/office/powerpoint/2010/main" xmlns="" val="2491763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Mobile Application Development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Mobile application development is the process by which application software </a:t>
            </a:r>
            <a:r>
              <a:rPr lang="en-US" b="1" dirty="0" smtClean="0"/>
              <a:t>is developed for small low-power handheld devices such as mobile phones.</a:t>
            </a:r>
          </a:p>
          <a:p>
            <a:r>
              <a:rPr lang="en-US" dirty="0" smtClean="0"/>
              <a:t>These applications are either </a:t>
            </a:r>
            <a:r>
              <a:rPr lang="en-US" b="1" dirty="0" smtClean="0"/>
              <a:t>pre-installed</a:t>
            </a:r>
            <a:r>
              <a:rPr lang="en-US" dirty="0" smtClean="0"/>
              <a:t> on phones during manufacture, </a:t>
            </a:r>
            <a:r>
              <a:rPr lang="en-US" b="1" dirty="0" smtClean="0"/>
              <a:t>downloaded</a:t>
            </a:r>
            <a:r>
              <a:rPr lang="en-US" dirty="0" smtClean="0"/>
              <a:t> by customers from various mobile software distribution platforms, or </a:t>
            </a:r>
            <a:r>
              <a:rPr lang="en-US" b="1" dirty="0" smtClean="0"/>
              <a:t>web applications</a:t>
            </a:r>
            <a:r>
              <a:rPr lang="en-US" dirty="0" smtClean="0"/>
              <a:t> delivered over HTTP which use server-side (e.g. ASP.NET or C#) or client-side processing (e.g. JavaScript) to provide an "application-like" experience within a Web browser.</a:t>
            </a:r>
            <a:endParaRPr lang="en-US" dirty="0"/>
          </a:p>
        </p:txBody>
      </p:sp>
    </p:spTree>
    <p:extLst>
      <p:ext uri="{BB962C8B-B14F-4D97-AF65-F5344CB8AC3E}">
        <p14:creationId xmlns:p14="http://schemas.microsoft.com/office/powerpoint/2010/main" xmlns="" val="1743234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environments</a:t>
            </a:r>
            <a:endParaRPr lang="en-US" dirty="0"/>
          </a:p>
        </p:txBody>
      </p:sp>
      <p:sp>
        <p:nvSpPr>
          <p:cNvPr id="3" name="Content Placeholder 2"/>
          <p:cNvSpPr>
            <a:spLocks noGrp="1"/>
          </p:cNvSpPr>
          <p:nvPr>
            <p:ph idx="1"/>
          </p:nvPr>
        </p:nvSpPr>
        <p:spPr/>
        <p:txBody>
          <a:bodyPr/>
          <a:lstStyle/>
          <a:p>
            <a:r>
              <a:rPr lang="en-US" dirty="0" smtClean="0"/>
              <a:t>Windows Mobile, Android, HP </a:t>
            </a:r>
            <a:r>
              <a:rPr lang="en-US" dirty="0" err="1" smtClean="0"/>
              <a:t>webOS</a:t>
            </a:r>
            <a:r>
              <a:rPr lang="en-US" dirty="0" smtClean="0"/>
              <a:t> and </a:t>
            </a:r>
            <a:r>
              <a:rPr lang="en-US" dirty="0" err="1" smtClean="0"/>
              <a:t>iOS</a:t>
            </a:r>
            <a:r>
              <a:rPr lang="en-US" dirty="0" smtClean="0"/>
              <a:t> offer free SDKs and integrated development environments to developers.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2200" y="3581400"/>
            <a:ext cx="5868987" cy="3129272"/>
          </a:xfrm>
          <a:prstGeom prst="rect">
            <a:avLst/>
          </a:prstGeom>
          <a:noFill/>
          <a:ln w="9525">
            <a:noFill/>
            <a:miter lim="800000"/>
            <a:headEnd/>
            <a:tailEnd/>
          </a:ln>
        </p:spPr>
      </p:pic>
    </p:spTree>
    <p:extLst>
      <p:ext uri="{BB962C8B-B14F-4D97-AF65-F5344CB8AC3E}">
        <p14:creationId xmlns:p14="http://schemas.microsoft.com/office/powerpoint/2010/main" xmlns="" val="3670754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Platform development environment</a:t>
            </a:r>
            <a:endParaRPr lang="en-US" dirty="0"/>
          </a:p>
        </p:txBody>
      </p:sp>
      <p:sp>
        <p:nvSpPr>
          <p:cNvPr id="3" name="Content Placeholder 2"/>
          <p:cNvSpPr>
            <a:spLocks noGrp="1"/>
          </p:cNvSpPr>
          <p:nvPr>
            <p:ph idx="1"/>
          </p:nvPr>
        </p:nvSpPr>
        <p:spPr/>
        <p:txBody>
          <a:bodyPr/>
          <a:lstStyle/>
          <a:p>
            <a:r>
              <a:rPr lang="en-US" dirty="0" smtClean="0"/>
              <a:t>Each of the platforms for mobile applications also has an </a:t>
            </a:r>
            <a:r>
              <a:rPr lang="en-US" b="1" dirty="0" smtClean="0"/>
              <a:t>integrated development environment </a:t>
            </a:r>
            <a:r>
              <a:rPr lang="en-US" dirty="0" smtClean="0"/>
              <a:t>which provides tools to allow a developer to write, test and deploy applications into the target platform environment.</a:t>
            </a:r>
          </a:p>
          <a:p>
            <a:r>
              <a:rPr lang="en-US" dirty="0" smtClean="0"/>
              <a:t>The following table summarizes the elements in each of the development environments.</a:t>
            </a:r>
            <a:endParaRPr lang="en-US" dirty="0"/>
          </a:p>
        </p:txBody>
      </p:sp>
    </p:spTree>
    <p:extLst>
      <p:ext uri="{BB962C8B-B14F-4D97-AF65-F5344CB8AC3E}">
        <p14:creationId xmlns:p14="http://schemas.microsoft.com/office/powerpoint/2010/main" xmlns="" val="4275567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8606" y="990600"/>
            <a:ext cx="10315606" cy="5140407"/>
          </a:xfrm>
          <a:prstGeom prst="rect">
            <a:avLst/>
          </a:prstGeom>
          <a:noFill/>
          <a:ln w="9525">
            <a:noFill/>
            <a:miter lim="800000"/>
            <a:headEnd/>
            <a:tailEnd/>
          </a:ln>
        </p:spPr>
      </p:pic>
    </p:spTree>
    <p:extLst>
      <p:ext uri="{BB962C8B-B14F-4D97-AF65-F5344CB8AC3E}">
        <p14:creationId xmlns:p14="http://schemas.microsoft.com/office/powerpoint/2010/main" xmlns="" val="4089320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13011150" cy="73152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334000" y="5410200"/>
            <a:ext cx="3381375" cy="1666875"/>
          </a:xfrm>
          <a:prstGeom prst="rect">
            <a:avLst/>
          </a:prstGeom>
          <a:noFill/>
          <a:ln w="9525">
            <a:noFill/>
            <a:miter lim="800000"/>
            <a:headEnd/>
            <a:tailEnd/>
          </a:ln>
        </p:spPr>
      </p:pic>
    </p:spTree>
    <p:extLst>
      <p:ext uri="{BB962C8B-B14F-4D97-AF65-F5344CB8AC3E}">
        <p14:creationId xmlns:p14="http://schemas.microsoft.com/office/powerpoint/2010/main" xmlns="" val="85517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application testing</a:t>
            </a:r>
            <a:endParaRPr lang="en-US" dirty="0"/>
          </a:p>
        </p:txBody>
      </p:sp>
      <p:sp>
        <p:nvSpPr>
          <p:cNvPr id="3" name="Content Placeholder 2"/>
          <p:cNvSpPr>
            <a:spLocks noGrp="1"/>
          </p:cNvSpPr>
          <p:nvPr>
            <p:ph idx="1"/>
          </p:nvPr>
        </p:nvSpPr>
        <p:spPr>
          <a:xfrm>
            <a:off x="1435608" y="1447800"/>
            <a:ext cx="7498080" cy="5257800"/>
          </a:xfrm>
        </p:spPr>
        <p:txBody>
          <a:bodyPr>
            <a:noAutofit/>
          </a:bodyPr>
          <a:lstStyle/>
          <a:p>
            <a:r>
              <a:rPr lang="en-US" sz="1600" dirty="0" smtClean="0"/>
              <a:t>Mobile applications are first tested within the development environment using emulators and later subjected to field testing. Emulators provide an inexpensive way to test applications on mobile phones to which developers may not have physical access.</a:t>
            </a:r>
          </a:p>
          <a:p>
            <a:r>
              <a:rPr lang="en-US" sz="1600" dirty="0" smtClean="0"/>
              <a:t>The following are examples of tools used for testing application across the most popular mobile operating systems.</a:t>
            </a:r>
          </a:p>
          <a:p>
            <a:r>
              <a:rPr lang="en-US" sz="1600" dirty="0" smtClean="0"/>
              <a:t>Google Android Emulator:  It is Android Emulator which is patched to run on a Windows PC as a standalone app without having to download and install the complete and complex .Android SDK, and can be even installed and Android compatible apps can be tested on it.</a:t>
            </a:r>
          </a:p>
          <a:p>
            <a:r>
              <a:rPr lang="en-US" sz="1600" dirty="0" err="1" smtClean="0"/>
              <a:t>TestiPhone</a:t>
            </a:r>
            <a:r>
              <a:rPr lang="en-US" sz="1600" dirty="0" smtClean="0"/>
              <a:t>: It is a web browser based simulator for quickly testing </a:t>
            </a:r>
            <a:r>
              <a:rPr lang="en-US" sz="1600" dirty="0" err="1" smtClean="0"/>
              <a:t>iPhone</a:t>
            </a:r>
            <a:r>
              <a:rPr lang="en-US" sz="1600" dirty="0" smtClean="0"/>
              <a:t> web applications. This tool has been tested and works using Internet Explorer 7, Firefox 2 and Safari 3.</a:t>
            </a:r>
          </a:p>
          <a:p>
            <a:r>
              <a:rPr lang="en-US" sz="1600" dirty="0" err="1" smtClean="0"/>
              <a:t>iPhoney</a:t>
            </a:r>
            <a:r>
              <a:rPr lang="en-US" sz="1600" dirty="0" smtClean="0"/>
              <a:t>:  It gives a pixel-accurate web browsing environment and it is powered by Safari. It can be used while developing web sites for the </a:t>
            </a:r>
            <a:r>
              <a:rPr lang="en-US" sz="1600" dirty="0" err="1" smtClean="0"/>
              <a:t>iPhone</a:t>
            </a:r>
            <a:r>
              <a:rPr lang="en-US" sz="1600" dirty="0" smtClean="0"/>
              <a:t>. </a:t>
            </a:r>
            <a:r>
              <a:rPr lang="en-US" sz="1600" dirty="0" err="1" smtClean="0"/>
              <a:t>iPhoney</a:t>
            </a:r>
            <a:r>
              <a:rPr lang="en-US" sz="1600" dirty="0" smtClean="0"/>
              <a:t> will only run on Mac OS X 10.4.7 or later.</a:t>
            </a:r>
          </a:p>
          <a:p>
            <a:r>
              <a:rPr lang="en-US" sz="1600" dirty="0" smtClean="0"/>
              <a:t>BlackBerry Simulator: There are a variety of official BlackBerry simulators available to emulate the functionality of actual BlackBerry products and test how the BlackBerry device software, screen, keyboard will work with application.</a:t>
            </a:r>
            <a:endParaRPr lang="en-US" sz="1600" dirty="0"/>
          </a:p>
        </p:txBody>
      </p:sp>
    </p:spTree>
    <p:extLst>
      <p:ext uri="{BB962C8B-B14F-4D97-AF65-F5344CB8AC3E}">
        <p14:creationId xmlns:p14="http://schemas.microsoft.com/office/powerpoint/2010/main" xmlns="" val="2678725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tools…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elusivestars.com: This is a crowd sourced service for Android and </a:t>
            </a:r>
            <a:r>
              <a:rPr lang="en-US" dirty="0" err="1" smtClean="0"/>
              <a:t>iPhone</a:t>
            </a:r>
            <a:r>
              <a:rPr lang="en-US" dirty="0" smtClean="0"/>
              <a:t> applications, offering application testing by real users with real devices. </a:t>
            </a:r>
          </a:p>
          <a:p>
            <a:r>
              <a:rPr lang="en-US" dirty="0" err="1" smtClean="0"/>
              <a:t>FoneMonkey</a:t>
            </a:r>
            <a:r>
              <a:rPr lang="en-US" dirty="0" smtClean="0"/>
              <a:t>: This is a free Mobile Application Testing tool for </a:t>
            </a:r>
            <a:r>
              <a:rPr lang="en-US" dirty="0" err="1" smtClean="0"/>
              <a:t>iPhone</a:t>
            </a:r>
            <a:r>
              <a:rPr lang="en-US" dirty="0" smtClean="0"/>
              <a:t> applications</a:t>
            </a:r>
            <a:endParaRPr lang="en-US" baseline="30000" dirty="0" smtClean="0"/>
          </a:p>
          <a:p>
            <a:r>
              <a:rPr lang="en-US" dirty="0" err="1" smtClean="0"/>
              <a:t>Robotium</a:t>
            </a:r>
            <a:r>
              <a:rPr lang="en-US" dirty="0" smtClean="0"/>
              <a:t>: This is an automation tool for Android Mobile Application</a:t>
            </a:r>
            <a:endParaRPr lang="en-US" baseline="30000" dirty="0" smtClean="0"/>
          </a:p>
          <a:p>
            <a:r>
              <a:rPr lang="en-US" dirty="0" err="1" smtClean="0"/>
              <a:t>Sikuli</a:t>
            </a:r>
            <a:r>
              <a:rPr lang="en-US" dirty="0" smtClean="0"/>
              <a:t>: This is a visual technology to automate and test graphical user interfaces (GUI) using images. </a:t>
            </a:r>
          </a:p>
          <a:p>
            <a:r>
              <a:rPr lang="en-US" dirty="0" err="1" smtClean="0"/>
              <a:t>Deviceanywhere</a:t>
            </a:r>
            <a:r>
              <a:rPr lang="en-US" dirty="0" smtClean="0"/>
              <a:t>: This is an automation tool for Mobile Application across all platforms, all devices.</a:t>
            </a:r>
          </a:p>
          <a:p>
            <a:r>
              <a:rPr lang="en-US" dirty="0" smtClean="0"/>
              <a:t>Monkey Runner: A Mobile application testing tool for Android. </a:t>
            </a:r>
          </a:p>
          <a:p>
            <a:r>
              <a:rPr lang="en-US" dirty="0" smtClean="0"/>
              <a:t>ZAP-</a:t>
            </a:r>
            <a:r>
              <a:rPr lang="en-US" dirty="0" err="1" smtClean="0"/>
              <a:t>fiX</a:t>
            </a:r>
            <a:r>
              <a:rPr lang="en-US" dirty="0" smtClean="0"/>
              <a:t>: enhances test automation by allowing enterprise testing of mobile applications. It provides modular test coverage across multiple operating systems and supports testing on multiple devices simultaneously. Supported platforms are </a:t>
            </a:r>
            <a:r>
              <a:rPr lang="en-US" dirty="0" err="1" smtClean="0"/>
              <a:t>iPhone</a:t>
            </a:r>
            <a:r>
              <a:rPr lang="en-US" dirty="0" smtClean="0"/>
              <a:t>, </a:t>
            </a:r>
            <a:r>
              <a:rPr lang="en-US" dirty="0" err="1" smtClean="0"/>
              <a:t>iPad</a:t>
            </a:r>
            <a:r>
              <a:rPr lang="en-US" dirty="0" smtClean="0"/>
              <a:t>, Android, BlackBerry, </a:t>
            </a:r>
            <a:r>
              <a:rPr lang="en-US" dirty="0" err="1" smtClean="0"/>
              <a:t>webOS</a:t>
            </a:r>
            <a:r>
              <a:rPr lang="en-US" dirty="0" smtClean="0"/>
              <a:t> and Windows Mobile. </a:t>
            </a:r>
            <a:endParaRPr lang="en-US" dirty="0"/>
          </a:p>
        </p:txBody>
      </p:sp>
    </p:spTree>
    <p:extLst>
      <p:ext uri="{BB962C8B-B14F-4D97-AF65-F5344CB8AC3E}">
        <p14:creationId xmlns:p14="http://schemas.microsoft.com/office/powerpoint/2010/main" xmlns="" val="3002283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Emulators</a:t>
            </a:r>
            <a:br>
              <a:rPr lang="en-US" dirty="0" smtClean="0"/>
            </a:b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0" y="914400"/>
            <a:ext cx="10058400" cy="5655088"/>
          </a:xfrm>
          <a:prstGeom prst="rect">
            <a:avLst/>
          </a:prstGeom>
          <a:noFill/>
          <a:ln w="9525">
            <a:noFill/>
            <a:miter lim="800000"/>
            <a:headEnd/>
            <a:tailEnd/>
          </a:ln>
        </p:spPr>
      </p:pic>
    </p:spTree>
    <p:extLst>
      <p:ext uri="{BB962C8B-B14F-4D97-AF65-F5344CB8AC3E}">
        <p14:creationId xmlns:p14="http://schemas.microsoft.com/office/powerpoint/2010/main" xmlns="" val="2909556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3487" y="987612"/>
            <a:ext cx="8581913" cy="5615492"/>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smtClean="0"/>
              <a:t>Big</a:t>
            </a:r>
            <a:endParaRPr lang="en-GB" dirty="0" smtClean="0"/>
          </a:p>
          <a:p>
            <a:pPr lvl="1"/>
            <a:r>
              <a:rPr lang="en-GB" dirty="0" smtClean="0"/>
              <a:t>5.2bn mobile phone subscriptions </a:t>
            </a:r>
          </a:p>
          <a:p>
            <a:pPr lvl="2"/>
            <a:r>
              <a:rPr lang="en-GB" dirty="0" smtClean="0"/>
              <a:t>vs. 4.2bn people with toothbrush </a:t>
            </a:r>
          </a:p>
          <a:p>
            <a:pPr lvl="1"/>
            <a:endParaRPr lang="en-GB" dirty="0" smtClean="0"/>
          </a:p>
          <a:p>
            <a:r>
              <a:rPr lang="en-GB" b="1" dirty="0" smtClean="0"/>
              <a:t>On-hand </a:t>
            </a:r>
            <a:endParaRPr lang="en-GB" dirty="0" smtClean="0"/>
          </a:p>
          <a:p>
            <a:pPr lvl="1"/>
            <a:r>
              <a:rPr lang="en-GB" dirty="0" smtClean="0"/>
              <a:t>For 91% of the population the device is only an arm’s length away (24/7)</a:t>
            </a:r>
          </a:p>
          <a:p>
            <a:pPr lvl="1"/>
            <a:r>
              <a:rPr lang="en-GB" dirty="0" smtClean="0"/>
              <a:t>Users look at their mobile device 150x/day on average </a:t>
            </a:r>
          </a:p>
          <a:p>
            <a:pPr lvl="1"/>
            <a:endParaRPr lang="en-GB" dirty="0" smtClean="0"/>
          </a:p>
          <a:p>
            <a:r>
              <a:rPr lang="en-GB" b="1" dirty="0" smtClean="0"/>
              <a:t>Individual </a:t>
            </a:r>
            <a:endParaRPr lang="en-GB" dirty="0" smtClean="0"/>
          </a:p>
          <a:p>
            <a:pPr lvl="1"/>
            <a:r>
              <a:rPr lang="en-GB" dirty="0" smtClean="0"/>
              <a:t>60% of married people will not share their mobile with spouse </a:t>
            </a:r>
          </a:p>
          <a:p>
            <a:pPr lvl="1"/>
            <a:endParaRPr lang="en-GB" dirty="0" smtClean="0"/>
          </a:p>
          <a:p>
            <a:r>
              <a:rPr lang="en-GB" b="1" dirty="0" smtClean="0"/>
              <a:t>Relevant </a:t>
            </a:r>
            <a:endParaRPr lang="en-GB" dirty="0" smtClean="0"/>
          </a:p>
          <a:p>
            <a:pPr lvl="1"/>
            <a:r>
              <a:rPr lang="en-GB" dirty="0" smtClean="0"/>
              <a:t>11% of under-25 year-olds find it ok to read text messages whilst having sex !! </a:t>
            </a:r>
          </a:p>
          <a:p>
            <a:pPr>
              <a:buFont typeface="Arial"/>
              <a:buNone/>
            </a:pPr>
            <a:endParaRPr lang="en-GB" dirty="0" smtClean="0"/>
          </a:p>
          <a:p>
            <a:pPr>
              <a:buFont typeface="Arial"/>
              <a:buNone/>
            </a:pPr>
            <a:r>
              <a:rPr lang="en-GB" sz="1800" dirty="0" smtClean="0"/>
              <a:t>Sources: </a:t>
            </a:r>
          </a:p>
          <a:p>
            <a:pPr>
              <a:buFont typeface="Arial"/>
              <a:buNone/>
            </a:pPr>
            <a:r>
              <a:rPr lang="en-GB" sz="1800" dirty="0" err="1" smtClean="0"/>
              <a:t>Tomi</a:t>
            </a:r>
            <a:r>
              <a:rPr lang="en-GB" sz="1800" dirty="0" smtClean="0"/>
              <a:t> </a:t>
            </a:r>
            <a:r>
              <a:rPr lang="en-GB" sz="1800" dirty="0" err="1" smtClean="0"/>
              <a:t>Ahonen</a:t>
            </a:r>
            <a:r>
              <a:rPr lang="en-GB" sz="1800" dirty="0" smtClean="0"/>
              <a:t> (2011), Gartner (2010), Morgan Stanley (2007), Wired Magazine (2006), </a:t>
            </a:r>
            <a:r>
              <a:rPr lang="en-GB" sz="1800" dirty="0" err="1" smtClean="0"/>
              <a:t>Retrevo</a:t>
            </a:r>
            <a:r>
              <a:rPr lang="en-GB" sz="1800" dirty="0" smtClean="0"/>
              <a:t> </a:t>
            </a:r>
            <a:r>
              <a:rPr lang="en-GB" sz="1800" dirty="0" err="1" smtClean="0"/>
              <a:t>Gadgetology</a:t>
            </a:r>
            <a:r>
              <a:rPr lang="en-GB" sz="1800" dirty="0" smtClean="0"/>
              <a:t> Report (2010) by way of </a:t>
            </a:r>
            <a:r>
              <a:rPr lang="en-GB" sz="1800" dirty="0" err="1" smtClean="0"/>
              <a:t>Prof.</a:t>
            </a:r>
            <a:r>
              <a:rPr lang="en-GB" sz="1800" dirty="0" smtClean="0"/>
              <a:t> Vince Mitchell (Cass University)</a:t>
            </a:r>
            <a:endParaRPr lang="en-GB" dirty="0"/>
          </a:p>
        </p:txBody>
      </p:sp>
      <p:sp>
        <p:nvSpPr>
          <p:cNvPr id="3" name="TextBox 2"/>
          <p:cNvSpPr txBox="1"/>
          <p:nvPr/>
        </p:nvSpPr>
        <p:spPr>
          <a:xfrm>
            <a:off x="1854200" y="275836"/>
            <a:ext cx="5651500" cy="584776"/>
          </a:xfrm>
          <a:prstGeom prst="rect">
            <a:avLst/>
          </a:prstGeom>
          <a:noFill/>
        </p:spPr>
        <p:txBody>
          <a:bodyPr wrap="square" rtlCol="0">
            <a:spAutoFit/>
          </a:bodyPr>
          <a:lstStyle/>
          <a:p>
            <a:pPr algn="ctr"/>
            <a:r>
              <a:rPr lang="en-US" sz="3200" dirty="0" smtClean="0"/>
              <a:t>Why is Mobile Interesting</a:t>
            </a:r>
          </a:p>
        </p:txBody>
      </p:sp>
    </p:spTree>
    <p:extLst>
      <p:ext uri="{BB962C8B-B14F-4D97-AF65-F5344CB8AC3E}">
        <p14:creationId xmlns:p14="http://schemas.microsoft.com/office/powerpoint/2010/main" xmlns="" val="1413845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iPhone</a:t>
            </a:r>
            <a:r>
              <a:rPr lang="en-US" dirty="0" smtClean="0"/>
              <a:t> emulators</a:t>
            </a:r>
            <a:endParaRPr lang="en-US" dirty="0"/>
          </a:p>
        </p:txBody>
      </p:sp>
      <p:pic>
        <p:nvPicPr>
          <p:cNvPr id="10242" name="Picture 2" descr="C:\Users\Bao Quoc Le\Downloads\Attachments_2012_04_22-1\Screen Shot 2012-04-21 at 7.43.16 PM.png"/>
          <p:cNvPicPr>
            <a:picLocks noChangeAspect="1" noChangeArrowheads="1"/>
          </p:cNvPicPr>
          <p:nvPr/>
        </p:nvPicPr>
        <p:blipFill>
          <a:blip r:embed="rId2" cstate="print"/>
          <a:srcRect/>
          <a:stretch>
            <a:fillRect/>
          </a:stretch>
        </p:blipFill>
        <p:spPr bwMode="auto">
          <a:xfrm>
            <a:off x="990600" y="1447800"/>
            <a:ext cx="3810000" cy="5110163"/>
          </a:xfrm>
          <a:prstGeom prst="rect">
            <a:avLst/>
          </a:prstGeom>
          <a:noFill/>
        </p:spPr>
      </p:pic>
      <p:pic>
        <p:nvPicPr>
          <p:cNvPr id="10243" name="Picture 3" descr="C:\Users\Bao Quoc Le\Downloads\Attachments_2012_04_22-1\Screen Shot 2012-04-21 at 7.44.04 PM.png"/>
          <p:cNvPicPr>
            <a:picLocks noChangeAspect="1" noChangeArrowheads="1"/>
          </p:cNvPicPr>
          <p:nvPr/>
        </p:nvPicPr>
        <p:blipFill>
          <a:blip r:embed="rId3" cstate="print"/>
          <a:srcRect/>
          <a:stretch>
            <a:fillRect/>
          </a:stretch>
        </p:blipFill>
        <p:spPr bwMode="auto">
          <a:xfrm>
            <a:off x="4800600" y="1219200"/>
            <a:ext cx="4095750" cy="5638800"/>
          </a:xfrm>
          <a:prstGeom prst="rect">
            <a:avLst/>
          </a:prstGeom>
          <a:noFill/>
        </p:spPr>
      </p:pic>
    </p:spTree>
    <p:extLst>
      <p:ext uri="{BB962C8B-B14F-4D97-AF65-F5344CB8AC3E}">
        <p14:creationId xmlns:p14="http://schemas.microsoft.com/office/powerpoint/2010/main" xmlns="" val="2052753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Phone Emulators</a:t>
            </a:r>
            <a:br>
              <a:rPr lang="en-US" dirty="0" smtClean="0"/>
            </a:br>
            <a:endParaRPr lang="en-US" dirty="0"/>
          </a:p>
        </p:txBody>
      </p:sp>
      <p:pic>
        <p:nvPicPr>
          <p:cNvPr id="11266" name="Picture 2" descr="C:\Users\Bao Quoc Le\Downloads\Attachments_2012_04_22\ss1.png"/>
          <p:cNvPicPr>
            <a:picLocks noChangeAspect="1" noChangeArrowheads="1"/>
          </p:cNvPicPr>
          <p:nvPr/>
        </p:nvPicPr>
        <p:blipFill>
          <a:blip r:embed="rId2" cstate="print"/>
          <a:srcRect/>
          <a:stretch>
            <a:fillRect/>
          </a:stretch>
        </p:blipFill>
        <p:spPr bwMode="auto">
          <a:xfrm>
            <a:off x="685800" y="1219200"/>
            <a:ext cx="8412480" cy="5257800"/>
          </a:xfrm>
          <a:prstGeom prst="rect">
            <a:avLst/>
          </a:prstGeom>
          <a:noFill/>
        </p:spPr>
      </p:pic>
    </p:spTree>
    <p:extLst>
      <p:ext uri="{BB962C8B-B14F-4D97-AF65-F5344CB8AC3E}">
        <p14:creationId xmlns:p14="http://schemas.microsoft.com/office/powerpoint/2010/main" xmlns="" val="1882043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Bao Quoc Le\Downloads\Attachments_2012_04_22\ss2.png"/>
          <p:cNvPicPr>
            <a:picLocks noChangeAspect="1" noChangeArrowheads="1"/>
          </p:cNvPicPr>
          <p:nvPr/>
        </p:nvPicPr>
        <p:blipFill>
          <a:blip r:embed="rId2" cstate="print"/>
          <a:srcRect/>
          <a:stretch>
            <a:fillRect/>
          </a:stretch>
        </p:blipFill>
        <p:spPr bwMode="auto">
          <a:xfrm>
            <a:off x="228600" y="838200"/>
            <a:ext cx="8686800" cy="5429250"/>
          </a:xfrm>
          <a:prstGeom prst="rect">
            <a:avLst/>
          </a:prstGeom>
          <a:noFill/>
        </p:spPr>
      </p:pic>
    </p:spTree>
    <p:extLst>
      <p:ext uri="{BB962C8B-B14F-4D97-AF65-F5344CB8AC3E}">
        <p14:creationId xmlns:p14="http://schemas.microsoft.com/office/powerpoint/2010/main" xmlns="" val="24568373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triumph of </a:t>
            </a:r>
            <a:r>
              <a:rPr lang="en-US" dirty="0" err="1" smtClean="0"/>
              <a:t>iOS</a:t>
            </a:r>
            <a:r>
              <a:rPr lang="en-US" dirty="0" smtClean="0"/>
              <a:t> and Android </a:t>
            </a:r>
            <a:endParaRPr lang="en-US" dirty="0"/>
          </a:p>
        </p:txBody>
      </p:sp>
      <p:sp>
        <p:nvSpPr>
          <p:cNvPr id="3" name="Content Placeholder 2"/>
          <p:cNvSpPr>
            <a:spLocks noGrp="1"/>
          </p:cNvSpPr>
          <p:nvPr>
            <p:ph idx="1"/>
          </p:nvPr>
        </p:nvSpPr>
        <p:spPr/>
        <p:txBody>
          <a:bodyPr>
            <a:normAutofit fontScale="92500"/>
          </a:bodyPr>
          <a:lstStyle/>
          <a:p>
            <a:r>
              <a:rPr lang="en-US" dirty="0" err="1" smtClean="0"/>
              <a:t>iOS</a:t>
            </a:r>
            <a:r>
              <a:rPr lang="en-US" dirty="0" smtClean="0"/>
              <a:t> and Android are </a:t>
            </a:r>
            <a:r>
              <a:rPr lang="en-US" b="1" dirty="0" smtClean="0"/>
              <a:t>winning </a:t>
            </a:r>
            <a:r>
              <a:rPr lang="en-US" dirty="0" smtClean="0"/>
              <a:t>not only by virtue of </a:t>
            </a:r>
            <a:r>
              <a:rPr lang="en-US" b="1" dirty="0" smtClean="0"/>
              <a:t>technological sophistication</a:t>
            </a:r>
            <a:r>
              <a:rPr lang="en-US" dirty="0" smtClean="0"/>
              <a:t>, but primarily by </a:t>
            </a:r>
            <a:r>
              <a:rPr lang="en-US" b="1" dirty="0" smtClean="0"/>
              <a:t>the strength of their application systems</a:t>
            </a:r>
            <a:r>
              <a:rPr lang="en-US" dirty="0" smtClean="0"/>
              <a:t>. These ecosystems comprise thousands of application developers and content providers.</a:t>
            </a:r>
          </a:p>
          <a:p>
            <a:r>
              <a:rPr lang="en-US" dirty="0" smtClean="0"/>
              <a:t>As of October 2011, Apple’s App Store leads the way, with over </a:t>
            </a:r>
            <a:r>
              <a:rPr lang="en-US" b="1" dirty="0" smtClean="0"/>
              <a:t>500,000 applications</a:t>
            </a:r>
            <a:r>
              <a:rPr lang="en-US" dirty="0" smtClean="0"/>
              <a:t>. Android Market is second, with over </a:t>
            </a:r>
            <a:r>
              <a:rPr lang="en-US" b="1" dirty="0" smtClean="0"/>
              <a:t>300,000 applications</a:t>
            </a:r>
            <a:r>
              <a:rPr lang="en-US" dirty="0" smtClean="0"/>
              <a:t>.</a:t>
            </a:r>
            <a:endParaRPr lang="en-US" dirty="0"/>
          </a:p>
        </p:txBody>
      </p:sp>
    </p:spTree>
    <p:extLst>
      <p:ext uri="{BB962C8B-B14F-4D97-AF65-F5344CB8AC3E}">
        <p14:creationId xmlns:p14="http://schemas.microsoft.com/office/powerpoint/2010/main" xmlns="" val="1446375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True application platforms like </a:t>
            </a:r>
            <a:r>
              <a:rPr lang="en-US" dirty="0" err="1" smtClean="0"/>
              <a:t>iOS</a:t>
            </a:r>
            <a:r>
              <a:rPr lang="en-US" dirty="0" smtClean="0"/>
              <a:t> and Android attract huge financial investments. If a typical app costs an estimated $10,000 to $50,000 to develop, then the 500,000 </a:t>
            </a:r>
            <a:r>
              <a:rPr lang="en-US" dirty="0" err="1" smtClean="0"/>
              <a:t>iOS</a:t>
            </a:r>
            <a:r>
              <a:rPr lang="en-US" dirty="0" smtClean="0"/>
              <a:t> apps represent an average investment of $15B in </a:t>
            </a:r>
            <a:r>
              <a:rPr lang="en-US" dirty="0" err="1" smtClean="0"/>
              <a:t>iOS</a:t>
            </a:r>
            <a:r>
              <a:rPr lang="en-US" dirty="0" smtClean="0"/>
              <a:t>. Because of network effects, this investment on the part of developers, investors, and brands directly contributes to </a:t>
            </a:r>
            <a:r>
              <a:rPr lang="en-US" dirty="0" err="1" smtClean="0"/>
              <a:t>iOS</a:t>
            </a:r>
            <a:r>
              <a:rPr lang="en-US" dirty="0" smtClean="0"/>
              <a:t>’ value, in the eyes of both users and other developers, and Apple’s estimated $71B </a:t>
            </a:r>
            <a:r>
              <a:rPr lang="en-US" dirty="0" err="1" smtClean="0"/>
              <a:t>iOS</a:t>
            </a:r>
            <a:r>
              <a:rPr lang="en-US" dirty="0" smtClean="0"/>
              <a:t>-powered device sales for the year ending September 2011.</a:t>
            </a:r>
            <a:endParaRPr lang="en-US" dirty="0"/>
          </a:p>
        </p:txBody>
      </p:sp>
    </p:spTree>
    <p:extLst>
      <p:ext uri="{BB962C8B-B14F-4D97-AF65-F5344CB8AC3E}">
        <p14:creationId xmlns:p14="http://schemas.microsoft.com/office/powerpoint/2010/main" xmlns="" val="1537504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 Development</a:t>
            </a:r>
            <a:endParaRPr lang="en-US" dirty="0"/>
          </a:p>
        </p:txBody>
      </p:sp>
      <p:sp>
        <p:nvSpPr>
          <p:cNvPr id="3" name="Content Placeholder 2"/>
          <p:cNvSpPr>
            <a:spLocks noGrp="1"/>
          </p:cNvSpPr>
          <p:nvPr>
            <p:ph idx="1"/>
          </p:nvPr>
        </p:nvSpPr>
        <p:spPr>
          <a:xfrm>
            <a:off x="1435608" y="1447800"/>
            <a:ext cx="7498080" cy="1752600"/>
          </a:xfrm>
        </p:spPr>
        <p:txBody>
          <a:bodyPr>
            <a:normAutofit fontScale="85000" lnSpcReduction="10000"/>
          </a:bodyPr>
          <a:lstStyle/>
          <a:p>
            <a:r>
              <a:rPr lang="en-US" dirty="0" smtClean="0"/>
              <a:t>The next table demonstrates the effectiveness of Google, Apple and Microsoft in amassing ecosystems of “publishing developers” and the associated developer mindshare.</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66700" y="3276600"/>
            <a:ext cx="8877300" cy="2933700"/>
          </a:xfrm>
          <a:prstGeom prst="rect">
            <a:avLst/>
          </a:prstGeom>
          <a:noFill/>
          <a:ln w="9525">
            <a:noFill/>
            <a:miter lim="800000"/>
            <a:headEnd/>
            <a:tailEnd/>
          </a:ln>
        </p:spPr>
      </p:pic>
    </p:spTree>
    <p:extLst>
      <p:ext uri="{BB962C8B-B14F-4D97-AF65-F5344CB8AC3E}">
        <p14:creationId xmlns:p14="http://schemas.microsoft.com/office/powerpoint/2010/main" xmlns="" val="3982614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Mobile App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Applications play a important role in the success of a mobile platform. It is critically important that a platform provides developers with efficient tools for all stages of application development, from writing the code, to publishing the app.</a:t>
            </a:r>
          </a:p>
          <a:p>
            <a:r>
              <a:rPr lang="en-US" dirty="0" smtClean="0"/>
              <a:t>Different platforms have varying degrees of success in this area, and their success is reflected in the health of their app ecosystems.</a:t>
            </a:r>
          </a:p>
          <a:p>
            <a:r>
              <a:rPr lang="en-US" dirty="0" smtClean="0"/>
              <a:t>Moreover, developers need to master new tools every time they switch to a new platform.</a:t>
            </a:r>
            <a:endParaRPr lang="en-US" dirty="0"/>
          </a:p>
        </p:txBody>
      </p:sp>
    </p:spTree>
    <p:extLst>
      <p:ext uri="{BB962C8B-B14F-4D97-AF65-F5344CB8AC3E}">
        <p14:creationId xmlns:p14="http://schemas.microsoft.com/office/powerpoint/2010/main" xmlns="" val="25440639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Language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There is generally no common programming language that can be used on all platforms:</a:t>
            </a:r>
          </a:p>
          <a:p>
            <a:r>
              <a:rPr lang="en-US" dirty="0" err="1" smtClean="0"/>
              <a:t>iOS</a:t>
            </a:r>
            <a:r>
              <a:rPr lang="en-US" dirty="0" smtClean="0"/>
              <a:t> apps are written using Objective-C (a superset of C influenced by Smalltalk)</a:t>
            </a:r>
          </a:p>
          <a:p>
            <a:r>
              <a:rPr lang="en-US" dirty="0" smtClean="0"/>
              <a:t>Android and BlackBerry use different dialects of Java as their main programming languages</a:t>
            </a:r>
          </a:p>
          <a:p>
            <a:r>
              <a:rPr lang="en-US" dirty="0" smtClean="0"/>
              <a:t>Windows Phone apps are developed using C#, which is part of .NET framework</a:t>
            </a:r>
          </a:p>
          <a:p>
            <a:r>
              <a:rPr lang="en-US" dirty="0" smtClean="0"/>
              <a:t>Symbian^3, </a:t>
            </a:r>
            <a:r>
              <a:rPr lang="en-US" dirty="0" err="1" smtClean="0"/>
              <a:t>Bada</a:t>
            </a:r>
            <a:r>
              <a:rPr lang="en-US" dirty="0" smtClean="0"/>
              <a:t> and BREW support commonly-used C and C++ languages</a:t>
            </a:r>
          </a:p>
          <a:p>
            <a:r>
              <a:rPr lang="en-US" dirty="0" err="1" smtClean="0"/>
              <a:t>webOS</a:t>
            </a:r>
            <a:r>
              <a:rPr lang="en-US" dirty="0" smtClean="0"/>
              <a:t> uses JavaScript together with HTML/CSS as its primary development language.</a:t>
            </a:r>
            <a:endParaRPr lang="en-US" dirty="0"/>
          </a:p>
        </p:txBody>
      </p:sp>
    </p:spTree>
    <p:extLst>
      <p:ext uri="{BB962C8B-B14F-4D97-AF65-F5344CB8AC3E}">
        <p14:creationId xmlns:p14="http://schemas.microsoft.com/office/powerpoint/2010/main" xmlns="" val="15498345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Environment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There is generally no common development environment either:</a:t>
            </a:r>
          </a:p>
          <a:p>
            <a:r>
              <a:rPr lang="en-US" dirty="0" err="1" smtClean="0"/>
              <a:t>iOS</a:t>
            </a:r>
            <a:r>
              <a:rPr lang="en-US" dirty="0" smtClean="0"/>
              <a:t> apps can only be developed using Apple </a:t>
            </a:r>
            <a:r>
              <a:rPr lang="en-US" dirty="0" err="1" smtClean="0"/>
              <a:t>XCode</a:t>
            </a:r>
            <a:r>
              <a:rPr lang="en-US" dirty="0" smtClean="0"/>
              <a:t> tools running on Mac OS computers</a:t>
            </a:r>
          </a:p>
          <a:p>
            <a:r>
              <a:rPr lang="en-US" dirty="0" smtClean="0"/>
              <a:t>Windows Phone apps have to be developed with Microsoft Visual Studio tools using a Windows PC; Windows is the de facto platform for enterprise software developers.</a:t>
            </a:r>
          </a:p>
          <a:p>
            <a:r>
              <a:rPr lang="en-US" dirty="0" smtClean="0"/>
              <a:t>Symbian^3 development uses the Qt environment.</a:t>
            </a:r>
          </a:p>
          <a:p>
            <a:r>
              <a:rPr lang="en-US" dirty="0" err="1" smtClean="0"/>
              <a:t>WebOS</a:t>
            </a:r>
            <a:r>
              <a:rPr lang="en-US" dirty="0" smtClean="0"/>
              <a:t> apps are developed using the Ares browser-based development environment that is used in combination with Eclipse IDE.</a:t>
            </a:r>
            <a:endParaRPr lang="en-US" dirty="0"/>
          </a:p>
        </p:txBody>
      </p:sp>
    </p:spTree>
    <p:extLst>
      <p:ext uri="{BB962C8B-B14F-4D97-AF65-F5344CB8AC3E}">
        <p14:creationId xmlns:p14="http://schemas.microsoft.com/office/powerpoint/2010/main" xmlns="" val="3857384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Application stores</a:t>
            </a:r>
            <a:br>
              <a:rPr lang="en-US" b="1" dirty="0" smtClean="0"/>
            </a:br>
            <a:endParaRPr lang="en-US" dirty="0"/>
          </a:p>
        </p:txBody>
      </p:sp>
      <p:sp>
        <p:nvSpPr>
          <p:cNvPr id="3" name="Content Placeholder 2"/>
          <p:cNvSpPr>
            <a:spLocks noGrp="1"/>
          </p:cNvSpPr>
          <p:nvPr>
            <p:ph idx="1"/>
          </p:nvPr>
        </p:nvSpPr>
        <p:spPr>
          <a:xfrm>
            <a:off x="1435608" y="1447800"/>
            <a:ext cx="7498080" cy="5257800"/>
          </a:xfrm>
        </p:spPr>
        <p:txBody>
          <a:bodyPr>
            <a:normAutofit fontScale="70000" lnSpcReduction="20000"/>
          </a:bodyPr>
          <a:lstStyle/>
          <a:p>
            <a:r>
              <a:rPr lang="en-US" dirty="0" smtClean="0"/>
              <a:t>Several initiatives exist both from mobile vendor and mobile operators around the world. </a:t>
            </a:r>
          </a:p>
          <a:p>
            <a:r>
              <a:rPr lang="en-US" dirty="0" smtClean="0"/>
              <a:t>Application developer can propose and publish their applications on the stores, being rewarded by a revenue sharing of the selling price. </a:t>
            </a:r>
          </a:p>
          <a:p>
            <a:r>
              <a:rPr lang="en-US" dirty="0" smtClean="0"/>
              <a:t>Most famous is Apple's App Store, where only approved applications may be distributed and run on </a:t>
            </a:r>
            <a:r>
              <a:rPr lang="en-US" dirty="0" err="1" smtClean="0"/>
              <a:t>iOS</a:t>
            </a:r>
            <a:r>
              <a:rPr lang="en-US" dirty="0" smtClean="0"/>
              <a:t> devices (otherwise known as a walled garden). </a:t>
            </a:r>
          </a:p>
          <a:p>
            <a:r>
              <a:rPr lang="en-US" dirty="0" smtClean="0"/>
              <a:t>With extraordinary speed Google's Android Market counting (at the moment) the 2nd largest number of apps and which are running on devices with Android OS. </a:t>
            </a:r>
          </a:p>
          <a:p>
            <a:r>
              <a:rPr lang="en-US" dirty="0" smtClean="0"/>
              <a:t>HP / Palm, Inc have also created the Palm App Catalog where HP / Palm, Inc </a:t>
            </a:r>
            <a:r>
              <a:rPr lang="en-US" dirty="0" err="1" smtClean="0"/>
              <a:t>webOS</a:t>
            </a:r>
            <a:r>
              <a:rPr lang="en-US" dirty="0" smtClean="0"/>
              <a:t> device users can download applications directly from the device or send a link to the application via a unique web distribution method. </a:t>
            </a:r>
          </a:p>
          <a:p>
            <a:r>
              <a:rPr lang="en-US" dirty="0" smtClean="0"/>
              <a:t>Additionally, mobile phone manufacturers such as Nokia has launched </a:t>
            </a:r>
            <a:r>
              <a:rPr lang="en-US" dirty="0" err="1" smtClean="0"/>
              <a:t>Ovi</a:t>
            </a:r>
            <a:r>
              <a:rPr lang="en-US" dirty="0" smtClean="0"/>
              <a:t> app store for Nokia </a:t>
            </a:r>
            <a:r>
              <a:rPr lang="en-US" dirty="0" err="1" smtClean="0"/>
              <a:t>smartphones</a:t>
            </a:r>
            <a:r>
              <a:rPr lang="en-US" dirty="0" smtClean="0"/>
              <a:t>.</a:t>
            </a:r>
            <a:endParaRPr lang="en-US" dirty="0"/>
          </a:p>
        </p:txBody>
      </p:sp>
    </p:spTree>
    <p:extLst>
      <p:ext uri="{BB962C8B-B14F-4D97-AF65-F5344CB8AC3E}">
        <p14:creationId xmlns:p14="http://schemas.microsoft.com/office/powerpoint/2010/main" xmlns="" val="4159855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obileSale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50" y="715603"/>
            <a:ext cx="8692750" cy="5786798"/>
          </a:xfrm>
          <a:prstGeom prst="rect">
            <a:avLst/>
          </a:prstGeom>
        </p:spPr>
      </p:pic>
    </p:spTree>
    <p:extLst>
      <p:ext uri="{BB962C8B-B14F-4D97-AF65-F5344CB8AC3E}">
        <p14:creationId xmlns:p14="http://schemas.microsoft.com/office/powerpoint/2010/main" xmlns="" val="8272698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Apps</a:t>
            </a:r>
            <a:endParaRPr lang="en-US" dirty="0"/>
          </a:p>
        </p:txBody>
      </p:sp>
      <p:sp>
        <p:nvSpPr>
          <p:cNvPr id="3" name="Content Placeholder 2"/>
          <p:cNvSpPr>
            <a:spLocks noGrp="1"/>
          </p:cNvSpPr>
          <p:nvPr>
            <p:ph idx="1"/>
          </p:nvPr>
        </p:nvSpPr>
        <p:spPr>
          <a:xfrm>
            <a:off x="1435608" y="1295400"/>
            <a:ext cx="7498080" cy="5410200"/>
          </a:xfrm>
        </p:spPr>
        <p:txBody>
          <a:bodyPr>
            <a:noAutofit/>
          </a:bodyPr>
          <a:lstStyle/>
          <a:p>
            <a:r>
              <a:rPr lang="en-US" sz="2400" dirty="0" smtClean="0"/>
              <a:t>The majority of developers use native platform application stores for distributing their apps. Each store has its own guidelines, policies and procedures.</a:t>
            </a:r>
          </a:p>
          <a:p>
            <a:r>
              <a:rPr lang="en-US" sz="2400" dirty="0" smtClean="0"/>
              <a:t>The Apple App Store is known for its rigorous certification requirements, and unpredictable approval process. Applications can be rejected for unexpected reasons, and there is no way to predict how long it will take to pass the certification.</a:t>
            </a:r>
          </a:p>
          <a:p>
            <a:r>
              <a:rPr lang="en-US" sz="2400" dirty="0" smtClean="0"/>
              <a:t>For developers designing apps for non-US or non-English markets, there is another hurdle: Apple testers sometimes misunderstand local aspects of the app or service, and reject it for the wrong reasons.</a:t>
            </a:r>
            <a:endParaRPr lang="en-US" sz="2400" dirty="0"/>
          </a:p>
        </p:txBody>
      </p:sp>
      <p:pic>
        <p:nvPicPr>
          <p:cNvPr id="3074" name="Picture 2"/>
          <p:cNvPicPr>
            <a:picLocks noChangeAspect="1" noChangeArrowheads="1"/>
          </p:cNvPicPr>
          <p:nvPr/>
        </p:nvPicPr>
        <p:blipFill>
          <a:blip r:embed="rId2" cstate="print"/>
          <a:srcRect/>
          <a:stretch>
            <a:fillRect/>
          </a:stretch>
        </p:blipFill>
        <p:spPr bwMode="auto">
          <a:xfrm>
            <a:off x="7010400" y="0"/>
            <a:ext cx="1714500" cy="1352550"/>
          </a:xfrm>
          <a:prstGeom prst="rect">
            <a:avLst/>
          </a:prstGeom>
          <a:noFill/>
          <a:ln w="9525">
            <a:noFill/>
            <a:miter lim="800000"/>
            <a:headEnd/>
            <a:tailEnd/>
          </a:ln>
        </p:spPr>
      </p:pic>
    </p:spTree>
    <p:extLst>
      <p:ext uri="{BB962C8B-B14F-4D97-AF65-F5344CB8AC3E}">
        <p14:creationId xmlns:p14="http://schemas.microsoft.com/office/powerpoint/2010/main" xmlns="" val="656543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Apps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process for publishing apps on Android Market is exactly the opposite.</a:t>
            </a:r>
          </a:p>
          <a:p>
            <a:r>
              <a:rPr lang="en-US" dirty="0" smtClean="0"/>
              <a:t>Android application publishing is a self-service process foregoing any application testing or manual approval.</a:t>
            </a:r>
          </a:p>
          <a:p>
            <a:r>
              <a:rPr lang="en-US" dirty="0" smtClean="0"/>
              <a:t>On one hand, this makes life easier for developers: the submitted app usually shows up in the store within minutes.</a:t>
            </a:r>
          </a:p>
          <a:p>
            <a:r>
              <a:rPr lang="en-US" dirty="0" smtClean="0"/>
              <a:t>On the other hand, this results in large numbers of poor quality, copycat, copyright-infringing or even malware applications available in Android Market, leading to degraded user experiences for Android users.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934200" y="0"/>
            <a:ext cx="1676400" cy="1495425"/>
          </a:xfrm>
          <a:prstGeom prst="rect">
            <a:avLst/>
          </a:prstGeom>
          <a:noFill/>
          <a:ln w="9525">
            <a:noFill/>
            <a:miter lim="800000"/>
            <a:headEnd/>
            <a:tailEnd/>
          </a:ln>
        </p:spPr>
      </p:pic>
    </p:spTree>
    <p:extLst>
      <p:ext uri="{BB962C8B-B14F-4D97-AF65-F5344CB8AC3E}">
        <p14:creationId xmlns:p14="http://schemas.microsoft.com/office/powerpoint/2010/main" xmlns="" val="3766720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23950" y="3505200"/>
            <a:ext cx="8020050" cy="3352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Publishing Apps</a:t>
            </a:r>
            <a:endParaRPr lang="en-US" dirty="0"/>
          </a:p>
        </p:txBody>
      </p:sp>
      <p:sp>
        <p:nvSpPr>
          <p:cNvPr id="3" name="Content Placeholder 2"/>
          <p:cNvSpPr>
            <a:spLocks noGrp="1"/>
          </p:cNvSpPr>
          <p:nvPr>
            <p:ph idx="1"/>
          </p:nvPr>
        </p:nvSpPr>
        <p:spPr>
          <a:xfrm>
            <a:off x="1435608" y="1447800"/>
            <a:ext cx="7498080" cy="2362200"/>
          </a:xfrm>
        </p:spPr>
        <p:txBody>
          <a:bodyPr>
            <a:normAutofit/>
          </a:bodyPr>
          <a:lstStyle/>
          <a:p>
            <a:r>
              <a:rPr lang="en-US" dirty="0" smtClean="0"/>
              <a:t>The rest of the platforms attempt to strike a balance between openness and quality by moderating testing requirements with fair, predictable approval policies.</a:t>
            </a:r>
            <a:endParaRPr lang="en-US" dirty="0"/>
          </a:p>
        </p:txBody>
      </p:sp>
    </p:spTree>
    <p:extLst>
      <p:ext uri="{BB962C8B-B14F-4D97-AF65-F5344CB8AC3E}">
        <p14:creationId xmlns:p14="http://schemas.microsoft.com/office/powerpoint/2010/main" xmlns="" val="2206189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Application Lifecycle Management</a:t>
            </a:r>
            <a:endParaRPr lang="en-US" dirty="0"/>
          </a:p>
        </p:txBody>
      </p:sp>
      <p:sp>
        <p:nvSpPr>
          <p:cNvPr id="3" name="Content Placeholder 2"/>
          <p:cNvSpPr>
            <a:spLocks noGrp="1"/>
          </p:cNvSpPr>
          <p:nvPr>
            <p:ph idx="1"/>
          </p:nvPr>
        </p:nvSpPr>
        <p:spPr/>
        <p:txBody>
          <a:bodyPr/>
          <a:lstStyle/>
          <a:p>
            <a:r>
              <a:rPr lang="en-US" dirty="0" smtClean="0"/>
              <a:t>As a mobile developer, we should know which tools can help us to be productive, and what other challenges we'll encounter during various application development stages.</a:t>
            </a:r>
          </a:p>
          <a:p>
            <a:r>
              <a:rPr lang="en-US" dirty="0" smtClean="0"/>
              <a:t>The following table is a summary about mobile app lifecycle.</a:t>
            </a:r>
            <a:endParaRPr lang="en-US" dirty="0"/>
          </a:p>
        </p:txBody>
      </p:sp>
    </p:spTree>
    <p:extLst>
      <p:ext uri="{BB962C8B-B14F-4D97-AF65-F5344CB8AC3E}">
        <p14:creationId xmlns:p14="http://schemas.microsoft.com/office/powerpoint/2010/main" xmlns="" val="37761090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01815" y="914400"/>
            <a:ext cx="8212839" cy="5029200"/>
          </a:xfrm>
          <a:prstGeom prst="rect">
            <a:avLst/>
          </a:prstGeom>
          <a:noFill/>
          <a:ln w="9525">
            <a:noFill/>
            <a:miter lim="800000"/>
            <a:headEnd/>
            <a:tailEnd/>
          </a:ln>
        </p:spPr>
      </p:pic>
    </p:spTree>
    <p:extLst>
      <p:ext uri="{BB962C8B-B14F-4D97-AF65-F5344CB8AC3E}">
        <p14:creationId xmlns:p14="http://schemas.microsoft.com/office/powerpoint/2010/main" xmlns="" val="2142636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652463"/>
            <a:ext cx="9386969" cy="5291137"/>
          </a:xfrm>
          <a:prstGeom prst="rect">
            <a:avLst/>
          </a:prstGeom>
          <a:noFill/>
          <a:ln w="9525">
            <a:noFill/>
            <a:miter lim="800000"/>
            <a:headEnd/>
            <a:tailEnd/>
          </a:ln>
        </p:spPr>
      </p:pic>
    </p:spTree>
    <p:extLst>
      <p:ext uri="{BB962C8B-B14F-4D97-AF65-F5344CB8AC3E}">
        <p14:creationId xmlns:p14="http://schemas.microsoft.com/office/powerpoint/2010/main" xmlns="" val="3672902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362075"/>
            <a:ext cx="9144000" cy="4133850"/>
          </a:xfrm>
          <a:prstGeom prst="rect">
            <a:avLst/>
          </a:prstGeom>
          <a:noFill/>
          <a:ln w="9525">
            <a:noFill/>
            <a:miter lim="800000"/>
            <a:headEnd/>
            <a:tailEnd/>
          </a:ln>
        </p:spPr>
      </p:pic>
    </p:spTree>
    <p:extLst>
      <p:ext uri="{BB962C8B-B14F-4D97-AF65-F5344CB8AC3E}">
        <p14:creationId xmlns:p14="http://schemas.microsoft.com/office/powerpoint/2010/main" xmlns="" val="2960924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012825" y="947738"/>
            <a:ext cx="7929522" cy="5529262"/>
          </a:xfrm>
          <a:prstGeom prst="rect">
            <a:avLst/>
          </a:prstGeom>
          <a:noFill/>
          <a:ln w="9525">
            <a:noFill/>
            <a:miter lim="800000"/>
            <a:headEnd/>
            <a:tailEnd/>
          </a:ln>
        </p:spPr>
      </p:pic>
    </p:spTree>
    <p:extLst>
      <p:ext uri="{BB962C8B-B14F-4D97-AF65-F5344CB8AC3E}">
        <p14:creationId xmlns:p14="http://schemas.microsoft.com/office/powerpoint/2010/main" xmlns="" val="3563757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84163" y="1004888"/>
            <a:ext cx="8574087" cy="4848225"/>
          </a:xfrm>
          <a:prstGeom prst="rect">
            <a:avLst/>
          </a:prstGeom>
          <a:noFill/>
          <a:ln w="9525">
            <a:noFill/>
            <a:miter lim="800000"/>
            <a:headEnd/>
            <a:tailEnd/>
          </a:ln>
        </p:spPr>
      </p:pic>
    </p:spTree>
    <p:extLst>
      <p:ext uri="{BB962C8B-B14F-4D97-AF65-F5344CB8AC3E}">
        <p14:creationId xmlns:p14="http://schemas.microsoft.com/office/powerpoint/2010/main" xmlns="" val="30330346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065213" y="957263"/>
            <a:ext cx="7926387" cy="4943475"/>
          </a:xfrm>
          <a:prstGeom prst="rect">
            <a:avLst/>
          </a:prstGeom>
          <a:noFill/>
          <a:ln w="9525">
            <a:noFill/>
            <a:miter lim="800000"/>
            <a:headEnd/>
            <a:tailEnd/>
          </a:ln>
        </p:spPr>
      </p:pic>
    </p:spTree>
    <p:extLst>
      <p:ext uri="{BB962C8B-B14F-4D97-AF65-F5344CB8AC3E}">
        <p14:creationId xmlns:p14="http://schemas.microsoft.com/office/powerpoint/2010/main" xmlns="" val="2104650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33487" y="1079500"/>
            <a:ext cx="8581913" cy="5396604"/>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Gadget convergence</a:t>
            </a:r>
          </a:p>
          <a:p>
            <a:endParaRPr lang="en-US" dirty="0" smtClean="0"/>
          </a:p>
          <a:p>
            <a:r>
              <a:rPr lang="en-US" dirty="0" smtClean="0"/>
              <a:t>A study of smartphone users finds they're spending less time with:</a:t>
            </a:r>
          </a:p>
          <a:p>
            <a:pPr lvl="1"/>
            <a:r>
              <a:rPr lang="en-US" dirty="0" smtClean="0"/>
              <a:t>Digital cameras </a:t>
            </a:r>
          </a:p>
          <a:p>
            <a:pPr lvl="1"/>
            <a:r>
              <a:rPr lang="en-US" dirty="0" smtClean="0"/>
              <a:t>GPS units </a:t>
            </a:r>
          </a:p>
          <a:p>
            <a:pPr lvl="1"/>
            <a:r>
              <a:rPr lang="en-US" dirty="0" smtClean="0"/>
              <a:t>Laptop/desktop computers</a:t>
            </a:r>
          </a:p>
          <a:p>
            <a:pPr lvl="1"/>
            <a:r>
              <a:rPr lang="en-US" dirty="0" smtClean="0"/>
              <a:t>Video game systems </a:t>
            </a:r>
          </a:p>
          <a:p>
            <a:pPr lvl="1"/>
            <a:r>
              <a:rPr lang="en-US" dirty="0" smtClean="0"/>
              <a:t>Camcorders </a:t>
            </a:r>
          </a:p>
          <a:p>
            <a:pPr lvl="1"/>
            <a:r>
              <a:rPr lang="en-US" dirty="0" smtClean="0"/>
              <a:t>iPods </a:t>
            </a:r>
          </a:p>
          <a:p>
            <a:pPr lvl="1"/>
            <a:r>
              <a:rPr lang="en-US" dirty="0" smtClean="0"/>
              <a:t>and car radios </a:t>
            </a:r>
          </a:p>
          <a:p>
            <a:pPr>
              <a:buFontTx/>
              <a:buNone/>
            </a:pPr>
            <a:r>
              <a:rPr lang="en-US" dirty="0" smtClean="0"/>
              <a:t> </a:t>
            </a:r>
          </a:p>
          <a:p>
            <a:pPr>
              <a:buFontTx/>
              <a:buNone/>
            </a:pPr>
            <a:endParaRPr lang="en-US" dirty="0" smtClean="0"/>
          </a:p>
          <a:p>
            <a:pPr>
              <a:buFontTx/>
              <a:buNone/>
            </a:pPr>
            <a:r>
              <a:rPr lang="en-US" sz="1800" dirty="0" smtClean="0"/>
              <a:t>Source: Jacobs Media and Arbitron Sept 27, 2010 (by way of T. </a:t>
            </a:r>
            <a:r>
              <a:rPr lang="en-US" sz="1800" dirty="0" err="1" smtClean="0"/>
              <a:t>Ahonen</a:t>
            </a:r>
            <a:r>
              <a:rPr lang="en-US" sz="1800" dirty="0" smtClean="0"/>
              <a:t>, 2011)</a:t>
            </a:r>
            <a:endParaRPr lang="en-GB" dirty="0"/>
          </a:p>
        </p:txBody>
      </p:sp>
      <p:sp>
        <p:nvSpPr>
          <p:cNvPr id="4" name="TextBox 3"/>
          <p:cNvSpPr txBox="1"/>
          <p:nvPr/>
        </p:nvSpPr>
        <p:spPr>
          <a:xfrm>
            <a:off x="1854200" y="275836"/>
            <a:ext cx="5651500" cy="584776"/>
          </a:xfrm>
          <a:prstGeom prst="rect">
            <a:avLst/>
          </a:prstGeom>
          <a:noFill/>
        </p:spPr>
        <p:txBody>
          <a:bodyPr wrap="square" rtlCol="0">
            <a:spAutoFit/>
          </a:bodyPr>
          <a:lstStyle/>
          <a:p>
            <a:pPr algn="ctr"/>
            <a:r>
              <a:rPr lang="en-US" sz="3200" dirty="0" smtClean="0"/>
              <a:t>Why is Mobile Interesting</a:t>
            </a:r>
          </a:p>
        </p:txBody>
      </p:sp>
    </p:spTree>
    <p:extLst>
      <p:ext uri="{BB962C8B-B14F-4D97-AF65-F5344CB8AC3E}">
        <p14:creationId xmlns:p14="http://schemas.microsoft.com/office/powerpoint/2010/main" xmlns="" val="2331180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make money from apps?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applications are locked to the platform, users must acquire buying the platform in order to benefit from applications.</a:t>
            </a:r>
          </a:p>
          <a:p>
            <a:r>
              <a:rPr lang="en-US" dirty="0" smtClean="0"/>
              <a:t>Microsoft Windows is a classic example of a successful application platform. PCs are useless without applications. Since most PC applications are developed for the Windows operating system, it is necessary to buy a license for Windows to use these PC applications.</a:t>
            </a:r>
          </a:p>
          <a:p>
            <a:r>
              <a:rPr lang="en-US" dirty="0" smtClean="0"/>
              <a:t>Doing ads.</a:t>
            </a:r>
          </a:p>
          <a:p>
            <a:endParaRPr lang="en-US" dirty="0"/>
          </a:p>
        </p:txBody>
      </p:sp>
    </p:spTree>
    <p:extLst>
      <p:ext uri="{BB962C8B-B14F-4D97-AF65-F5344CB8AC3E}">
        <p14:creationId xmlns:p14="http://schemas.microsoft.com/office/powerpoint/2010/main" xmlns="" val="3126119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make money from apps?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next graph shows the relationship between the number of apps available on particular platform at a particular point in time, and the number of devices shipped for that platform in the quarter just preceding it.</a:t>
            </a:r>
          </a:p>
          <a:p>
            <a:r>
              <a:rPr lang="en-US" dirty="0" smtClean="0"/>
              <a:t>The number of apps available can be considered a metric for how attractive a platform is for developers. Device shipments are likewise a measure of the attractiveness of a platform for its users.</a:t>
            </a:r>
          </a:p>
        </p:txBody>
      </p:sp>
    </p:spTree>
    <p:extLst>
      <p:ext uri="{BB962C8B-B14F-4D97-AF65-F5344CB8AC3E}">
        <p14:creationId xmlns:p14="http://schemas.microsoft.com/office/powerpoint/2010/main" xmlns="" val="846257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66800" y="228600"/>
            <a:ext cx="7986950" cy="6248400"/>
          </a:xfrm>
          <a:prstGeom prst="rect">
            <a:avLst/>
          </a:prstGeom>
          <a:noFill/>
          <a:ln w="9525">
            <a:noFill/>
            <a:miter lim="800000"/>
            <a:headEnd/>
            <a:tailEnd/>
          </a:ln>
        </p:spPr>
      </p:pic>
    </p:spTree>
    <p:extLst>
      <p:ext uri="{BB962C8B-B14F-4D97-AF65-F5344CB8AC3E}">
        <p14:creationId xmlns:p14="http://schemas.microsoft.com/office/powerpoint/2010/main" xmlns="" val="41319205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590674" y="1323974"/>
            <a:ext cx="6758569" cy="4772025"/>
          </a:xfrm>
          <a:prstGeom prst="rect">
            <a:avLst/>
          </a:prstGeom>
          <a:noFill/>
          <a:ln w="9525">
            <a:noFill/>
            <a:miter lim="800000"/>
            <a:headEnd/>
            <a:tailEnd/>
          </a:ln>
        </p:spPr>
      </p:pic>
    </p:spTree>
    <p:extLst>
      <p:ext uri="{BB962C8B-B14F-4D97-AF65-F5344CB8AC3E}">
        <p14:creationId xmlns:p14="http://schemas.microsoft.com/office/powerpoint/2010/main" xmlns="" val="42039751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 Development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Android allows developers to embed components developed in C/C++ within Java applications. C/C+ development is done using Native Development Kit (NDK). NDK lets developers compile, build and package application components written in C/C++.</a:t>
            </a:r>
          </a:p>
          <a:p>
            <a:r>
              <a:rPr lang="en-US" dirty="0" smtClean="0"/>
              <a:t>Android application frameworks are composed of multiple API groups, including web services based on the </a:t>
            </a:r>
            <a:r>
              <a:rPr lang="en-US" dirty="0" err="1" smtClean="0"/>
              <a:t>WebKit</a:t>
            </a:r>
            <a:r>
              <a:rPr lang="en-US" dirty="0" smtClean="0"/>
              <a:t> engine, 2D and 3D graphics, </a:t>
            </a:r>
            <a:r>
              <a:rPr lang="en-US" dirty="0" err="1" smtClean="0"/>
              <a:t>SQLite</a:t>
            </a:r>
            <a:r>
              <a:rPr lang="en-US" dirty="0" smtClean="0"/>
              <a:t> for structured data storage, mobile telephony, Bluetooth, Wi-Fi, camera, location and sensors, and media support for common audio, video, and still image formats.</a:t>
            </a:r>
            <a:endParaRPr lang="en-US" dirty="0"/>
          </a:p>
        </p:txBody>
      </p:sp>
    </p:spTree>
    <p:extLst>
      <p:ext uri="{BB962C8B-B14F-4D97-AF65-F5344CB8AC3E}">
        <p14:creationId xmlns:p14="http://schemas.microsoft.com/office/powerpoint/2010/main" xmlns="" val="12802272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 Development</a:t>
            </a:r>
            <a:endParaRPr lang="en-US" dirty="0"/>
          </a:p>
        </p:txBody>
      </p:sp>
      <p:sp>
        <p:nvSpPr>
          <p:cNvPr id="3" name="Content Placeholder 2"/>
          <p:cNvSpPr>
            <a:spLocks noGrp="1"/>
          </p:cNvSpPr>
          <p:nvPr>
            <p:ph idx="1"/>
          </p:nvPr>
        </p:nvSpPr>
        <p:spPr>
          <a:xfrm>
            <a:off x="1435608" y="1295400"/>
            <a:ext cx="7498080" cy="5410200"/>
          </a:xfrm>
        </p:spPr>
        <p:txBody>
          <a:bodyPr>
            <a:noAutofit/>
          </a:bodyPr>
          <a:lstStyle/>
          <a:p>
            <a:r>
              <a:rPr lang="en-US" sz="2400" dirty="0" smtClean="0"/>
              <a:t>The Android Market on-device client is the primary method of application discovery. </a:t>
            </a:r>
          </a:p>
          <a:p>
            <a:r>
              <a:rPr lang="en-US" sz="2400" dirty="0" smtClean="0"/>
              <a:t>The client also manages application updates.</a:t>
            </a:r>
          </a:p>
          <a:p>
            <a:r>
              <a:rPr lang="en-US" sz="2400" dirty="0" smtClean="0"/>
              <a:t>The Android Market web store is accessible using any web browser. It offers features such as device compatibility check and web-initiated download of apps (the user click an install button in the web browser, and the application is automatically downloaded to the Android handset registered for the user).</a:t>
            </a:r>
          </a:p>
          <a:p>
            <a:r>
              <a:rPr lang="en-US" sz="2400" dirty="0" smtClean="0"/>
              <a:t>In July 2011, Google announced significant improvements to the Android Market client. These included better application discovery, as well as ability to purchase e-books and video (US only).</a:t>
            </a:r>
            <a:endParaRPr lang="en-US" sz="2400" dirty="0"/>
          </a:p>
        </p:txBody>
      </p:sp>
    </p:spTree>
    <p:extLst>
      <p:ext uri="{BB962C8B-B14F-4D97-AF65-F5344CB8AC3E}">
        <p14:creationId xmlns:p14="http://schemas.microsoft.com/office/powerpoint/2010/main" xmlns="" val="1706220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Bada</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581149" y="1609724"/>
            <a:ext cx="7250071" cy="4410075"/>
          </a:xfrm>
          <a:prstGeom prst="rect">
            <a:avLst/>
          </a:prstGeom>
          <a:noFill/>
          <a:ln w="9525">
            <a:noFill/>
            <a:miter lim="800000"/>
            <a:headEnd/>
            <a:tailEnd/>
          </a:ln>
        </p:spPr>
      </p:pic>
    </p:spTree>
    <p:extLst>
      <p:ext uri="{BB962C8B-B14F-4D97-AF65-F5344CB8AC3E}">
        <p14:creationId xmlns:p14="http://schemas.microsoft.com/office/powerpoint/2010/main" xmlns="" val="8157150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143000" y="381000"/>
            <a:ext cx="7513510" cy="5715000"/>
          </a:xfrm>
          <a:prstGeom prst="rect">
            <a:avLst/>
          </a:prstGeom>
          <a:noFill/>
          <a:ln w="9525">
            <a:noFill/>
            <a:miter lim="800000"/>
            <a:headEnd/>
            <a:tailEnd/>
          </a:ln>
        </p:spPr>
      </p:pic>
    </p:spTree>
    <p:extLst>
      <p:ext uri="{BB962C8B-B14F-4D97-AF65-F5344CB8AC3E}">
        <p14:creationId xmlns:p14="http://schemas.microsoft.com/office/powerpoint/2010/main" xmlns="" val="3069232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BlackBerry App Development</a:t>
            </a:r>
            <a:endParaRPr lang="en-US" dirty="0"/>
          </a:p>
        </p:txBody>
      </p:sp>
      <p:sp>
        <p:nvSpPr>
          <p:cNvPr id="3" name="Content Placeholder 2"/>
          <p:cNvSpPr>
            <a:spLocks noGrp="1"/>
          </p:cNvSpPr>
          <p:nvPr>
            <p:ph idx="1"/>
          </p:nvPr>
        </p:nvSpPr>
        <p:spPr/>
        <p:txBody>
          <a:bodyPr>
            <a:normAutofit/>
          </a:bodyPr>
          <a:lstStyle/>
          <a:p>
            <a:r>
              <a:rPr lang="en-US" dirty="0" smtClean="0"/>
              <a:t>BlackBerry OS offers developers multiple options for application development, including Java and web development.</a:t>
            </a:r>
          </a:p>
          <a:p>
            <a:r>
              <a:rPr lang="en-US" dirty="0" smtClean="0"/>
              <a:t>BlackBerry Java applications can be developed and debugged using an Eclipse-based IDE and the BlackBerry Java Plug-in for Eclipse. The latter provides tools to create, debug, optimize and localize Java applications. </a:t>
            </a:r>
            <a:endParaRPr lang="en-US" dirty="0"/>
          </a:p>
        </p:txBody>
      </p:sp>
    </p:spTree>
    <p:extLst>
      <p:ext uri="{BB962C8B-B14F-4D97-AF65-F5344CB8AC3E}">
        <p14:creationId xmlns:p14="http://schemas.microsoft.com/office/powerpoint/2010/main" xmlns="" val="16465374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Brew MP</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1752600" y="1120674"/>
            <a:ext cx="6934200" cy="5432526"/>
          </a:xfrm>
          <a:prstGeom prst="rect">
            <a:avLst/>
          </a:prstGeom>
          <a:noFill/>
          <a:ln w="9525">
            <a:noFill/>
            <a:miter lim="800000"/>
            <a:headEnd/>
            <a:tailEnd/>
          </a:ln>
        </p:spPr>
      </p:pic>
    </p:spTree>
    <p:extLst>
      <p:ext uri="{BB962C8B-B14F-4D97-AF65-F5344CB8AC3E}">
        <p14:creationId xmlns:p14="http://schemas.microsoft.com/office/powerpoint/2010/main" xmlns="" val="865979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5126" y="894818"/>
            <a:ext cx="6820374" cy="5115280"/>
          </a:xfrm>
          <a:prstGeom prst="rect">
            <a:avLst/>
          </a:prstGeom>
          <a:noFill/>
          <a:ln w="9525">
            <a:noFill/>
            <a:miter lim="800000"/>
            <a:headEnd/>
            <a:tailEnd/>
          </a:ln>
        </p:spPr>
      </p:pic>
      <p:sp>
        <p:nvSpPr>
          <p:cNvPr id="5" name="TextBox 4"/>
          <p:cNvSpPr txBox="1"/>
          <p:nvPr/>
        </p:nvSpPr>
        <p:spPr>
          <a:xfrm>
            <a:off x="1211501" y="6202226"/>
            <a:ext cx="6603999" cy="646331"/>
          </a:xfrm>
          <a:prstGeom prst="rect">
            <a:avLst/>
          </a:prstGeom>
          <a:noFill/>
        </p:spPr>
        <p:txBody>
          <a:bodyPr wrap="square" rtlCol="0">
            <a:spAutoFit/>
          </a:bodyPr>
          <a:lstStyle/>
          <a:p>
            <a:r>
              <a:rPr lang="en-GB" dirty="0" smtClean="0">
                <a:latin typeface="+mj-lt"/>
              </a:rPr>
              <a:t>Statue of an angel holding a mobile phone at St. John's Cathedral in Den Bosch, Netherlands</a:t>
            </a:r>
            <a:endParaRPr lang="en-GB" dirty="0">
              <a:latin typeface="+mj-lt"/>
            </a:endParaRPr>
          </a:p>
        </p:txBody>
      </p:sp>
    </p:spTree>
    <p:extLst>
      <p:ext uri="{BB962C8B-B14F-4D97-AF65-F5344CB8AC3E}">
        <p14:creationId xmlns:p14="http://schemas.microsoft.com/office/powerpoint/2010/main" xmlns="" val="27018818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371600" y="457200"/>
            <a:ext cx="7543800" cy="5945736"/>
          </a:xfrm>
          <a:prstGeom prst="rect">
            <a:avLst/>
          </a:prstGeom>
          <a:noFill/>
          <a:ln w="9525">
            <a:noFill/>
            <a:miter lim="800000"/>
            <a:headEnd/>
            <a:tailEnd/>
          </a:ln>
        </p:spPr>
      </p:pic>
    </p:spTree>
    <p:extLst>
      <p:ext uri="{BB962C8B-B14F-4D97-AF65-F5344CB8AC3E}">
        <p14:creationId xmlns:p14="http://schemas.microsoft.com/office/powerpoint/2010/main" xmlns="" val="29024446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iOS</a:t>
            </a:r>
            <a:r>
              <a:rPr lang="en-US" dirty="0" smtClean="0"/>
              <a:t> App Development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iOS</a:t>
            </a:r>
            <a:r>
              <a:rPr lang="en-US" dirty="0" smtClean="0"/>
              <a:t> applications are developed using proprietary Apple tools available only for Apple Mac OS computers. The tools are based on the same “</a:t>
            </a:r>
            <a:r>
              <a:rPr lang="en-US" dirty="0" err="1" smtClean="0"/>
              <a:t>XCode</a:t>
            </a:r>
            <a:r>
              <a:rPr lang="en-US" dirty="0" smtClean="0"/>
              <a:t>” development suite used to build Mac OS applications.</a:t>
            </a:r>
          </a:p>
          <a:p>
            <a:r>
              <a:rPr lang="en-US" dirty="0" smtClean="0"/>
              <a:t>mostly written in the C language, and include API groups such as Core Foundation, </a:t>
            </a:r>
            <a:r>
              <a:rPr lang="en-US" dirty="0" err="1" smtClean="0"/>
              <a:t>CFNetwork</a:t>
            </a:r>
            <a:r>
              <a:rPr lang="en-US" dirty="0" smtClean="0"/>
              <a:t>, </a:t>
            </a:r>
            <a:r>
              <a:rPr lang="en-US" dirty="0" err="1" smtClean="0"/>
              <a:t>SQLite</a:t>
            </a:r>
            <a:r>
              <a:rPr lang="en-US" dirty="0" smtClean="0"/>
              <a:t>, and access to POSIX threads and UNIX sockets, among others.</a:t>
            </a:r>
          </a:p>
          <a:p>
            <a:r>
              <a:rPr lang="en-US" dirty="0" smtClean="0"/>
              <a:t>The Media layer provides API for graphics, audio, and video functionality of the device used for multimedia applications.</a:t>
            </a:r>
            <a:endParaRPr lang="en-US" dirty="0"/>
          </a:p>
        </p:txBody>
      </p:sp>
    </p:spTree>
    <p:extLst>
      <p:ext uri="{BB962C8B-B14F-4D97-AF65-F5344CB8AC3E}">
        <p14:creationId xmlns:p14="http://schemas.microsoft.com/office/powerpoint/2010/main" xmlns="" val="15903961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054297" y="381000"/>
            <a:ext cx="8089703" cy="5791200"/>
          </a:xfrm>
          <a:prstGeom prst="rect">
            <a:avLst/>
          </a:prstGeom>
          <a:noFill/>
          <a:ln w="9525">
            <a:noFill/>
            <a:miter lim="800000"/>
            <a:headEnd/>
            <a:tailEnd/>
          </a:ln>
        </p:spPr>
      </p:pic>
    </p:spTree>
    <p:extLst>
      <p:ext uri="{BB962C8B-B14F-4D97-AF65-F5344CB8AC3E}">
        <p14:creationId xmlns:p14="http://schemas.microsoft.com/office/powerpoint/2010/main" xmlns="" val="35816488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066800" y="304800"/>
            <a:ext cx="7926827" cy="5638800"/>
          </a:xfrm>
          <a:prstGeom prst="rect">
            <a:avLst/>
          </a:prstGeom>
          <a:noFill/>
          <a:ln w="9525">
            <a:noFill/>
            <a:miter lim="800000"/>
            <a:headEnd/>
            <a:tailEnd/>
          </a:ln>
        </p:spPr>
      </p:pic>
    </p:spTree>
    <p:extLst>
      <p:ext uri="{BB962C8B-B14F-4D97-AF65-F5344CB8AC3E}">
        <p14:creationId xmlns:p14="http://schemas.microsoft.com/office/powerpoint/2010/main" xmlns="" val="28749846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Application Best Practices</a:t>
            </a:r>
            <a:endParaRPr lang="en-US" dirty="0"/>
          </a:p>
        </p:txBody>
      </p:sp>
      <p:sp>
        <p:nvSpPr>
          <p:cNvPr id="3" name="Content Placeholder 2"/>
          <p:cNvSpPr>
            <a:spLocks noGrp="1"/>
          </p:cNvSpPr>
          <p:nvPr>
            <p:ph idx="1"/>
          </p:nvPr>
        </p:nvSpPr>
        <p:spPr/>
        <p:txBody>
          <a:bodyPr>
            <a:normAutofit/>
          </a:bodyPr>
          <a:lstStyle/>
          <a:p>
            <a:r>
              <a:rPr lang="en-US" dirty="0"/>
              <a:t>Use Cookies Sparingly</a:t>
            </a:r>
          </a:p>
          <a:p>
            <a:r>
              <a:rPr lang="en-US" dirty="0"/>
              <a:t>Use Appropriate Client-Side Storage Technologies for Local Data</a:t>
            </a:r>
          </a:p>
          <a:p>
            <a:r>
              <a:rPr lang="en-US" dirty="0" smtClean="0"/>
              <a:t>Ensure </a:t>
            </a:r>
            <a:r>
              <a:rPr lang="en-US" dirty="0"/>
              <a:t>the User is Informed About Use of Personal and Device Information</a:t>
            </a:r>
          </a:p>
          <a:p>
            <a:r>
              <a:rPr lang="en-US" dirty="0"/>
              <a:t>Enable Automatic Sign-</a:t>
            </a:r>
            <a:r>
              <a:rPr lang="en-US" dirty="0" smtClean="0"/>
              <a:t>in</a:t>
            </a:r>
          </a:p>
          <a:p>
            <a:r>
              <a:rPr lang="en-US" dirty="0"/>
              <a:t>Cache AJAX Data</a:t>
            </a:r>
          </a:p>
          <a:p>
            <a:endParaRPr lang="en-US" dirty="0"/>
          </a:p>
          <a:p>
            <a:endParaRPr lang="en-US" dirty="0"/>
          </a:p>
        </p:txBody>
      </p:sp>
    </p:spTree>
    <p:extLst>
      <p:ext uri="{BB962C8B-B14F-4D97-AF65-F5344CB8AC3E}">
        <p14:creationId xmlns:p14="http://schemas.microsoft.com/office/powerpoint/2010/main" xmlns="" val="19954270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Application Best Practices</a:t>
            </a:r>
            <a:endParaRPr lang="en-US" dirty="0"/>
          </a:p>
        </p:txBody>
      </p:sp>
      <p:sp>
        <p:nvSpPr>
          <p:cNvPr id="3" name="Content Placeholder 2"/>
          <p:cNvSpPr>
            <a:spLocks noGrp="1"/>
          </p:cNvSpPr>
          <p:nvPr>
            <p:ph idx="1"/>
          </p:nvPr>
        </p:nvSpPr>
        <p:spPr/>
        <p:txBody>
          <a:bodyPr>
            <a:normAutofit/>
          </a:bodyPr>
          <a:lstStyle/>
          <a:p>
            <a:r>
              <a:rPr lang="en-US" dirty="0"/>
              <a:t>Use Transfer Compression</a:t>
            </a:r>
          </a:p>
          <a:p>
            <a:r>
              <a:rPr lang="en-US" dirty="0"/>
              <a:t>Minimize Application and Data Size</a:t>
            </a:r>
          </a:p>
          <a:p>
            <a:r>
              <a:rPr lang="en-US" dirty="0"/>
              <a:t>Avoid Redirects</a:t>
            </a:r>
          </a:p>
          <a:p>
            <a:r>
              <a:rPr lang="en-US" dirty="0"/>
              <a:t>Optimize Network Requests</a:t>
            </a:r>
          </a:p>
          <a:p>
            <a:r>
              <a:rPr lang="en-US" dirty="0"/>
              <a:t>Minimize External Resources</a:t>
            </a:r>
          </a:p>
          <a:p>
            <a:r>
              <a:rPr lang="en-US" dirty="0"/>
              <a:t>Aggregate Static Images into a Single Composite Resource (Sprites)</a:t>
            </a:r>
          </a:p>
          <a:p>
            <a:endParaRPr lang="en-US" dirty="0"/>
          </a:p>
          <a:p>
            <a:endParaRPr lang="en-US" dirty="0"/>
          </a:p>
        </p:txBody>
      </p:sp>
    </p:spTree>
    <p:extLst>
      <p:ext uri="{BB962C8B-B14F-4D97-AF65-F5344CB8AC3E}">
        <p14:creationId xmlns:p14="http://schemas.microsoft.com/office/powerpoint/2010/main" xmlns="" val="4329319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Application Best Practices</a:t>
            </a:r>
            <a:endParaRPr lang="en-US" dirty="0"/>
          </a:p>
        </p:txBody>
      </p:sp>
      <p:sp>
        <p:nvSpPr>
          <p:cNvPr id="3" name="Content Placeholder 2"/>
          <p:cNvSpPr>
            <a:spLocks noGrp="1"/>
          </p:cNvSpPr>
          <p:nvPr>
            <p:ph idx="1"/>
          </p:nvPr>
        </p:nvSpPr>
        <p:spPr/>
        <p:txBody>
          <a:bodyPr>
            <a:normAutofit/>
          </a:bodyPr>
          <a:lstStyle/>
          <a:p>
            <a:r>
              <a:rPr lang="en-US" dirty="0"/>
              <a:t>Minimize Perceived Latency</a:t>
            </a:r>
          </a:p>
          <a:p>
            <a:r>
              <a:rPr lang="en-US" dirty="0"/>
              <a:t>Design for Multiple Interaction Methods</a:t>
            </a:r>
          </a:p>
          <a:p>
            <a:r>
              <a:rPr lang="en-US" dirty="0"/>
              <a:t>Preserve Focus on Dynamic Page Updates</a:t>
            </a:r>
          </a:p>
          <a:p>
            <a:r>
              <a:rPr lang="en-US" dirty="0"/>
              <a:t>Use Fragment IDs to Drive Application View</a:t>
            </a:r>
          </a:p>
          <a:p>
            <a:r>
              <a:rPr lang="en-US" dirty="0"/>
              <a:t>Make Telephone Numbers "Click-to-</a:t>
            </a:r>
            <a:r>
              <a:rPr lang="en-US" dirty="0" smtClean="0"/>
              <a:t>Call”</a:t>
            </a:r>
          </a:p>
          <a:p>
            <a:r>
              <a:rPr lang="en-US" dirty="0"/>
              <a:t>Keep DOM Size Reasonable</a:t>
            </a:r>
          </a:p>
          <a:p>
            <a:r>
              <a:rPr lang="en-US" dirty="0"/>
              <a:t>Optimize For Application Start-up Time</a:t>
            </a:r>
          </a:p>
          <a:p>
            <a:endParaRPr lang="en-US" dirty="0"/>
          </a:p>
          <a:p>
            <a:endParaRPr lang="en-US" dirty="0"/>
          </a:p>
          <a:p>
            <a:endParaRPr lang="en-US" dirty="0"/>
          </a:p>
        </p:txBody>
      </p:sp>
    </p:spTree>
    <p:extLst>
      <p:ext uri="{BB962C8B-B14F-4D97-AF65-F5344CB8AC3E}">
        <p14:creationId xmlns:p14="http://schemas.microsoft.com/office/powerpoint/2010/main" xmlns="" val="35968865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3.0</a:t>
            </a:r>
            <a:endParaRPr lang="en-US" dirty="0"/>
          </a:p>
        </p:txBody>
      </p:sp>
      <p:pic>
        <p:nvPicPr>
          <p:cNvPr id="4" name="Content Placeholder 3"/>
          <p:cNvPicPr>
            <a:picLocks noGrp="1" noChangeAspect="1"/>
          </p:cNvPicPr>
          <p:nvPr>
            <p:ph idx="1"/>
          </p:nvPr>
        </p:nvPicPr>
        <p:blipFill>
          <a:blip r:embed="rId2"/>
          <a:srcRect t="13336" b="13336"/>
          <a:stretch>
            <a:fillRect/>
          </a:stretch>
        </p:blipFill>
        <p:spPr>
          <a:xfrm>
            <a:off x="457200" y="1625600"/>
            <a:ext cx="8229600" cy="4525963"/>
          </a:xfrm>
        </p:spPr>
      </p:pic>
    </p:spTree>
    <p:extLst>
      <p:ext uri="{BB962C8B-B14F-4D97-AF65-F5344CB8AC3E}">
        <p14:creationId xmlns:p14="http://schemas.microsoft.com/office/powerpoint/2010/main" xmlns="" val="4545375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100" y="549275"/>
            <a:ext cx="8140700" cy="6105525"/>
          </a:xfrm>
          <a:prstGeom prst="rect">
            <a:avLst/>
          </a:prstGeom>
        </p:spPr>
      </p:pic>
    </p:spTree>
    <p:extLst>
      <p:ext uri="{BB962C8B-B14F-4D97-AF65-F5344CB8AC3E}">
        <p14:creationId xmlns:p14="http://schemas.microsoft.com/office/powerpoint/2010/main" xmlns="" val="1688690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7933" y="1165412"/>
            <a:ext cx="8502922" cy="5070288"/>
          </a:xfrm>
        </p:spPr>
        <p:txBody>
          <a:bodyPr>
            <a:normAutofit fontScale="92500" lnSpcReduction="20000"/>
          </a:bodyPr>
          <a:lstStyle/>
          <a:p>
            <a:pPr marL="0" indent="0">
              <a:buNone/>
            </a:pPr>
            <a:endParaRPr lang="en-GB" dirty="0" smtClean="0"/>
          </a:p>
          <a:p>
            <a:r>
              <a:rPr lang="en-GB" dirty="0" smtClean="0"/>
              <a:t>Desktop software is not suited for mobile</a:t>
            </a:r>
          </a:p>
          <a:p>
            <a:endParaRPr lang="en-GB" dirty="0" smtClean="0"/>
          </a:p>
          <a:p>
            <a:r>
              <a:rPr lang="en-GB" dirty="0" smtClean="0"/>
              <a:t>Higher heterogeneity</a:t>
            </a:r>
          </a:p>
          <a:p>
            <a:pPr lvl="1"/>
            <a:r>
              <a:rPr lang="en-GB" dirty="0" smtClean="0"/>
              <a:t>Desktop world for developers is quite homogeneous</a:t>
            </a:r>
          </a:p>
          <a:p>
            <a:pPr lvl="1"/>
            <a:r>
              <a:rPr lang="en-GB" dirty="0" smtClean="0"/>
              <a:t>Initially: problem of </a:t>
            </a:r>
            <a:r>
              <a:rPr lang="en-GB" i="1" dirty="0" smtClean="0"/>
              <a:t>device fragmentation</a:t>
            </a:r>
          </a:p>
          <a:p>
            <a:pPr lvl="2">
              <a:buNone/>
            </a:pPr>
            <a:r>
              <a:rPr lang="en-GB" dirty="0" smtClean="0"/>
              <a:t>“inability to develop an application against a reference operating context and achieve the intended behaviour in all operating contexts suitable for the application”</a:t>
            </a:r>
          </a:p>
          <a:p>
            <a:pPr lvl="3"/>
            <a:endParaRPr lang="en-GB" dirty="0" smtClean="0"/>
          </a:p>
          <a:p>
            <a:pPr lvl="1"/>
            <a:r>
              <a:rPr lang="en-GB" dirty="0" smtClean="0"/>
              <a:t>Recently: shift towards </a:t>
            </a:r>
            <a:r>
              <a:rPr lang="en-GB" i="1" dirty="0" smtClean="0"/>
              <a:t>platform fragmentation</a:t>
            </a:r>
          </a:p>
          <a:p>
            <a:pPr lvl="2"/>
            <a:r>
              <a:rPr lang="en-GB" dirty="0" err="1" smtClean="0"/>
              <a:t>iOS</a:t>
            </a:r>
            <a:r>
              <a:rPr lang="en-GB" dirty="0" smtClean="0"/>
              <a:t>, Android, </a:t>
            </a:r>
            <a:r>
              <a:rPr lang="en-GB" dirty="0" err="1" smtClean="0"/>
              <a:t>bada</a:t>
            </a:r>
            <a:r>
              <a:rPr lang="en-GB" dirty="0" smtClean="0"/>
              <a:t>, Blackberry, Win Phone 7, Symbian, J2ME/</a:t>
            </a:r>
            <a:r>
              <a:rPr lang="en-GB" dirty="0" err="1" smtClean="0"/>
              <a:t>JavaFX</a:t>
            </a:r>
            <a:r>
              <a:rPr lang="en-GB" dirty="0" smtClean="0"/>
              <a:t>, </a:t>
            </a:r>
            <a:r>
              <a:rPr lang="en-GB" dirty="0" err="1" smtClean="0"/>
              <a:t>WebOS</a:t>
            </a:r>
            <a:r>
              <a:rPr lang="en-GB" dirty="0" smtClean="0"/>
              <a:t>, Win Mobile, </a:t>
            </a:r>
            <a:r>
              <a:rPr lang="en-GB" dirty="0" err="1" smtClean="0"/>
              <a:t>OpenMoko</a:t>
            </a:r>
            <a:r>
              <a:rPr lang="en-GB" dirty="0" smtClean="0"/>
              <a:t>, </a:t>
            </a:r>
            <a:r>
              <a:rPr lang="en-GB" dirty="0" err="1" smtClean="0"/>
              <a:t>LiMo</a:t>
            </a:r>
            <a:r>
              <a:rPr lang="en-GB" dirty="0" smtClean="0"/>
              <a:t> </a:t>
            </a:r>
          </a:p>
          <a:p>
            <a:pPr lvl="2"/>
            <a:r>
              <a:rPr lang="en-GB" dirty="0" smtClean="0"/>
              <a:t>Homogeneity at least within platform</a:t>
            </a:r>
          </a:p>
          <a:p>
            <a:endParaRPr lang="en-GB" dirty="0" smtClean="0"/>
          </a:p>
          <a:p>
            <a:endParaRPr lang="en-GB" dirty="0" smtClean="0"/>
          </a:p>
        </p:txBody>
      </p:sp>
      <p:sp>
        <p:nvSpPr>
          <p:cNvPr id="3" name="TextBox 2"/>
          <p:cNvSpPr txBox="1"/>
          <p:nvPr/>
        </p:nvSpPr>
        <p:spPr>
          <a:xfrm>
            <a:off x="1092200" y="275836"/>
            <a:ext cx="6413500" cy="584776"/>
          </a:xfrm>
          <a:prstGeom prst="rect">
            <a:avLst/>
          </a:prstGeom>
          <a:noFill/>
        </p:spPr>
        <p:txBody>
          <a:bodyPr wrap="square" rtlCol="0">
            <a:spAutoFit/>
          </a:bodyPr>
          <a:lstStyle/>
          <a:p>
            <a:pPr algn="ctr"/>
            <a:r>
              <a:rPr lang="en-US" sz="3200" dirty="0" smtClean="0"/>
              <a:t>How is Mobile Software Different</a:t>
            </a:r>
          </a:p>
        </p:txBody>
      </p:sp>
    </p:spTree>
    <p:extLst>
      <p:ext uri="{BB962C8B-B14F-4D97-AF65-F5344CB8AC3E}">
        <p14:creationId xmlns:p14="http://schemas.microsoft.com/office/powerpoint/2010/main" xmlns="" val="54236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a:t>
            </a:r>
            <a:endParaRPr lang="en-GB" dirty="0"/>
          </a:p>
        </p:txBody>
      </p:sp>
      <p:sp>
        <p:nvSpPr>
          <p:cNvPr id="3" name="Content Placeholder 2"/>
          <p:cNvSpPr>
            <a:spLocks noGrp="1"/>
          </p:cNvSpPr>
          <p:nvPr>
            <p:ph sz="half" idx="1"/>
          </p:nvPr>
        </p:nvSpPr>
        <p:spPr/>
        <p:txBody>
          <a:bodyPr/>
          <a:lstStyle/>
          <a:p>
            <a:r>
              <a:rPr lang="en-GB" dirty="0" smtClean="0"/>
              <a:t>Different usage context</a:t>
            </a:r>
          </a:p>
          <a:p>
            <a:pPr lvl="1"/>
            <a:r>
              <a:rPr lang="en-GB" dirty="0" smtClean="0"/>
              <a:t>Limited attention time span: 4 seconds</a:t>
            </a:r>
          </a:p>
          <a:p>
            <a:pPr lvl="1"/>
            <a:r>
              <a:rPr lang="en-GB" dirty="0" smtClean="0"/>
              <a:t>Inherent context factors</a:t>
            </a:r>
          </a:p>
          <a:p>
            <a:pPr lvl="2"/>
            <a:r>
              <a:rPr lang="en-GB" dirty="0" smtClean="0"/>
              <a:t>Mobility (constant change of position)</a:t>
            </a:r>
          </a:p>
          <a:p>
            <a:pPr lvl="2"/>
            <a:r>
              <a:rPr lang="en-GB" dirty="0" smtClean="0"/>
              <a:t>Device capabilities (CPU, battery, screen size)</a:t>
            </a:r>
          </a:p>
          <a:p>
            <a:pPr lvl="2"/>
            <a:r>
              <a:rPr lang="en-GB" dirty="0" smtClean="0"/>
              <a:t>Operator plan and communication costs</a:t>
            </a:r>
          </a:p>
          <a:p>
            <a:pPr lvl="2"/>
            <a:r>
              <a:rPr lang="en-GB" dirty="0" smtClean="0"/>
              <a:t>Interaction possibilities </a:t>
            </a:r>
          </a:p>
          <a:p>
            <a:pPr lvl="2"/>
            <a:endParaRPr lang="en-GB" dirty="0"/>
          </a:p>
        </p:txBody>
      </p:sp>
      <p:sp>
        <p:nvSpPr>
          <p:cNvPr id="4" name="TextBox 3"/>
          <p:cNvSpPr txBox="1"/>
          <p:nvPr/>
        </p:nvSpPr>
        <p:spPr>
          <a:xfrm>
            <a:off x="69526" y="5819886"/>
            <a:ext cx="8939995" cy="1200329"/>
          </a:xfrm>
          <a:prstGeom prst="rect">
            <a:avLst/>
          </a:prstGeom>
          <a:noFill/>
        </p:spPr>
        <p:txBody>
          <a:bodyPr wrap="square" rtlCol="0">
            <a:spAutoFit/>
          </a:bodyPr>
          <a:lstStyle/>
          <a:p>
            <a:pPr lvl="0" algn="l">
              <a:buNone/>
            </a:pPr>
            <a:r>
              <a:rPr lang="en-GB" dirty="0" smtClean="0">
                <a:latin typeface="+mj-lt"/>
              </a:rPr>
              <a:t>Sources: </a:t>
            </a:r>
          </a:p>
          <a:p>
            <a:pPr algn="l"/>
            <a:r>
              <a:rPr lang="fi-FI" dirty="0" smtClean="0">
                <a:latin typeface="+mj-lt"/>
              </a:rPr>
              <a:t>A. Oulasvirta, S. Tamminen, V. Roto, and </a:t>
            </a:r>
            <a:r>
              <a:rPr lang="en-GB" dirty="0" smtClean="0">
                <a:latin typeface="+mj-lt"/>
              </a:rPr>
              <a:t>J. </a:t>
            </a:r>
            <a:r>
              <a:rPr lang="en-GB" dirty="0" err="1" smtClean="0">
                <a:latin typeface="+mj-lt"/>
              </a:rPr>
              <a:t>Kuorelahti</a:t>
            </a:r>
            <a:r>
              <a:rPr lang="en-GB" dirty="0" smtClean="0">
                <a:latin typeface="+mj-lt"/>
              </a:rPr>
              <a:t>. Interaction in 4-second bursts: the fragmented nature of </a:t>
            </a:r>
            <a:r>
              <a:rPr lang="en-GB" dirty="0" err="1" smtClean="0">
                <a:latin typeface="+mj-lt"/>
              </a:rPr>
              <a:t>attentional</a:t>
            </a:r>
            <a:r>
              <a:rPr lang="en-GB" dirty="0" smtClean="0">
                <a:latin typeface="+mj-lt"/>
              </a:rPr>
              <a:t> resources in mobile </a:t>
            </a:r>
            <a:r>
              <a:rPr lang="en-GB" dirty="0" err="1" smtClean="0">
                <a:latin typeface="+mj-lt"/>
              </a:rPr>
              <a:t>hci</a:t>
            </a:r>
            <a:r>
              <a:rPr lang="en-GB" dirty="0" smtClean="0">
                <a:latin typeface="+mj-lt"/>
              </a:rPr>
              <a:t>. In Proceedings of CHI 2005, pages 919–928, 2005.</a:t>
            </a:r>
          </a:p>
        </p:txBody>
      </p:sp>
    </p:spTree>
    <p:extLst>
      <p:ext uri="{BB962C8B-B14F-4D97-AF65-F5344CB8AC3E}">
        <p14:creationId xmlns:p14="http://schemas.microsoft.com/office/powerpoint/2010/main" xmlns="" val="4176117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1978</TotalTime>
  <Words>3163</Words>
  <Application>Microsoft Office PowerPoint</Application>
  <PresentationFormat>On-screen Show (4:3)</PresentationFormat>
  <Paragraphs>352</Paragraphs>
  <Slides>78</Slides>
  <Notes>22</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Slide 1</vt:lpstr>
      <vt:lpstr>Slide 2</vt:lpstr>
      <vt:lpstr>Slide 3</vt:lpstr>
      <vt:lpstr>Slide 4</vt:lpstr>
      <vt:lpstr>Slide 5</vt:lpstr>
      <vt:lpstr>Slide 6</vt:lpstr>
      <vt:lpstr>Slide 7</vt:lpstr>
      <vt:lpstr>Slide 8</vt:lpstr>
      <vt:lpstr>Characteristics</vt:lpstr>
      <vt:lpstr>Characteristics</vt:lpstr>
      <vt:lpstr>Characteristics</vt:lpstr>
      <vt:lpstr>Slide 12</vt:lpstr>
      <vt:lpstr>Some Requirements for successful Mobile OS</vt:lpstr>
      <vt:lpstr>Easy and consistent for app developers</vt:lpstr>
      <vt:lpstr>App development: iOS</vt:lpstr>
      <vt:lpstr>App development: Android</vt:lpstr>
      <vt:lpstr>App Development: Windows Phone</vt:lpstr>
      <vt:lpstr>Responsive, fast and efficient</vt:lpstr>
      <vt:lpstr>Responsive, fast and efficient</vt:lpstr>
      <vt:lpstr>Secure</vt:lpstr>
      <vt:lpstr>Secure</vt:lpstr>
      <vt:lpstr>Secure: iOS</vt:lpstr>
      <vt:lpstr>Secure: Android</vt:lpstr>
      <vt:lpstr>Secure: Windows Phone 7</vt:lpstr>
      <vt:lpstr>Run With Limited RAM</vt:lpstr>
      <vt:lpstr>Run With Limited RAM</vt:lpstr>
      <vt:lpstr>Run With Limited RAM</vt:lpstr>
      <vt:lpstr>Run With Limited RAM</vt:lpstr>
      <vt:lpstr>Distribution</vt:lpstr>
      <vt:lpstr>How to Make money</vt:lpstr>
      <vt:lpstr>Mobile Application Development</vt:lpstr>
      <vt:lpstr>What is Mobile Application Development ?</vt:lpstr>
      <vt:lpstr>Execution environments</vt:lpstr>
      <vt:lpstr>Platform development environment</vt:lpstr>
      <vt:lpstr>Slide 35</vt:lpstr>
      <vt:lpstr>Slide 36</vt:lpstr>
      <vt:lpstr>Mobile application testing</vt:lpstr>
      <vt:lpstr>More tools…</vt:lpstr>
      <vt:lpstr>Android Emulators </vt:lpstr>
      <vt:lpstr>iPhone emulators</vt:lpstr>
      <vt:lpstr>Windows Phone Emulators </vt:lpstr>
      <vt:lpstr>Slide 42</vt:lpstr>
      <vt:lpstr>The triumph of iOS and Android </vt:lpstr>
      <vt:lpstr>Mobile App Development</vt:lpstr>
      <vt:lpstr>Mobile App Development</vt:lpstr>
      <vt:lpstr>The importance of Mobile App</vt:lpstr>
      <vt:lpstr>Programming Language</vt:lpstr>
      <vt:lpstr>Development Environment </vt:lpstr>
      <vt:lpstr>Application stores </vt:lpstr>
      <vt:lpstr>Publishing Apps</vt:lpstr>
      <vt:lpstr>Publishing Apps</vt:lpstr>
      <vt:lpstr>Publishing Apps</vt:lpstr>
      <vt:lpstr>Mobile Application Lifecycle Management</vt:lpstr>
      <vt:lpstr>Slide 54</vt:lpstr>
      <vt:lpstr>Slide 55</vt:lpstr>
      <vt:lpstr>Slide 56</vt:lpstr>
      <vt:lpstr>Slide 57</vt:lpstr>
      <vt:lpstr>Slide 58</vt:lpstr>
      <vt:lpstr>Slide 59</vt:lpstr>
      <vt:lpstr>How to make money from apps?</vt:lpstr>
      <vt:lpstr>How to make money from apps?</vt:lpstr>
      <vt:lpstr>Slide 62</vt:lpstr>
      <vt:lpstr>Android</vt:lpstr>
      <vt:lpstr>Android App Development</vt:lpstr>
      <vt:lpstr>Android App Development</vt:lpstr>
      <vt:lpstr>Bada</vt:lpstr>
      <vt:lpstr>Slide 67</vt:lpstr>
      <vt:lpstr>BlackBerry App Development</vt:lpstr>
      <vt:lpstr>Brew MP</vt:lpstr>
      <vt:lpstr>Slide 70</vt:lpstr>
      <vt:lpstr>iOS App Development</vt:lpstr>
      <vt:lpstr>Slide 72</vt:lpstr>
      <vt:lpstr>Slide 73</vt:lpstr>
      <vt:lpstr>Mobile Application Best Practices</vt:lpstr>
      <vt:lpstr>Mobile Application Best Practices</vt:lpstr>
      <vt:lpstr>Mobile Application Best Practices</vt:lpstr>
      <vt:lpstr>Mobile 3.0</vt:lpstr>
      <vt:lpstr>Slide 78</vt:lpstr>
    </vt:vector>
  </TitlesOfParts>
  <Company>AT&amp;T Interactive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 User</dc:creator>
  <cp:lastModifiedBy>Lingard</cp:lastModifiedBy>
  <cp:revision>60</cp:revision>
  <dcterms:created xsi:type="dcterms:W3CDTF">2012-04-19T04:03:52Z</dcterms:created>
  <dcterms:modified xsi:type="dcterms:W3CDTF">2012-05-02T23:59:55Z</dcterms:modified>
</cp:coreProperties>
</file>