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85" r:id="rId2"/>
    <p:sldId id="261" r:id="rId3"/>
    <p:sldId id="286" r:id="rId4"/>
    <p:sldId id="257" r:id="rId5"/>
    <p:sldId id="258" r:id="rId6"/>
    <p:sldId id="260" r:id="rId7"/>
    <p:sldId id="263" r:id="rId8"/>
    <p:sldId id="259" r:id="rId9"/>
    <p:sldId id="262" r:id="rId10"/>
    <p:sldId id="269" r:id="rId11"/>
    <p:sldId id="280" r:id="rId12"/>
    <p:sldId id="270" r:id="rId13"/>
    <p:sldId id="271" r:id="rId14"/>
    <p:sldId id="272" r:id="rId15"/>
    <p:sldId id="273" r:id="rId16"/>
    <p:sldId id="276" r:id="rId17"/>
    <p:sldId id="274" r:id="rId18"/>
    <p:sldId id="275" r:id="rId19"/>
    <p:sldId id="277" r:id="rId20"/>
    <p:sldId id="278" r:id="rId21"/>
    <p:sldId id="279" r:id="rId22"/>
    <p:sldId id="281" r:id="rId23"/>
    <p:sldId id="282" r:id="rId24"/>
    <p:sldId id="284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0" autoAdjust="0"/>
    <p:restoredTop sz="94660"/>
  </p:normalViewPr>
  <p:slideViewPr>
    <p:cSldViewPr>
      <p:cViewPr varScale="1">
        <p:scale>
          <a:sx n="74" d="100"/>
          <a:sy n="74" d="100"/>
        </p:scale>
        <p:origin x="-10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3A6CF-76B9-461C-925D-F0BA6EE1BF21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2A6D6-3205-45D4-A553-4EBDC9F9F10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AOSD represents the states of a class data and their transitions, and it can be used </a:t>
            </a:r>
            <a:r>
              <a:rPr lang="en-IN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test model to check its dynamic </a:t>
            </a:r>
            <a:r>
              <a:rPr lang="en-IN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behavior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A COSD is designed to verify the object states and transitions for a class object, it </a:t>
            </a:r>
            <a:r>
              <a:rPr lang="en-IN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</a:t>
            </a:r>
            <a:endParaRPr lang="en-IN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used to represent the dynamic </a:t>
            </a:r>
            <a:r>
              <a:rPr lang="en-IN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behaviors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its </a:t>
            </a:r>
            <a:r>
              <a:rPr lang="en-IN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ferent orthogonal parts.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B313B-CFA8-46B3-A563-C14F552C6222}" type="slidenum">
              <a:rPr lang="en-IN" smtClean="0"/>
              <a:pPr/>
              <a:t>26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AOSD represents the states of a class data and their transitions, and it can be used </a:t>
            </a:r>
            <a:r>
              <a:rPr lang="en-IN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test model to check its dynamic </a:t>
            </a:r>
            <a:r>
              <a:rPr lang="en-IN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behavior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A COSD is designed to verify the object states and transitions for a class object, it </a:t>
            </a:r>
            <a:r>
              <a:rPr lang="en-IN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</a:t>
            </a:r>
            <a:endParaRPr lang="en-IN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used to represent the dynamic </a:t>
            </a:r>
            <a:r>
              <a:rPr lang="en-IN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behaviors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its </a:t>
            </a:r>
            <a:r>
              <a:rPr lang="en-IN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ferent orthogonal parts.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B313B-CFA8-46B3-A563-C14F552C6222}" type="slidenum">
              <a:rPr lang="en-IN" smtClean="0"/>
              <a:pPr/>
              <a:t>27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2A6D6-3205-45D4-A553-4EBDC9F9F10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IN" dirty="0" smtClean="0"/>
              <a:t>the tester prepares a </a:t>
            </a:r>
            <a:r>
              <a:rPr lang="en-IN" dirty="0" err="1" smtClean="0"/>
              <a:t>testgraph</a:t>
            </a:r>
            <a:r>
              <a:rPr lang="en-IN" dirty="0" smtClean="0"/>
              <a:t> which is essentially a state transition diagram that illustrates the expected state dependent </a:t>
            </a:r>
            <a:r>
              <a:rPr lang="en-IN" dirty="0" err="1" smtClean="0"/>
              <a:t>behavior</a:t>
            </a:r>
            <a:r>
              <a:rPr lang="en-IN" dirty="0" smtClean="0"/>
              <a:t> of the</a:t>
            </a:r>
          </a:p>
          <a:p>
            <a:r>
              <a:rPr lang="en-IN" dirty="0" smtClean="0"/>
              <a:t>class under test (CUT);</a:t>
            </a:r>
          </a:p>
          <a:p>
            <a:r>
              <a:rPr lang="en-US" dirty="0" smtClean="0"/>
              <a:t>2.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2A6D6-3205-45D4-A553-4EBDC9F9F10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8517E79-E587-4256-85C3-61F9B6BC4E07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83ACE60-348E-4055-AB1C-54312F8E593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image" Target="../media/image18.gif"/><Relationship Id="rId4" Type="http://schemas.openxmlformats.org/officeDocument/2006/relationships/image" Target="../media/image1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image" Target="../media/image17.wmf"/><Relationship Id="rId4" Type="http://schemas.openxmlformats.org/officeDocument/2006/relationships/image" Target="../media/image18.gi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Object-Oriented Software Testing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Anusha</a:t>
            </a:r>
            <a:r>
              <a:rPr lang="en-US" dirty="0" smtClean="0"/>
              <a:t> </a:t>
            </a:r>
            <a:r>
              <a:rPr lang="en-US" dirty="0" err="1" smtClean="0"/>
              <a:t>Nataraj</a:t>
            </a:r>
            <a:endParaRPr lang="en-US" dirty="0" smtClean="0"/>
          </a:p>
          <a:p>
            <a:r>
              <a:rPr lang="en-US" dirty="0" smtClean="0"/>
              <a:t>Anna </a:t>
            </a:r>
            <a:r>
              <a:rPr lang="en-US" dirty="0" err="1" smtClean="0"/>
              <a:t>Brjezovskaia</a:t>
            </a:r>
            <a:endParaRPr lang="en-US" dirty="0"/>
          </a:p>
        </p:txBody>
      </p:sp>
      <p:pic>
        <p:nvPicPr>
          <p:cNvPr id="5" name="Picture 4" descr="cu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381000"/>
            <a:ext cx="32004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 strategy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Order to unit and integration testing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motivation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848683"/>
            <a:ext cx="7239000" cy="43997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Optimal Test order results in</a:t>
            </a:r>
          </a:p>
          <a:p>
            <a:pPr algn="ctr"/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93% savings in Terms of </a:t>
            </a:r>
          </a:p>
          <a:p>
            <a:pPr algn="ctr"/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testing effort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 good strategy according to</a:t>
            </a:r>
            <a:br>
              <a:rPr lang="en-US" sz="3600" dirty="0" smtClean="0"/>
            </a:br>
            <a:r>
              <a:rPr lang="de-DE" sz="2800" dirty="0" smtClean="0"/>
              <a:t>M. J. Harrold, J. D. McGregor and K. J. Fitz-patrick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Using the hierarchical structure of the OO Program</a:t>
            </a:r>
          </a:p>
          <a:p>
            <a:pPr>
              <a:buNone/>
            </a:pPr>
            <a:endParaRPr lang="en-US" sz="2800" dirty="0" smtClean="0">
              <a:latin typeface="Blackadder ITC" pitchFamily="82" charset="0"/>
              <a:ea typeface="Batang" pitchFamily="18" charset="-127"/>
            </a:endParaRP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Reusing the test information from the parent class incrementally updating it to test the children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</a:t>
            </a:r>
            <a:endParaRPr lang="en-US" dirty="0"/>
          </a:p>
        </p:txBody>
      </p:sp>
      <p:sp>
        <p:nvSpPr>
          <p:cNvPr id="1027" name="Documents"/>
          <p:cNvSpPr>
            <a:spLocks noEditPoints="1" noChangeArrowheads="1"/>
          </p:cNvSpPr>
          <p:nvPr/>
        </p:nvSpPr>
        <p:spPr bwMode="auto">
          <a:xfrm>
            <a:off x="609600" y="1828800"/>
            <a:ext cx="1219200" cy="19050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90800" y="1676400"/>
            <a:ext cx="3239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1) Looking for base classes</a:t>
            </a:r>
            <a:endParaRPr lang="en-US" sz="2800" dirty="0">
              <a:latin typeface="Blackadder ITC" pitchFamily="82" charset="0"/>
              <a:ea typeface="Batang" pitchFamily="18" charset="-127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5800" y="23622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85800" y="29718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31" name="Picture 7" descr="C:\Documents and Settings\ab547419\Local Settings\Temporary Internet Files\Content.IE5\MO3MA5Z5\MCj028103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057400"/>
            <a:ext cx="878386" cy="838199"/>
          </a:xfrm>
          <a:prstGeom prst="rect">
            <a:avLst/>
          </a:prstGeom>
          <a:noFill/>
        </p:spPr>
      </p:pic>
      <p:pic>
        <p:nvPicPr>
          <p:cNvPr id="1034" name="Picture 10" descr="C:\Documents and Settings\ab547419\Local Settings\Temporary Internet Files\Content.IE5\UZIN960K\MCj0155823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828800"/>
            <a:ext cx="1475842" cy="1796796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2514600" y="2438400"/>
            <a:ext cx="52902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2) Designing Test suite for each Base class 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   for each method</a:t>
            </a:r>
            <a:endParaRPr lang="en-US" sz="2800" dirty="0">
              <a:latin typeface="Blackadder ITC" pitchFamily="82" charset="0"/>
              <a:ea typeface="Batang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3657600"/>
            <a:ext cx="525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3) Testing history associates each test case 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with the attribute its testing</a:t>
            </a:r>
            <a:endParaRPr lang="en-US" sz="2800" dirty="0">
              <a:latin typeface="Blackadder ITC" pitchFamily="82" charset="0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remov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-5.13532E-7 L 0.00209 0.183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nimBg="1"/>
      <p:bldP spid="12" grpId="0"/>
      <p:bldP spid="20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1600200"/>
            <a:ext cx="518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4) Subclass test history is derived 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from the parents test history</a:t>
            </a:r>
            <a:endParaRPr lang="en-US" sz="2800" dirty="0">
              <a:latin typeface="Blackadder ITC" pitchFamily="82" charset="0"/>
              <a:ea typeface="Batang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2743200"/>
            <a:ext cx="58336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5) Child test history is incrementally updated to 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reflect  differences from the parent</a:t>
            </a:r>
            <a:endParaRPr lang="en-US" sz="2800" dirty="0">
              <a:latin typeface="Blackadder ITC" pitchFamily="82" charset="0"/>
              <a:ea typeface="Batang" pitchFamily="18" charset="-127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752600"/>
            <a:ext cx="685800" cy="1066800"/>
          </a:xfrm>
          <a:prstGeom prst="rect">
            <a:avLst/>
          </a:prstGeom>
          <a:ln w="28575"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28600" y="1981200"/>
            <a:ext cx="6858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8600" y="2362200"/>
            <a:ext cx="6858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28600" y="3505200"/>
            <a:ext cx="685800" cy="1066800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B:A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228600" y="3810000"/>
            <a:ext cx="685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28600" y="4191000"/>
            <a:ext cx="685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Up Arrow 14"/>
          <p:cNvSpPr/>
          <p:nvPr/>
        </p:nvSpPr>
        <p:spPr>
          <a:xfrm>
            <a:off x="457200" y="2819400"/>
            <a:ext cx="304800" cy="609600"/>
          </a:xfrm>
          <a:prstGeom prst="up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Document"/>
          <p:cNvSpPr>
            <a:spLocks noEditPoints="1" noChangeArrowheads="1"/>
          </p:cNvSpPr>
          <p:nvPr/>
        </p:nvSpPr>
        <p:spPr bwMode="auto">
          <a:xfrm>
            <a:off x="1371601" y="1752600"/>
            <a:ext cx="838200" cy="10668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Document"/>
          <p:cNvSpPr>
            <a:spLocks noEditPoints="1" noChangeArrowheads="1"/>
          </p:cNvSpPr>
          <p:nvPr/>
        </p:nvSpPr>
        <p:spPr bwMode="auto">
          <a:xfrm>
            <a:off x="1447800" y="3505200"/>
            <a:ext cx="838200" cy="10668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Up Arrow 20"/>
          <p:cNvSpPr/>
          <p:nvPr/>
        </p:nvSpPr>
        <p:spPr>
          <a:xfrm>
            <a:off x="1752600" y="2819400"/>
            <a:ext cx="304800" cy="609600"/>
          </a:xfrm>
          <a:prstGeom prst="up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5"/>
          <p:cNvSpPr txBox="1"/>
          <p:nvPr/>
        </p:nvSpPr>
        <p:spPr>
          <a:xfrm>
            <a:off x="2819400" y="3877270"/>
            <a:ext cx="569098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6) The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test history knows which tests to execute 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for the subclasses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Inherited attributes are retested 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Attributes which require new test cases can be 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identified easily </a:t>
            </a:r>
            <a:endParaRPr lang="en-US" sz="2800" dirty="0">
              <a:latin typeface="Blackadder ITC" pitchFamily="82" charset="0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7921E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 animBg="1"/>
      <p:bldP spid="15" grpId="0" animBg="1"/>
      <p:bldP spid="20" grpId="0" animBg="1"/>
      <p:bldP spid="21" grpId="0" animBg="1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 good strategy according to</a:t>
            </a:r>
            <a:br>
              <a:rPr lang="en-US" sz="3600" dirty="0" smtClean="0"/>
            </a:br>
            <a:r>
              <a:rPr lang="de-DE" sz="2800" dirty="0" smtClean="0"/>
              <a:t>Kung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Uses an ORD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Finds the optimal  order considering 2 main cases</a:t>
            </a:r>
          </a:p>
          <a:p>
            <a:pPr lvl="1"/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ORD is a acyclic directed graph </a:t>
            </a:r>
          </a:p>
          <a:p>
            <a:pPr lvl="1">
              <a:buNone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  <a:sym typeface="Wingdings" pitchFamily="2" charset="2"/>
              </a:rPr>
              <a:t>use topological sorting</a:t>
            </a:r>
            <a:endParaRPr lang="en-US" sz="2800" dirty="0" smtClean="0">
              <a:latin typeface="Blackadder ITC" pitchFamily="82" charset="0"/>
              <a:ea typeface="Batang" pitchFamily="18" charset="-127"/>
            </a:endParaRPr>
          </a:p>
          <a:p>
            <a:pPr lvl="1"/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ORD is a cyclic directed graph</a:t>
            </a:r>
          </a:p>
          <a:p>
            <a:pPr lvl="1">
              <a:buNone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  <a:sym typeface="Wingdings" pitchFamily="2" charset="2"/>
              </a:rPr>
              <a:t> Converting it to a acyclic digraph</a:t>
            </a:r>
            <a:endParaRPr lang="en-US" sz="2800" dirty="0" smtClean="0">
              <a:latin typeface="Blackadder ITC" pitchFamily="82" charset="0"/>
              <a:ea typeface="Batang" pitchFamily="18" charset="-127"/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Topological</a:t>
            </a:r>
            <a:r>
              <a:rPr lang="de-DE" dirty="0" smtClean="0"/>
              <a:t> </a:t>
            </a:r>
            <a:r>
              <a:rPr lang="de-DE" dirty="0" err="1" smtClean="0"/>
              <a:t>search</a:t>
            </a:r>
            <a:endParaRPr lang="de-DE" dirty="0"/>
          </a:p>
        </p:txBody>
      </p:sp>
      <p:sp>
        <p:nvSpPr>
          <p:cNvPr id="4" name="Ellipse 3"/>
          <p:cNvSpPr/>
          <p:nvPr/>
        </p:nvSpPr>
        <p:spPr>
          <a:xfrm>
            <a:off x="1447800" y="1905000"/>
            <a:ext cx="11430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Pants</a:t>
            </a:r>
          </a:p>
          <a:p>
            <a:pPr algn="ctr"/>
            <a:endParaRPr lang="de-DE" dirty="0"/>
          </a:p>
        </p:txBody>
      </p:sp>
      <p:sp>
        <p:nvSpPr>
          <p:cNvPr id="6" name="Ellipse 5"/>
          <p:cNvSpPr/>
          <p:nvPr/>
        </p:nvSpPr>
        <p:spPr>
          <a:xfrm>
            <a:off x="2057400" y="2819400"/>
            <a:ext cx="11430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Jeans</a:t>
            </a:r>
          </a:p>
        </p:txBody>
      </p:sp>
      <p:sp>
        <p:nvSpPr>
          <p:cNvPr id="7" name="Ellipse 6"/>
          <p:cNvSpPr/>
          <p:nvPr/>
        </p:nvSpPr>
        <p:spPr>
          <a:xfrm>
            <a:off x="838200" y="3657600"/>
            <a:ext cx="11430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Shoes</a:t>
            </a:r>
            <a:endParaRPr lang="de-DE" dirty="0" smtClean="0"/>
          </a:p>
        </p:txBody>
      </p:sp>
      <p:sp>
        <p:nvSpPr>
          <p:cNvPr id="8" name="Ellipse 7"/>
          <p:cNvSpPr/>
          <p:nvPr/>
        </p:nvSpPr>
        <p:spPr>
          <a:xfrm>
            <a:off x="2514600" y="4191000"/>
            <a:ext cx="990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Sox</a:t>
            </a:r>
            <a:endParaRPr lang="de-DE" dirty="0" smtClean="0"/>
          </a:p>
        </p:txBody>
      </p:sp>
      <p:sp>
        <p:nvSpPr>
          <p:cNvPr id="9" name="Ellipse 8"/>
          <p:cNvSpPr/>
          <p:nvPr/>
        </p:nvSpPr>
        <p:spPr>
          <a:xfrm>
            <a:off x="3581400" y="2133600"/>
            <a:ext cx="990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coat</a:t>
            </a:r>
            <a:endParaRPr lang="de-DE" dirty="0"/>
          </a:p>
        </p:txBody>
      </p:sp>
      <p:sp>
        <p:nvSpPr>
          <p:cNvPr id="10" name="Ellipse 9"/>
          <p:cNvSpPr/>
          <p:nvPr/>
        </p:nvSpPr>
        <p:spPr>
          <a:xfrm>
            <a:off x="3886200" y="3352800"/>
            <a:ext cx="15240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Pullover</a:t>
            </a:r>
            <a:endParaRPr lang="de-DE" dirty="0"/>
          </a:p>
        </p:txBody>
      </p:sp>
      <p:cxnSp>
        <p:nvCxnSpPr>
          <p:cNvPr id="12" name="Gekrümmte Verbindung 11"/>
          <p:cNvCxnSpPr>
            <a:stCxn id="4" idx="5"/>
            <a:endCxn id="6" idx="0"/>
          </p:cNvCxnSpPr>
          <p:nvPr/>
        </p:nvCxnSpPr>
        <p:spPr>
          <a:xfrm rot="16200000" flipH="1">
            <a:off x="2329118" y="2519618"/>
            <a:ext cx="394074" cy="20548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krümmte Verbindung 13"/>
          <p:cNvCxnSpPr>
            <a:stCxn id="6" idx="4"/>
            <a:endCxn id="7" idx="0"/>
          </p:cNvCxnSpPr>
          <p:nvPr/>
        </p:nvCxnSpPr>
        <p:spPr>
          <a:xfrm rot="5400000">
            <a:off x="1905000" y="2933700"/>
            <a:ext cx="228600" cy="12192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krümmte Verbindung 15"/>
          <p:cNvCxnSpPr>
            <a:stCxn id="8" idx="2"/>
            <a:endCxn id="7" idx="6"/>
          </p:cNvCxnSpPr>
          <p:nvPr/>
        </p:nvCxnSpPr>
        <p:spPr>
          <a:xfrm rot="10800000">
            <a:off x="1981200" y="3962400"/>
            <a:ext cx="533400" cy="5334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krümmte Verbindung 17"/>
          <p:cNvCxnSpPr>
            <a:stCxn id="10" idx="0"/>
            <a:endCxn id="9" idx="4"/>
          </p:cNvCxnSpPr>
          <p:nvPr/>
        </p:nvCxnSpPr>
        <p:spPr>
          <a:xfrm rot="16200000" flipV="1">
            <a:off x="4057650" y="2762250"/>
            <a:ext cx="609600" cy="5715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4495800" y="4495800"/>
            <a:ext cx="11430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Shirt</a:t>
            </a:r>
            <a:endParaRPr lang="de-DE" dirty="0"/>
          </a:p>
        </p:txBody>
      </p:sp>
      <p:cxnSp>
        <p:nvCxnSpPr>
          <p:cNvPr id="21" name="Gekrümmte Verbindung 20"/>
          <p:cNvCxnSpPr>
            <a:stCxn id="19" idx="0"/>
            <a:endCxn id="10" idx="4"/>
          </p:cNvCxnSpPr>
          <p:nvPr/>
        </p:nvCxnSpPr>
        <p:spPr>
          <a:xfrm rot="16200000" flipV="1">
            <a:off x="4591050" y="4019550"/>
            <a:ext cx="533400" cy="4191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Form 23"/>
          <p:cNvCxnSpPr>
            <a:stCxn id="6" idx="6"/>
            <a:endCxn id="9" idx="3"/>
          </p:cNvCxnSpPr>
          <p:nvPr/>
        </p:nvCxnSpPr>
        <p:spPr>
          <a:xfrm flipV="1">
            <a:off x="3200400" y="2653926"/>
            <a:ext cx="526070" cy="47027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6924617" y="1828800"/>
            <a:ext cx="695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Pants</a:t>
            </a:r>
            <a:endParaRPr lang="de-DE" dirty="0"/>
          </a:p>
        </p:txBody>
      </p:sp>
      <p:sp>
        <p:nvSpPr>
          <p:cNvPr id="26" name="Textfeld 25"/>
          <p:cNvSpPr txBox="1"/>
          <p:nvPr/>
        </p:nvSpPr>
        <p:spPr>
          <a:xfrm>
            <a:off x="6934200" y="2133600"/>
            <a:ext cx="507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Sox</a:t>
            </a:r>
            <a:endParaRPr lang="de-DE" dirty="0"/>
          </a:p>
        </p:txBody>
      </p:sp>
      <p:sp>
        <p:nvSpPr>
          <p:cNvPr id="27" name="Textfeld 26"/>
          <p:cNvSpPr txBox="1"/>
          <p:nvPr/>
        </p:nvSpPr>
        <p:spPr>
          <a:xfrm>
            <a:off x="6934200" y="243840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Shirt</a:t>
            </a:r>
            <a:endParaRPr lang="de-DE" dirty="0"/>
          </a:p>
        </p:txBody>
      </p:sp>
      <p:sp>
        <p:nvSpPr>
          <p:cNvPr id="28" name="Textfeld 27"/>
          <p:cNvSpPr txBox="1"/>
          <p:nvPr/>
        </p:nvSpPr>
        <p:spPr>
          <a:xfrm>
            <a:off x="6934200" y="2754868"/>
            <a:ext cx="949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Pullover</a:t>
            </a:r>
            <a:endParaRPr lang="de-DE" dirty="0"/>
          </a:p>
        </p:txBody>
      </p:sp>
      <p:sp>
        <p:nvSpPr>
          <p:cNvPr id="29" name="Textfeld 28"/>
          <p:cNvSpPr txBox="1"/>
          <p:nvPr/>
        </p:nvSpPr>
        <p:spPr>
          <a:xfrm>
            <a:off x="6934200" y="304800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Jeans</a:t>
            </a:r>
            <a:endParaRPr lang="de-DE" dirty="0"/>
          </a:p>
        </p:txBody>
      </p:sp>
      <p:sp>
        <p:nvSpPr>
          <p:cNvPr id="30" name="Textfeld 29"/>
          <p:cNvSpPr txBox="1"/>
          <p:nvPr/>
        </p:nvSpPr>
        <p:spPr>
          <a:xfrm>
            <a:off x="6934200" y="3352800"/>
            <a:ext cx="58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coat</a:t>
            </a:r>
            <a:endParaRPr lang="de-DE" dirty="0"/>
          </a:p>
        </p:txBody>
      </p:sp>
      <p:sp>
        <p:nvSpPr>
          <p:cNvPr id="31" name="Textfeld 30"/>
          <p:cNvSpPr txBox="1"/>
          <p:nvPr/>
        </p:nvSpPr>
        <p:spPr>
          <a:xfrm>
            <a:off x="6934200" y="3645932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Shoes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9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Cyclic</a:t>
            </a:r>
            <a:r>
              <a:rPr lang="de-DE" dirty="0" smtClean="0"/>
              <a:t> </a:t>
            </a:r>
            <a:r>
              <a:rPr lang="de-DE" dirty="0" err="1" smtClean="0"/>
              <a:t>digraph</a:t>
            </a:r>
            <a:endParaRPr lang="de-DE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14101" y="2160325"/>
            <a:ext cx="5353798" cy="37533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04800" y="1219200"/>
            <a:ext cx="7212062" cy="532839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r>
              <a:rPr lang="de-DE" dirty="0" err="1" smtClean="0"/>
              <a:t>Another</a:t>
            </a:r>
            <a:r>
              <a:rPr lang="de-DE" dirty="0" smtClean="0"/>
              <a:t> </a:t>
            </a:r>
            <a:r>
              <a:rPr lang="de-DE" dirty="0" err="1" smtClean="0"/>
              <a:t>cyclic</a:t>
            </a:r>
            <a:r>
              <a:rPr lang="de-DE" dirty="0" smtClean="0"/>
              <a:t> </a:t>
            </a:r>
            <a:r>
              <a:rPr lang="de-DE" dirty="0" err="1" smtClean="0"/>
              <a:t>graph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Handling </a:t>
            </a:r>
            <a:r>
              <a:rPr lang="de-DE" dirty="0" err="1" smtClean="0"/>
              <a:t>cyclic</a:t>
            </a:r>
            <a:r>
              <a:rPr lang="de-DE" dirty="0" smtClean="0"/>
              <a:t> </a:t>
            </a:r>
            <a:r>
              <a:rPr lang="de-DE" dirty="0" err="1" smtClean="0"/>
              <a:t>digraphs</a:t>
            </a: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838200" y="1981200"/>
            <a:ext cx="685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4"/>
          <p:cNvSpPr/>
          <p:nvPr/>
        </p:nvSpPr>
        <p:spPr>
          <a:xfrm>
            <a:off x="2743200" y="2057400"/>
            <a:ext cx="6858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Abgerundetes Rechteck 5"/>
          <p:cNvSpPr/>
          <p:nvPr/>
        </p:nvSpPr>
        <p:spPr>
          <a:xfrm>
            <a:off x="1828800" y="3505200"/>
            <a:ext cx="685800" cy="3810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4038600" y="3581400"/>
            <a:ext cx="685800" cy="3810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Abgerundetes Rechteck 7"/>
          <p:cNvSpPr/>
          <p:nvPr/>
        </p:nvSpPr>
        <p:spPr>
          <a:xfrm>
            <a:off x="3048000" y="4419600"/>
            <a:ext cx="685800" cy="3810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0" name="Gerade Verbindung mit Pfeil 9"/>
          <p:cNvCxnSpPr>
            <a:stCxn id="4" idx="2"/>
            <a:endCxn id="6" idx="0"/>
          </p:cNvCxnSpPr>
          <p:nvPr/>
        </p:nvCxnSpPr>
        <p:spPr>
          <a:xfrm rot="16200000" flipH="1">
            <a:off x="1104900" y="2438400"/>
            <a:ext cx="11430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winkelte Verbindung 11"/>
          <p:cNvCxnSpPr>
            <a:stCxn id="5" idx="2"/>
            <a:endCxn id="6" idx="0"/>
          </p:cNvCxnSpPr>
          <p:nvPr/>
        </p:nvCxnSpPr>
        <p:spPr>
          <a:xfrm rot="5400000">
            <a:off x="2095500" y="2514600"/>
            <a:ext cx="1066800" cy="914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/>
          <p:cNvCxnSpPr>
            <a:stCxn id="6" idx="2"/>
            <a:endCxn id="8" idx="1"/>
          </p:cNvCxnSpPr>
          <p:nvPr/>
        </p:nvCxnSpPr>
        <p:spPr>
          <a:xfrm rot="16200000" flipH="1">
            <a:off x="2247900" y="3810000"/>
            <a:ext cx="7239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>
            <a:endCxn id="7" idx="2"/>
          </p:cNvCxnSpPr>
          <p:nvPr/>
        </p:nvCxnSpPr>
        <p:spPr>
          <a:xfrm flipV="1">
            <a:off x="3657600" y="3962400"/>
            <a:ext cx="72390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endCxn id="6" idx="3"/>
          </p:cNvCxnSpPr>
          <p:nvPr/>
        </p:nvCxnSpPr>
        <p:spPr>
          <a:xfrm rot="10800000">
            <a:off x="2514600" y="3695700"/>
            <a:ext cx="1600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bgerundetes Rechteck 19"/>
          <p:cNvSpPr/>
          <p:nvPr/>
        </p:nvSpPr>
        <p:spPr>
          <a:xfrm>
            <a:off x="5410200" y="3657600"/>
            <a:ext cx="685800" cy="3810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Abgerundetes Rechteck 20"/>
          <p:cNvSpPr/>
          <p:nvPr/>
        </p:nvSpPr>
        <p:spPr>
          <a:xfrm>
            <a:off x="7696200" y="3733800"/>
            <a:ext cx="685800" cy="3810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2" name="Gerade Verbindung mit Pfeil 21"/>
          <p:cNvCxnSpPr>
            <a:stCxn id="20" idx="2"/>
            <a:endCxn id="25" idx="1"/>
          </p:cNvCxnSpPr>
          <p:nvPr/>
        </p:nvCxnSpPr>
        <p:spPr>
          <a:xfrm rot="16200000" flipH="1">
            <a:off x="5867400" y="3924300"/>
            <a:ext cx="723900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/>
          <p:cNvCxnSpPr>
            <a:endCxn id="21" idx="2"/>
          </p:cNvCxnSpPr>
          <p:nvPr/>
        </p:nvCxnSpPr>
        <p:spPr>
          <a:xfrm flipV="1">
            <a:off x="7315200" y="4114800"/>
            <a:ext cx="72390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>
            <a:stCxn id="21" idx="1"/>
            <a:endCxn id="20" idx="3"/>
          </p:cNvCxnSpPr>
          <p:nvPr/>
        </p:nvCxnSpPr>
        <p:spPr>
          <a:xfrm rot="10800000">
            <a:off x="6096000" y="3848100"/>
            <a:ext cx="1600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bgerundetes Rechteck 24"/>
          <p:cNvSpPr/>
          <p:nvPr/>
        </p:nvSpPr>
        <p:spPr>
          <a:xfrm>
            <a:off x="6705600" y="4572000"/>
            <a:ext cx="685800" cy="3810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Abgerundetes Rechteck 32"/>
          <p:cNvSpPr/>
          <p:nvPr/>
        </p:nvSpPr>
        <p:spPr>
          <a:xfrm>
            <a:off x="1752600" y="3505200"/>
            <a:ext cx="1295400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Pfeil nach unten 33"/>
          <p:cNvSpPr/>
          <p:nvPr/>
        </p:nvSpPr>
        <p:spPr>
          <a:xfrm rot="10800000">
            <a:off x="1944102" y="4756432"/>
            <a:ext cx="762000" cy="9144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Textfeld 34"/>
          <p:cNvSpPr txBox="1"/>
          <p:nvPr/>
        </p:nvSpPr>
        <p:spPr>
          <a:xfrm>
            <a:off x="1066800" y="5791200"/>
            <a:ext cx="2709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  <a:latin typeface="Algerian" pitchFamily="82" charset="0"/>
              </a:rPr>
              <a:t>Topological</a:t>
            </a:r>
            <a:r>
              <a:rPr lang="de-DE" dirty="0" smtClean="0">
                <a:solidFill>
                  <a:srgbClr val="FF0000"/>
                </a:solidFill>
                <a:latin typeface="Algerian" pitchFamily="82" charset="0"/>
              </a:rPr>
              <a:t>  </a:t>
            </a:r>
            <a:r>
              <a:rPr lang="de-DE" dirty="0" err="1" smtClean="0">
                <a:solidFill>
                  <a:srgbClr val="FF0000"/>
                </a:solidFill>
                <a:latin typeface="Algerian" pitchFamily="82" charset="0"/>
              </a:rPr>
              <a:t>Sorting</a:t>
            </a:r>
            <a:endParaRPr lang="de-DE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0" grpId="0" animBg="1"/>
      <p:bldP spid="21" grpId="0" animBg="1"/>
      <p:bldP spid="25" grpId="0" animBg="1"/>
      <p:bldP spid="33" grpId="0" animBg="1"/>
      <p:bldP spid="34" grpId="0" animBg="1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all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Brief overview about different problems and research considering Object-oriented Testing</a:t>
            </a:r>
          </a:p>
          <a:p>
            <a:pPr>
              <a:buNone/>
            </a:pPr>
            <a:endParaRPr lang="en-US" sz="2800" dirty="0" smtClean="0">
              <a:latin typeface="Blackadder ITC" pitchFamily="82" charset="0"/>
              <a:ea typeface="Batang" pitchFamily="18" charset="-127"/>
            </a:endParaRP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Why is this needed?</a:t>
            </a:r>
          </a:p>
          <a:p>
            <a:pPr lvl="1"/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Has home additional difficulties like:</a:t>
            </a:r>
          </a:p>
          <a:p>
            <a:pPr lvl="3"/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How to test abstract classes</a:t>
            </a:r>
          </a:p>
          <a:p>
            <a:pPr lvl="3"/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How to test </a:t>
            </a:r>
            <a:r>
              <a:rPr lang="en-US" sz="2800" dirty="0" err="1" smtClean="0">
                <a:latin typeface="Blackadder ITC" pitchFamily="82" charset="0"/>
                <a:ea typeface="Batang" pitchFamily="18" charset="-127"/>
              </a:rPr>
              <a:t>inheritated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 classes and methods?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Handling </a:t>
            </a:r>
            <a:r>
              <a:rPr lang="de-DE" dirty="0" err="1" smtClean="0"/>
              <a:t>cyclic</a:t>
            </a:r>
            <a:r>
              <a:rPr lang="de-DE" dirty="0" smtClean="0"/>
              <a:t> </a:t>
            </a:r>
            <a:r>
              <a:rPr lang="de-DE" smtClean="0"/>
              <a:t>digraphs</a:t>
            </a:r>
            <a:endParaRPr lang="de-DE"/>
          </a:p>
        </p:txBody>
      </p:sp>
      <p:sp>
        <p:nvSpPr>
          <p:cNvPr id="4" name="Abgerundetes Rechteck 3"/>
          <p:cNvSpPr/>
          <p:nvPr/>
        </p:nvSpPr>
        <p:spPr>
          <a:xfrm>
            <a:off x="838200" y="1981200"/>
            <a:ext cx="685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4"/>
          <p:cNvSpPr/>
          <p:nvPr/>
        </p:nvSpPr>
        <p:spPr>
          <a:xfrm>
            <a:off x="838200" y="2590800"/>
            <a:ext cx="6858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Abgerundetes Rechteck 5"/>
          <p:cNvSpPr/>
          <p:nvPr/>
        </p:nvSpPr>
        <p:spPr>
          <a:xfrm>
            <a:off x="685800" y="3276600"/>
            <a:ext cx="1295400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4000" b="1" dirty="0" smtClean="0">
                <a:latin typeface="Arial Black" pitchFamily="34" charset="0"/>
              </a:rPr>
              <a:t>?</a:t>
            </a:r>
            <a:endParaRPr lang="de-DE" sz="4000" b="1" dirty="0">
              <a:latin typeface="Arial Black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648200" y="2895600"/>
            <a:ext cx="685800" cy="3810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Abgerundetes Rechteck 7"/>
          <p:cNvSpPr/>
          <p:nvPr/>
        </p:nvSpPr>
        <p:spPr>
          <a:xfrm>
            <a:off x="6934200" y="2971800"/>
            <a:ext cx="685800" cy="3810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mit Pfeil 8"/>
          <p:cNvCxnSpPr>
            <a:stCxn id="7" idx="2"/>
            <a:endCxn id="12" idx="1"/>
          </p:cNvCxnSpPr>
          <p:nvPr/>
        </p:nvCxnSpPr>
        <p:spPr>
          <a:xfrm rot="16200000" flipH="1">
            <a:off x="5105400" y="3162300"/>
            <a:ext cx="723900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endCxn id="8" idx="2"/>
          </p:cNvCxnSpPr>
          <p:nvPr/>
        </p:nvCxnSpPr>
        <p:spPr>
          <a:xfrm flipV="1">
            <a:off x="6553200" y="3352800"/>
            <a:ext cx="72390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>
            <a:stCxn id="8" idx="1"/>
            <a:endCxn id="7" idx="3"/>
          </p:cNvCxnSpPr>
          <p:nvPr/>
        </p:nvCxnSpPr>
        <p:spPr>
          <a:xfrm rot="10800000">
            <a:off x="5334000" y="3086100"/>
            <a:ext cx="1600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bgerundetes Rechteck 11"/>
          <p:cNvSpPr/>
          <p:nvPr/>
        </p:nvSpPr>
        <p:spPr>
          <a:xfrm>
            <a:off x="5943600" y="3810000"/>
            <a:ext cx="685800" cy="3810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Abgerundetes Rechteck 12"/>
          <p:cNvSpPr/>
          <p:nvPr/>
        </p:nvSpPr>
        <p:spPr>
          <a:xfrm>
            <a:off x="838200" y="3200400"/>
            <a:ext cx="685800" cy="3810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Abgerundetes Rechteck 13"/>
          <p:cNvSpPr/>
          <p:nvPr/>
        </p:nvSpPr>
        <p:spPr>
          <a:xfrm>
            <a:off x="838200" y="3810000"/>
            <a:ext cx="685800" cy="3810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Abgerundetes Rechteck 14"/>
          <p:cNvSpPr/>
          <p:nvPr/>
        </p:nvSpPr>
        <p:spPr>
          <a:xfrm>
            <a:off x="838200" y="4419600"/>
            <a:ext cx="685800" cy="3810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6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 animBg="1"/>
      <p:bldP spid="13" grpId="0" animBg="1"/>
      <p:bldP spid="14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and Integration Test Problems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unit/integration tests?</a:t>
            </a:r>
            <a:endParaRPr lang="en-US" dirty="0"/>
          </a:p>
        </p:txBody>
      </p:sp>
      <p:pic>
        <p:nvPicPr>
          <p:cNvPr id="1026" name="Picture 2" descr="C:\Documents and Settings\ab547419\Local Settings\Temporary Internet Files\Content.IE5\K850M5R8\MCj0439816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590800"/>
            <a:ext cx="1447800" cy="1447800"/>
          </a:xfrm>
          <a:prstGeom prst="rect">
            <a:avLst/>
          </a:prstGeom>
          <a:noFill/>
        </p:spPr>
      </p:pic>
      <p:pic>
        <p:nvPicPr>
          <p:cNvPr id="1028" name="Picture 4" descr="C:\Documents and Settings\ab547419\Local Settings\Temporary Internet Files\Content.IE5\K850M5R8\MCj0441728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4648200"/>
            <a:ext cx="1600200" cy="1600200"/>
          </a:xfrm>
          <a:prstGeom prst="rect">
            <a:avLst/>
          </a:prstGeom>
          <a:noFill/>
        </p:spPr>
      </p:pic>
      <p:pic>
        <p:nvPicPr>
          <p:cNvPr id="1029" name="Picture 5" descr="C:\Documents and Settings\ab547419\Local Settings\Temporary Internet Files\Content.IE5\UZIN960K\MCj0424246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2286000"/>
            <a:ext cx="722588" cy="723900"/>
          </a:xfrm>
          <a:prstGeom prst="rect">
            <a:avLst/>
          </a:prstGeom>
          <a:noFill/>
        </p:spPr>
      </p:pic>
      <p:pic>
        <p:nvPicPr>
          <p:cNvPr id="1032" name="Picture 8" descr="C:\Documents and Settings\ab547419\Local Settings\Temporary Internet Files\Content.IE5\UZIN960K\MCj009803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3800" y="2514600"/>
            <a:ext cx="1219200" cy="1402330"/>
          </a:xfrm>
          <a:prstGeom prst="rect">
            <a:avLst/>
          </a:prstGeom>
          <a:noFill/>
        </p:spPr>
      </p:pic>
      <p:sp>
        <p:nvSpPr>
          <p:cNvPr id="12" name="Left Arrow 11"/>
          <p:cNvSpPr/>
          <p:nvPr/>
        </p:nvSpPr>
        <p:spPr>
          <a:xfrm>
            <a:off x="5334000" y="3124200"/>
            <a:ext cx="6858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400800" y="3048000"/>
            <a:ext cx="1409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Unit test</a:t>
            </a:r>
            <a:endParaRPr lang="en-US" sz="2000" dirty="0">
              <a:latin typeface="Arial Black" pitchFamily="34" charset="0"/>
            </a:endParaRPr>
          </a:p>
        </p:txBody>
      </p:sp>
      <p:pic>
        <p:nvPicPr>
          <p:cNvPr id="16" name="Picture 5" descr="C:\Documents and Settings\ab547419\Local Settings\Temporary Internet Files\Content.IE5\UZIN960K\MCj0424246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4572000"/>
            <a:ext cx="722588" cy="723900"/>
          </a:xfrm>
          <a:prstGeom prst="rect">
            <a:avLst/>
          </a:prstGeom>
          <a:noFill/>
        </p:spPr>
      </p:pic>
      <p:pic>
        <p:nvPicPr>
          <p:cNvPr id="17" name="Picture 8" descr="C:\Documents and Settings\ab547419\Local Settings\Temporary Internet Files\Content.IE5\UZIN960K\MCj009803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86200" y="4800600"/>
            <a:ext cx="1219200" cy="1402330"/>
          </a:xfrm>
          <a:prstGeom prst="rect">
            <a:avLst/>
          </a:prstGeom>
          <a:noFill/>
        </p:spPr>
      </p:pic>
      <p:sp>
        <p:nvSpPr>
          <p:cNvPr id="18" name="Left Arrow 17"/>
          <p:cNvSpPr/>
          <p:nvPr/>
        </p:nvSpPr>
        <p:spPr>
          <a:xfrm>
            <a:off x="5334000" y="5334000"/>
            <a:ext cx="6858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400800" y="5257800"/>
            <a:ext cx="24485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Integration Test</a:t>
            </a:r>
            <a:endParaRPr lang="en-US" sz="2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path" presetSubtype="0" repeatCount="indefinite" accel="50000" decel="5000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16447E-6 L 0.00226 0.16933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path" presetSubtype="0" repeatCount="indefinite" accel="50000" decel="5000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16447E-6 L 0.00226 0.16933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8" grpId="0" animBg="1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questions about </a:t>
            </a:r>
            <a:r>
              <a:rPr lang="en-US" dirty="0" err="1" smtClean="0"/>
              <a:t>unittesting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Can the  existing unit test techniques be applied for OO programs</a:t>
            </a:r>
          </a:p>
          <a:p>
            <a:r>
              <a:rPr lang="de-DE" sz="2800" dirty="0" smtClean="0">
                <a:latin typeface="Blackadder ITC" pitchFamily="82" charset="0"/>
                <a:ea typeface="Batang" pitchFamily="18" charset="-127"/>
              </a:rPr>
              <a:t>What test models, test generation methods, and test criteria can be used </a:t>
            </a:r>
          </a:p>
          <a:p>
            <a:r>
              <a:rPr lang="de-DE" sz="2800" dirty="0" smtClean="0">
                <a:latin typeface="Blackadder ITC" pitchFamily="82" charset="0"/>
                <a:ea typeface="Batang" pitchFamily="18" charset="-127"/>
              </a:rPr>
              <a:t>How to preform unit test systematically</a:t>
            </a:r>
            <a:endParaRPr lang="en-US" sz="2800" dirty="0" smtClean="0">
              <a:latin typeface="Blackadder ITC" pitchFamily="82" charset="0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Proposal by </a:t>
            </a:r>
            <a:br>
              <a:rPr lang="en-US" dirty="0" smtClean="0"/>
            </a:br>
            <a:r>
              <a:rPr lang="de-DE" dirty="0" smtClean="0"/>
              <a:t>Heechem Kim and Chisu Wu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3 Steps of testing: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Test each method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Test data bindings focus on bindings between methods in class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Testing sequences of methods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algn="ctr"/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  <a:ea typeface="Batang" pitchFamily="18" charset="-127"/>
                <a:cs typeface="+mn-cs"/>
              </a:rPr>
              <a:t>Object</a:t>
            </a:r>
            <a:r>
              <a:rPr lang="en-US" b="1" dirty="0" smtClean="0">
                <a:solidFill>
                  <a:schemeClr val="accent3"/>
                </a:solidFill>
              </a:rPr>
              <a:t> </a:t>
            </a:r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  <a:ea typeface="Batang" pitchFamily="18" charset="-127"/>
                <a:cs typeface="+mn-cs"/>
              </a:rPr>
              <a:t>State</a:t>
            </a:r>
            <a:r>
              <a:rPr lang="en-US" b="1" dirty="0" smtClean="0">
                <a:solidFill>
                  <a:schemeClr val="accent3"/>
                </a:solidFill>
              </a:rPr>
              <a:t> </a:t>
            </a:r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  <a:ea typeface="Batang" pitchFamily="18" charset="-127"/>
                <a:cs typeface="+mn-cs"/>
              </a:rPr>
              <a:t>testing</a:t>
            </a:r>
            <a:endParaRPr lang="en-IN" sz="2700" b="1" dirty="0">
              <a:solidFill>
                <a:schemeClr val="accent3"/>
              </a:solidFill>
              <a:latin typeface="Blackadder ITC" pitchFamily="82" charset="0"/>
              <a:ea typeface="Batang" pitchFamily="18" charset="-127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772400" cy="54833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IN" sz="2700" dirty="0" smtClean="0">
                <a:latin typeface="Blackadder ITC" pitchFamily="82" charset="0"/>
                <a:ea typeface="Batang" pitchFamily="18" charset="-127"/>
              </a:rPr>
              <a:t>In Object Oriented programming </a:t>
            </a:r>
            <a:r>
              <a:rPr lang="en-IN" sz="2700" b="0" dirty="0" smtClean="0">
                <a:solidFill>
                  <a:schemeClr val="tx1"/>
                </a:solidFill>
                <a:latin typeface="Blackadder ITC" pitchFamily="82" charset="0"/>
                <a:ea typeface="Batang" pitchFamily="18" charset="-127"/>
              </a:rPr>
              <a:t>it is important to check each state and each transition in every class object to insure our confidence in an 00 program. </a:t>
            </a:r>
            <a:endParaRPr lang="en-US" sz="2700" b="0" dirty="0" smtClean="0">
              <a:solidFill>
                <a:schemeClr val="tx1"/>
              </a:solidFill>
              <a:latin typeface="Blackadder ITC" pitchFamily="82" charset="0"/>
              <a:ea typeface="Batang" pitchFamily="18" charset="-127"/>
            </a:endParaRPr>
          </a:p>
          <a:p>
            <a:pPr>
              <a:buFont typeface="Wingdings" pitchFamily="2" charset="2"/>
              <a:buChar char="v"/>
            </a:pPr>
            <a:r>
              <a:rPr lang="en-US" sz="2800" b="0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  <a:ea typeface="Batang" pitchFamily="18" charset="-127"/>
              </a:rPr>
              <a:t>Object State </a:t>
            </a:r>
            <a:r>
              <a:rPr lang="en-US" sz="2800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  <a:ea typeface="Batang" pitchFamily="18" charset="-127"/>
              </a:rPr>
              <a:t>T</a:t>
            </a:r>
            <a:r>
              <a:rPr lang="en-US" sz="2800" b="0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  <a:ea typeface="Batang" pitchFamily="18" charset="-127"/>
              </a:rPr>
              <a:t>esting </a:t>
            </a:r>
            <a:r>
              <a:rPr lang="en-US" sz="2800" b="0" dirty="0" smtClean="0">
                <a:solidFill>
                  <a:schemeClr val="tx1"/>
                </a:solidFill>
                <a:latin typeface="Blackadder ITC" pitchFamily="82" charset="0"/>
                <a:ea typeface="Batang" pitchFamily="18" charset="-127"/>
              </a:rPr>
              <a:t>focuses on testing the state dependent behaviors of objects.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The </a:t>
            </a:r>
            <a:r>
              <a:rPr lang="en-US" sz="2800" i="1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  <a:ea typeface="Batang" pitchFamily="18" charset="-127"/>
              </a:rPr>
              <a:t>state</a:t>
            </a:r>
            <a:r>
              <a:rPr lang="en-US" sz="2800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  <a:ea typeface="Batang" pitchFamily="18" charset="-127"/>
              </a:rPr>
              <a:t> of an object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is the combination of all the attribute values of the object.</a:t>
            </a:r>
            <a:endParaRPr lang="en-US" sz="2800" b="0" dirty="0" smtClean="0">
              <a:solidFill>
                <a:schemeClr val="tx1"/>
              </a:solidFill>
              <a:latin typeface="Blackadder ITC" pitchFamily="82" charset="0"/>
              <a:ea typeface="Batang" pitchFamily="18" charset="-127"/>
            </a:endParaRPr>
          </a:p>
          <a:p>
            <a:pPr>
              <a:buFont typeface="Wingdings" pitchFamily="2" charset="2"/>
              <a:buChar char="v"/>
            </a:pPr>
            <a:r>
              <a:rPr lang="en-US" sz="2800" b="0" dirty="0" smtClean="0">
                <a:solidFill>
                  <a:schemeClr val="tx1"/>
                </a:solidFill>
                <a:latin typeface="Blackadder ITC" pitchFamily="82" charset="0"/>
                <a:ea typeface="Batang" pitchFamily="18" charset="-127"/>
              </a:rPr>
              <a:t>A </a:t>
            </a:r>
            <a:r>
              <a:rPr lang="en-US" sz="2800" b="0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  <a:ea typeface="Batang" pitchFamily="18" charset="-127"/>
              </a:rPr>
              <a:t>state-transition</a:t>
            </a:r>
            <a:r>
              <a:rPr lang="en-US" sz="2800" b="0" dirty="0" smtClean="0">
                <a:solidFill>
                  <a:schemeClr val="tx1"/>
                </a:solidFill>
                <a:latin typeface="Blackadder ITC" pitchFamily="82" charset="0"/>
                <a:ea typeface="Batang" pitchFamily="18" charset="-127"/>
              </a:rPr>
              <a:t> describes the different states and transitions of a class in the context of its position in the inheritance hierarchy. An object may </a:t>
            </a:r>
            <a:r>
              <a:rPr lang="en-US" sz="2800" b="0" i="1" dirty="0" smtClean="0">
                <a:solidFill>
                  <a:schemeClr val="tx1"/>
                </a:solidFill>
                <a:latin typeface="Blackadder ITC" pitchFamily="82" charset="0"/>
                <a:ea typeface="Batang" pitchFamily="18" charset="-127"/>
              </a:rPr>
              <a:t>transition </a:t>
            </a:r>
            <a:r>
              <a:rPr lang="en-US" sz="2800" b="0" dirty="0" smtClean="0">
                <a:solidFill>
                  <a:schemeClr val="tx1"/>
                </a:solidFill>
                <a:latin typeface="Blackadder ITC" pitchFamily="82" charset="0"/>
                <a:ea typeface="Batang" pitchFamily="18" charset="-127"/>
              </a:rPr>
              <a:t> from a state to state as a result of an </a:t>
            </a:r>
            <a:r>
              <a:rPr lang="en-US" sz="2800" b="0" i="1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  <a:ea typeface="Batang" pitchFamily="18" charset="-127"/>
              </a:rPr>
              <a:t>event</a:t>
            </a:r>
            <a:r>
              <a:rPr lang="en-US" sz="2800" b="0" dirty="0" smtClean="0">
                <a:solidFill>
                  <a:schemeClr val="tx1"/>
                </a:solidFill>
                <a:latin typeface="Blackadder ITC" pitchFamily="82" charset="0"/>
                <a:ea typeface="Batang" pitchFamily="18" charset="-127"/>
              </a:rPr>
              <a:t>, which may yield an </a:t>
            </a:r>
            <a:r>
              <a:rPr lang="en-US" sz="2800" b="0" i="1" dirty="0" smtClean="0">
                <a:solidFill>
                  <a:schemeClr val="tx1"/>
                </a:solidFill>
                <a:latin typeface="Blackadder ITC" pitchFamily="82" charset="0"/>
                <a:ea typeface="Batang" pitchFamily="18" charset="-127"/>
              </a:rPr>
              <a:t>action.</a:t>
            </a:r>
            <a:r>
              <a:rPr lang="en-US" sz="2800" b="0" dirty="0" smtClean="0">
                <a:solidFill>
                  <a:schemeClr val="tx1"/>
                </a:solidFill>
                <a:latin typeface="Blackadder ITC" pitchFamily="82" charset="0"/>
                <a:ea typeface="Batang" pitchFamily="18" charset="-127"/>
              </a:rPr>
              <a:t> </a:t>
            </a:r>
          </a:p>
          <a:p>
            <a:pPr>
              <a:buNone/>
            </a:pPr>
            <a:endParaRPr lang="en-IN" b="0" dirty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10242" name="Picture 2" descr="C:\Users\vinay\AppData\Local\Microsoft\Windows\Temporary Internet Files\Content.IE5\9DLPJ8VJ\MCBD07810_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57200"/>
            <a:ext cx="860502" cy="9553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28600"/>
            <a:ext cx="7467600" cy="63976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Blackadder ITC" pitchFamily="82" charset="0"/>
              </a:rPr>
              <a:t>Object   </a:t>
            </a:r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</a:rPr>
              <a:t>state</a:t>
            </a:r>
            <a:r>
              <a:rPr lang="en-US" b="1" dirty="0" smtClean="0">
                <a:solidFill>
                  <a:schemeClr val="accent3"/>
                </a:solidFill>
                <a:latin typeface="Blackadder ITC" pitchFamily="82" charset="0"/>
              </a:rPr>
              <a:t>  Model</a:t>
            </a:r>
            <a:endParaRPr lang="en-IN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153400" cy="555955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</a:rPr>
              <a:t>Finite State Machine (FSM)</a:t>
            </a: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</a:rPr>
              <a:t>	</a:t>
            </a:r>
            <a:r>
              <a:rPr lang="en-US" dirty="0" smtClean="0">
                <a:latin typeface="Blackadder ITC" pitchFamily="82" charset="0"/>
              </a:rPr>
              <a:t>FSM </a:t>
            </a:r>
            <a:r>
              <a:rPr lang="en-IN" dirty="0" smtClean="0">
                <a:latin typeface="Blackadder ITC" pitchFamily="82" charset="0"/>
              </a:rPr>
              <a:t>is used to model the program execution process in terms of </a:t>
            </a:r>
            <a:r>
              <a:rPr lang="en-IN" i="1" dirty="0" smtClean="0">
                <a:latin typeface="Blackadder ITC" pitchFamily="82" charset="0"/>
              </a:rPr>
              <a:t>stimuli and operations. </a:t>
            </a:r>
            <a:endParaRPr lang="en-IN" dirty="0" smtClean="0">
              <a:latin typeface="Blackadder ITC" pitchFamily="82" charset="0"/>
            </a:endParaRPr>
          </a:p>
          <a:p>
            <a:pPr lvl="2"/>
            <a:r>
              <a:rPr lang="en-US" sz="2400" dirty="0" smtClean="0">
                <a:latin typeface="Blackadder ITC" pitchFamily="82" charset="0"/>
              </a:rPr>
              <a:t>Disadvantages:</a:t>
            </a:r>
          </a:p>
          <a:p>
            <a:pPr>
              <a:buNone/>
            </a:pPr>
            <a:r>
              <a:rPr lang="en-IN" dirty="0" smtClean="0">
                <a:latin typeface="Blackadder ITC" pitchFamily="82" charset="0"/>
              </a:rPr>
              <a:t>		1)  Inherited state dependent </a:t>
            </a:r>
            <a:r>
              <a:rPr lang="en-IN" dirty="0" err="1" smtClean="0">
                <a:latin typeface="Blackadder ITC" pitchFamily="82" charset="0"/>
              </a:rPr>
              <a:t>behavior</a:t>
            </a:r>
            <a:r>
              <a:rPr lang="en-IN" dirty="0" smtClean="0">
                <a:latin typeface="Blackadder ITC" pitchFamily="82" charset="0"/>
              </a:rPr>
              <a:t>, </a:t>
            </a:r>
          </a:p>
          <a:p>
            <a:pPr>
              <a:buNone/>
            </a:pPr>
            <a:r>
              <a:rPr lang="en-IN" dirty="0" smtClean="0">
                <a:latin typeface="Blackadder ITC" pitchFamily="82" charset="0"/>
              </a:rPr>
              <a:t>		2)  Object states(or sub-states) and their transitions</a:t>
            </a:r>
          </a:p>
          <a:p>
            <a:pPr>
              <a:buNone/>
            </a:pPr>
            <a:endParaRPr lang="en-US" dirty="0" smtClean="0">
              <a:latin typeface="Blackadder ITC" pitchFamily="82" charset="0"/>
            </a:endParaRPr>
          </a:p>
          <a:p>
            <a:pPr>
              <a:buNone/>
            </a:pPr>
            <a:endParaRPr lang="en-US" dirty="0" smtClean="0">
              <a:latin typeface="Blackadder ITC" pitchFamily="82" charset="0"/>
            </a:endParaRPr>
          </a:p>
          <a:p>
            <a:pPr>
              <a:buNone/>
            </a:pPr>
            <a:endParaRPr lang="en-US" dirty="0" smtClean="0">
              <a:latin typeface="Blackadder ITC" pitchFamily="82" charset="0"/>
            </a:endParaRPr>
          </a:p>
          <a:p>
            <a:pPr>
              <a:buNone/>
            </a:pPr>
            <a:endParaRPr lang="en-US" dirty="0" smtClean="0">
              <a:latin typeface="Blackadder ITC" pitchFamily="82" charset="0"/>
            </a:endParaRPr>
          </a:p>
          <a:p>
            <a:pPr>
              <a:buNone/>
            </a:pPr>
            <a:endParaRPr lang="en-US" dirty="0" smtClean="0">
              <a:latin typeface="Blackadder ITC" pitchFamily="82" charset="0"/>
            </a:endParaRPr>
          </a:p>
          <a:p>
            <a:pPr>
              <a:buNone/>
            </a:pPr>
            <a:endParaRPr lang="en-US" dirty="0" smtClean="0">
              <a:latin typeface="Blackadder ITC" pitchFamily="82" charset="0"/>
            </a:endParaRPr>
          </a:p>
          <a:p>
            <a:pPr>
              <a:buNone/>
            </a:pPr>
            <a:endParaRPr lang="en-IN" dirty="0" smtClean="0">
              <a:latin typeface="Blackadder ITC" pitchFamily="82" charset="0"/>
            </a:endParaRPr>
          </a:p>
          <a:p>
            <a:pPr>
              <a:buNone/>
            </a:pPr>
            <a:endParaRPr lang="en-US" sz="1800" dirty="0" smtClean="0">
              <a:latin typeface="Blackadder ITC" pitchFamily="82" charset="0"/>
            </a:endParaRPr>
          </a:p>
          <a:p>
            <a:endParaRPr lang="en-IN" sz="1800" dirty="0">
              <a:latin typeface="Blackadder ITC" pitchFamily="82" charset="0"/>
            </a:endParaRPr>
          </a:p>
        </p:txBody>
      </p:sp>
      <p:pic>
        <p:nvPicPr>
          <p:cNvPr id="7" name="Picture 6" descr="F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2600" y="3505200"/>
            <a:ext cx="5076825" cy="3047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304800"/>
            <a:ext cx="7467600" cy="639762"/>
          </a:xfrm>
        </p:spPr>
        <p:txBody>
          <a:bodyPr>
            <a:normAutofit/>
          </a:bodyPr>
          <a:lstStyle/>
          <a:p>
            <a:pPr algn="ctr"/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</a:rPr>
              <a:t>Object   state  Model</a:t>
            </a:r>
            <a:endParaRPr lang="en-IN" sz="2700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153400" cy="5559552"/>
          </a:xfrm>
        </p:spPr>
        <p:txBody>
          <a:bodyPr>
            <a:noAutofit/>
          </a:bodyPr>
          <a:lstStyle/>
          <a:p>
            <a:pPr>
              <a:buNone/>
            </a:pPr>
            <a:endParaRPr lang="en-US" u="sng" dirty="0" smtClean="0">
              <a:solidFill>
                <a:schemeClr val="accent3">
                  <a:lumMod val="75000"/>
                </a:schemeClr>
              </a:solidFill>
              <a:latin typeface="Blackadder ITC" pitchFamily="8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</a:rPr>
              <a:t>Object </a:t>
            </a:r>
            <a:r>
              <a:rPr lang="en-US" u="sng" dirty="0" err="1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</a:rPr>
              <a:t>StateDiagram</a:t>
            </a:r>
            <a:r>
              <a:rPr lang="en-US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</a:rPr>
              <a:t>(OSD):</a:t>
            </a:r>
          </a:p>
          <a:p>
            <a:pPr>
              <a:buNone/>
            </a:pPr>
            <a:r>
              <a:rPr lang="en-US" dirty="0" smtClean="0">
                <a:latin typeface="Blackadder ITC" pitchFamily="82" charset="0"/>
              </a:rPr>
              <a:t>	</a:t>
            </a:r>
            <a:r>
              <a:rPr lang="en-IN" dirty="0" smtClean="0">
                <a:latin typeface="Blackadder ITC" pitchFamily="82" charset="0"/>
              </a:rPr>
              <a:t>The (OSD) is designed as a test model for testing dynamic </a:t>
            </a:r>
            <a:r>
              <a:rPr lang="en-IN" dirty="0" err="1" smtClean="0">
                <a:latin typeface="Blackadder ITC" pitchFamily="82" charset="0"/>
              </a:rPr>
              <a:t>behavior</a:t>
            </a:r>
            <a:r>
              <a:rPr lang="en-IN" dirty="0" smtClean="0">
                <a:latin typeface="Blackadder ITC" pitchFamily="82" charset="0"/>
              </a:rPr>
              <a:t> of objects.</a:t>
            </a:r>
            <a:endParaRPr lang="en-US" dirty="0" smtClean="0">
              <a:latin typeface="Blackadder ITC" pitchFamily="82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2400" dirty="0" smtClean="0">
                <a:latin typeface="Blackadder ITC" pitchFamily="82" charset="0"/>
              </a:rPr>
              <a:t>Two</a:t>
            </a:r>
            <a:r>
              <a:rPr lang="en-US" sz="2400" u="sng" dirty="0" smtClean="0">
                <a:solidFill>
                  <a:schemeClr val="accent3">
                    <a:lumMod val="75000"/>
                  </a:schemeClr>
                </a:solidFill>
                <a:latin typeface="Blackadder ITC" pitchFamily="82" charset="0"/>
              </a:rPr>
              <a:t> </a:t>
            </a:r>
            <a:r>
              <a:rPr lang="en-US" sz="2400" dirty="0" smtClean="0">
                <a:latin typeface="Blackadder ITC" pitchFamily="82" charset="0"/>
              </a:rPr>
              <a:t>types:</a:t>
            </a:r>
          </a:p>
          <a:p>
            <a:pPr lvl="3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3"/>
                </a:solidFill>
                <a:latin typeface="Blackadder ITC" pitchFamily="82" charset="0"/>
              </a:rPr>
              <a:t>Atomic Object state diagram (AOSD) </a:t>
            </a:r>
          </a:p>
          <a:p>
            <a:pPr lvl="3">
              <a:buNone/>
            </a:pPr>
            <a:r>
              <a:rPr lang="en-US" sz="2400" dirty="0" smtClean="0"/>
              <a:t>		</a:t>
            </a:r>
            <a:r>
              <a:rPr lang="en-IN" sz="2400" dirty="0" smtClean="0"/>
              <a:t> </a:t>
            </a:r>
            <a:r>
              <a:rPr lang="en-IN" sz="2400" dirty="0" smtClean="0">
                <a:latin typeface="Blackadder ITC" pitchFamily="82" charset="0"/>
              </a:rPr>
              <a:t>An AOSD represents the states of a class data and their 	transitions</a:t>
            </a:r>
            <a:endParaRPr lang="en-US" sz="2400" dirty="0" smtClean="0">
              <a:latin typeface="Blackadder ITC" pitchFamily="82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3"/>
                </a:solidFill>
                <a:latin typeface="Blackadder ITC" pitchFamily="82" charset="0"/>
              </a:rPr>
              <a:t>Composite Object State diagram (COSD)</a:t>
            </a:r>
          </a:p>
          <a:p>
            <a:pPr>
              <a:buNone/>
            </a:pPr>
            <a:r>
              <a:rPr lang="en-US" dirty="0" smtClean="0">
                <a:latin typeface="Blackadder ITC" pitchFamily="82" charset="0"/>
              </a:rPr>
              <a:t>			</a:t>
            </a:r>
            <a:r>
              <a:rPr lang="en-IN" dirty="0" smtClean="0">
                <a:latin typeface="Blackadder ITC" pitchFamily="82" charset="0"/>
              </a:rPr>
              <a:t>A COSD is designed to verify the object states and 			transitions for a class object </a:t>
            </a:r>
            <a:r>
              <a:rPr lang="en-US" sz="1800" dirty="0" smtClean="0">
                <a:latin typeface="Blackadder ITC" pitchFamily="82" charset="0"/>
              </a:rPr>
              <a:t>	</a:t>
            </a:r>
          </a:p>
          <a:p>
            <a:endParaRPr lang="en-IN" sz="1800" dirty="0">
              <a:latin typeface="Blackadder ITC" pitchFamily="82" charset="0"/>
            </a:endParaRPr>
          </a:p>
        </p:txBody>
      </p:sp>
      <p:pic>
        <p:nvPicPr>
          <p:cNvPr id="59394" name="Picture 2" descr="C:\Users\vinay\AppData\Local\Microsoft\Windows\Temporary Internet Files\Content.IE5\2XBZTJM4\MCj0436918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914400"/>
            <a:ext cx="11430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274638"/>
            <a:ext cx="7162800" cy="4111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Blackadder ITC" pitchFamily="82" charset="0"/>
              </a:rPr>
              <a:t>AOSD   &amp; COSD</a:t>
            </a:r>
            <a:endParaRPr lang="en-IN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  <p:grpSp>
        <p:nvGrpSpPr>
          <p:cNvPr id="2" name="Group 68"/>
          <p:cNvGrpSpPr/>
          <p:nvPr/>
        </p:nvGrpSpPr>
        <p:grpSpPr>
          <a:xfrm>
            <a:off x="152400" y="914400"/>
            <a:ext cx="4724400" cy="5550932"/>
            <a:chOff x="152400" y="914400"/>
            <a:chExt cx="4724400" cy="5550932"/>
          </a:xfrm>
        </p:grpSpPr>
        <p:sp>
          <p:nvSpPr>
            <p:cNvPr id="26" name="Circular Arrow 25"/>
            <p:cNvSpPr/>
            <p:nvPr/>
          </p:nvSpPr>
          <p:spPr>
            <a:xfrm rot="4591571">
              <a:off x="3059851" y="3018252"/>
              <a:ext cx="473811" cy="974478"/>
            </a:xfrm>
            <a:prstGeom prst="circular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grpSp>
          <p:nvGrpSpPr>
            <p:cNvPr id="3" name="Group 66"/>
            <p:cNvGrpSpPr/>
            <p:nvPr/>
          </p:nvGrpSpPr>
          <p:grpSpPr>
            <a:xfrm>
              <a:off x="152400" y="914400"/>
              <a:ext cx="4724400" cy="5550932"/>
              <a:chOff x="152400" y="914400"/>
              <a:chExt cx="4724400" cy="5550932"/>
            </a:xfrm>
          </p:grpSpPr>
          <p:cxnSp>
            <p:nvCxnSpPr>
              <p:cNvPr id="56" name="Straight Arrow Connector 55"/>
              <p:cNvCxnSpPr>
                <a:endCxn id="8" idx="1"/>
              </p:cNvCxnSpPr>
              <p:nvPr/>
            </p:nvCxnSpPr>
            <p:spPr>
              <a:xfrm>
                <a:off x="762000" y="3581400"/>
                <a:ext cx="3048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228600" y="914400"/>
                <a:ext cx="2339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Class </a:t>
                </a:r>
                <a:r>
                  <a:rPr lang="en-US" dirty="0" err="1" smtClean="0"/>
                  <a:t>Control_switch</a:t>
                </a:r>
                <a:endParaRPr lang="en-US" dirty="0" smtClean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33400" y="6096000"/>
                <a:ext cx="32239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AOSD for control switch class</a:t>
                </a:r>
              </a:p>
            </p:txBody>
          </p:sp>
          <p:grpSp>
            <p:nvGrpSpPr>
              <p:cNvPr id="5" name="Group 63"/>
              <p:cNvGrpSpPr/>
              <p:nvPr/>
            </p:nvGrpSpPr>
            <p:grpSpPr>
              <a:xfrm>
                <a:off x="152400" y="1295400"/>
                <a:ext cx="4724400" cy="4648200"/>
                <a:chOff x="152400" y="1295400"/>
                <a:chExt cx="4724400" cy="4648200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304800" y="1295400"/>
                  <a:ext cx="4572000" cy="4648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7" name="Flowchart: Alternate Process 6"/>
                <p:cNvSpPr/>
                <p:nvPr/>
              </p:nvSpPr>
              <p:spPr>
                <a:xfrm>
                  <a:off x="1143000" y="1828800"/>
                  <a:ext cx="2362200" cy="762000"/>
                </a:xfrm>
                <a:prstGeom prst="flowChartAlternateProcess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8" name="Flowchart: Alternate Process 7"/>
                <p:cNvSpPr/>
                <p:nvPr/>
              </p:nvSpPr>
              <p:spPr>
                <a:xfrm>
                  <a:off x="1066800" y="3200400"/>
                  <a:ext cx="2286000" cy="762000"/>
                </a:xfrm>
                <a:prstGeom prst="flowChartAlternateProcess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9" name="Flowchart: Alternate Process 8"/>
                <p:cNvSpPr/>
                <p:nvPr/>
              </p:nvSpPr>
              <p:spPr>
                <a:xfrm>
                  <a:off x="1066800" y="4648200"/>
                  <a:ext cx="2362200" cy="762000"/>
                </a:xfrm>
                <a:prstGeom prst="flowChartAlternateProcess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cxnSp>
              <p:nvCxnSpPr>
                <p:cNvPr id="11" name="Straight Arrow Connector 10"/>
                <p:cNvCxnSpPr/>
                <p:nvPr/>
              </p:nvCxnSpPr>
              <p:spPr>
                <a:xfrm rot="5400000">
                  <a:off x="1675606" y="2895600"/>
                  <a:ext cx="610394" cy="79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/>
                <p:cNvCxnSpPr/>
                <p:nvPr/>
              </p:nvCxnSpPr>
              <p:spPr>
                <a:xfrm rot="5400000">
                  <a:off x="1638300" y="4305300"/>
                  <a:ext cx="68580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/>
                <p:cNvCxnSpPr/>
                <p:nvPr/>
              </p:nvCxnSpPr>
              <p:spPr>
                <a:xfrm rot="5400000" flipH="1" flipV="1">
                  <a:off x="2476500" y="4305300"/>
                  <a:ext cx="68580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Arrow Connector 17"/>
                <p:cNvCxnSpPr/>
                <p:nvPr/>
              </p:nvCxnSpPr>
              <p:spPr>
                <a:xfrm rot="5400000" flipH="1" flipV="1">
                  <a:off x="2590800" y="2895600"/>
                  <a:ext cx="60960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Circular Arrow 23"/>
                <p:cNvSpPr/>
                <p:nvPr/>
              </p:nvSpPr>
              <p:spPr>
                <a:xfrm rot="4758026">
                  <a:off x="3181446" y="4484209"/>
                  <a:ext cx="473811" cy="974478"/>
                </a:xfrm>
                <a:prstGeom prst="circular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Circular Arrow 24"/>
                <p:cNvSpPr/>
                <p:nvPr/>
              </p:nvSpPr>
              <p:spPr>
                <a:xfrm rot="5121470">
                  <a:off x="3272122" y="1568404"/>
                  <a:ext cx="473811" cy="974478"/>
                </a:xfrm>
                <a:prstGeom prst="circular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1219200" y="1981200"/>
                  <a:ext cx="20634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 smtClean="0"/>
                    <a:t>Control_sw</a:t>
                  </a:r>
                  <a:r>
                    <a:rPr lang="en-US" dirty="0" smtClean="0"/>
                    <a:t> = Auto</a:t>
                  </a: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1295400" y="3352800"/>
                  <a:ext cx="190949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 smtClean="0"/>
                    <a:t>Control_sw</a:t>
                  </a:r>
                  <a:r>
                    <a:rPr lang="en-US" dirty="0" smtClean="0"/>
                    <a:t> = On</a:t>
                  </a: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1066800" y="4876800"/>
                  <a:ext cx="24352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 smtClean="0"/>
                    <a:t>Control_sw</a:t>
                  </a:r>
                  <a:r>
                    <a:rPr lang="en-US" dirty="0" smtClean="0"/>
                    <a:t> = </a:t>
                  </a:r>
                  <a:r>
                    <a:rPr lang="en-US" dirty="0" err="1" smtClean="0"/>
                    <a:t>Fan_On</a:t>
                  </a:r>
                  <a:endParaRPr lang="en-US" dirty="0" smtClean="0"/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304800" y="4038600"/>
                  <a:ext cx="1698991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err="1" smtClean="0"/>
                    <a:t>Set_control_off</a:t>
                  </a:r>
                  <a:r>
                    <a:rPr lang="en-US" sz="1600" dirty="0" smtClean="0"/>
                    <a:t>()</a:t>
                  </a: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304800" y="2743200"/>
                  <a:ext cx="114326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err="1" smtClean="0"/>
                    <a:t>Set_auto</a:t>
                  </a:r>
                  <a:r>
                    <a:rPr lang="en-US" sz="1600" dirty="0" smtClean="0"/>
                    <a:t>()</a:t>
                  </a: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2971800" y="2743200"/>
                  <a:ext cx="1698991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err="1" smtClean="0"/>
                    <a:t>Set_control_off</a:t>
                  </a:r>
                  <a:r>
                    <a:rPr lang="en-US" sz="1600" dirty="0" smtClean="0"/>
                    <a:t>()</a:t>
                  </a:r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2971800" y="4038600"/>
                  <a:ext cx="1029449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err="1" smtClean="0"/>
                    <a:t>Set_fan</a:t>
                  </a:r>
                  <a:r>
                    <a:rPr lang="en-US" sz="1600" dirty="0" smtClean="0"/>
                    <a:t>()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3429000" y="1524000"/>
                  <a:ext cx="137159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err="1" smtClean="0"/>
                    <a:t>Display_sw</a:t>
                  </a:r>
                  <a:r>
                    <a:rPr lang="en-US" sz="1600" dirty="0" smtClean="0"/>
                    <a:t>()</a:t>
                  </a:r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3505200" y="3124200"/>
                  <a:ext cx="137159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err="1" smtClean="0"/>
                    <a:t>Display_sw</a:t>
                  </a:r>
                  <a:r>
                    <a:rPr lang="en-US" sz="1600" dirty="0" smtClean="0"/>
                    <a:t>()</a:t>
                  </a:r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3505200" y="4419600"/>
                  <a:ext cx="137159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err="1" smtClean="0"/>
                    <a:t>Display_sw</a:t>
                  </a:r>
                  <a:r>
                    <a:rPr lang="en-US" sz="1600" dirty="0" smtClean="0"/>
                    <a:t>()</a:t>
                  </a:r>
                </a:p>
              </p:txBody>
            </p:sp>
            <p:sp>
              <p:nvSpPr>
                <p:cNvPr id="59" name="TextBox 58"/>
                <p:cNvSpPr txBox="1"/>
                <p:nvPr/>
              </p:nvSpPr>
              <p:spPr>
                <a:xfrm>
                  <a:off x="152400" y="3429000"/>
                  <a:ext cx="7620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err="1" smtClean="0"/>
                    <a:t>Control_sw</a:t>
                  </a:r>
                  <a:r>
                    <a:rPr lang="en-US" sz="1400" dirty="0" smtClean="0"/>
                    <a:t>()</a:t>
                  </a:r>
                </a:p>
              </p:txBody>
            </p:sp>
          </p:grpSp>
        </p:grpSp>
      </p:grpSp>
      <p:grpSp>
        <p:nvGrpSpPr>
          <p:cNvPr id="10" name="Group 67"/>
          <p:cNvGrpSpPr/>
          <p:nvPr/>
        </p:nvGrpSpPr>
        <p:grpSpPr>
          <a:xfrm>
            <a:off x="4038600" y="914400"/>
            <a:ext cx="4267200" cy="5550932"/>
            <a:chOff x="4038600" y="914400"/>
            <a:chExt cx="4267200" cy="5550932"/>
          </a:xfrm>
        </p:grpSpPr>
        <p:grpSp>
          <p:nvGrpSpPr>
            <p:cNvPr id="12" name="Group 62"/>
            <p:cNvGrpSpPr/>
            <p:nvPr/>
          </p:nvGrpSpPr>
          <p:grpSpPr>
            <a:xfrm>
              <a:off x="5029200" y="1981200"/>
              <a:ext cx="2950824" cy="3157954"/>
              <a:chOff x="5410200" y="2286000"/>
              <a:chExt cx="2950824" cy="3157954"/>
            </a:xfrm>
          </p:grpSpPr>
          <p:sp>
            <p:nvSpPr>
              <p:cNvPr id="45" name="Flowchart: Alternate Process 44"/>
              <p:cNvSpPr/>
              <p:nvPr/>
            </p:nvSpPr>
            <p:spPr>
              <a:xfrm>
                <a:off x="5715000" y="2286000"/>
                <a:ext cx="2286000" cy="762000"/>
              </a:xfrm>
              <a:prstGeom prst="flowChartAlternateProcess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6" name="Flowchart: Alternate Process 45"/>
              <p:cNvSpPr/>
              <p:nvPr/>
            </p:nvSpPr>
            <p:spPr>
              <a:xfrm>
                <a:off x="5638800" y="3733800"/>
                <a:ext cx="2362200" cy="762000"/>
              </a:xfrm>
              <a:prstGeom prst="flowChartAlternateProcess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cxnSp>
            <p:nvCxnSpPr>
              <p:cNvPr id="47" name="Straight Arrow Connector 46"/>
              <p:cNvCxnSpPr/>
              <p:nvPr/>
            </p:nvCxnSpPr>
            <p:spPr>
              <a:xfrm rot="5400000">
                <a:off x="6134100" y="3390900"/>
                <a:ext cx="6858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/>
              <p:nvPr/>
            </p:nvCxnSpPr>
            <p:spPr>
              <a:xfrm rot="5400000" flipH="1" flipV="1">
                <a:off x="6972300" y="3390900"/>
                <a:ext cx="6858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Box 48"/>
              <p:cNvSpPr txBox="1"/>
              <p:nvPr/>
            </p:nvSpPr>
            <p:spPr>
              <a:xfrm>
                <a:off x="5867400" y="2438400"/>
                <a:ext cx="20505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Indicator_sw</a:t>
                </a:r>
                <a:r>
                  <a:rPr lang="en-US" dirty="0" smtClean="0"/>
                  <a:t> = On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5791200" y="3962400"/>
                <a:ext cx="21105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Indicator _</a:t>
                </a:r>
                <a:r>
                  <a:rPr lang="en-US" dirty="0" err="1" smtClean="0"/>
                  <a:t>sw</a:t>
                </a:r>
                <a:r>
                  <a:rPr lang="en-US" dirty="0" smtClean="0"/>
                  <a:t> = Off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410200" y="3200400"/>
                <a:ext cx="9717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/>
                  <a:t>Set_on</a:t>
                </a:r>
                <a:r>
                  <a:rPr lang="en-US" sz="1600" dirty="0" smtClean="0"/>
                  <a:t>()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391400" y="3200400"/>
                <a:ext cx="9696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/>
                  <a:t>Set_off</a:t>
                </a:r>
                <a:r>
                  <a:rPr lang="en-US" sz="1600" dirty="0" smtClean="0"/>
                  <a:t>()</a:t>
                </a:r>
              </a:p>
            </p:txBody>
          </p:sp>
          <p:cxnSp>
            <p:nvCxnSpPr>
              <p:cNvPr id="54" name="Straight Arrow Connector 53"/>
              <p:cNvCxnSpPr>
                <a:endCxn id="46" idx="2"/>
              </p:cNvCxnSpPr>
              <p:nvPr/>
            </p:nvCxnSpPr>
            <p:spPr>
              <a:xfrm rot="16200000" flipV="1">
                <a:off x="6572250" y="4743450"/>
                <a:ext cx="533400" cy="381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6096000" y="5105400"/>
                <a:ext cx="134684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/>
                  <a:t>Control_sw</a:t>
                </a:r>
                <a:r>
                  <a:rPr lang="en-US" sz="1600" dirty="0" smtClean="0"/>
                  <a:t>()</a:t>
                </a:r>
              </a:p>
            </p:txBody>
          </p:sp>
        </p:grpSp>
        <p:sp>
          <p:nvSpPr>
            <p:cNvPr id="43" name="Rectangle 42"/>
            <p:cNvSpPr/>
            <p:nvPr/>
          </p:nvSpPr>
          <p:spPr>
            <a:xfrm>
              <a:off x="4876800" y="1295400"/>
              <a:ext cx="3429000" cy="4648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81600" y="914400"/>
              <a:ext cx="1479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Indicator_sw</a:t>
              </a:r>
              <a:endParaRPr lang="en-IN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038600" y="6096000"/>
              <a:ext cx="32367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COSD for control switch class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305800" cy="715962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 smtClean="0">
                <a:solidFill>
                  <a:schemeClr val="accent3"/>
                </a:solidFill>
                <a:latin typeface="Blackadder ITC" pitchFamily="82" charset="0"/>
              </a:rPr>
              <a:t>Genral</a:t>
            </a:r>
            <a:r>
              <a:rPr lang="en-US" b="1" dirty="0" smtClean="0">
                <a:solidFill>
                  <a:schemeClr val="accent3"/>
                </a:solidFill>
                <a:latin typeface="Blackadder ITC" pitchFamily="82" charset="0"/>
              </a:rPr>
              <a:t>   testing  Procedure</a:t>
            </a:r>
            <a:endParaRPr lang="en-IN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3E4285-FB0B-46D1-B03C-45F511CBE6E0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5" name="Rectangle 1039"/>
          <p:cNvSpPr txBox="1">
            <a:spLocks noChangeArrowheads="1"/>
          </p:cNvSpPr>
          <p:nvPr/>
        </p:nvSpPr>
        <p:spPr>
          <a:xfrm>
            <a:off x="990600" y="381000"/>
            <a:ext cx="7772400" cy="762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102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99320" y="1600200"/>
            <a:ext cx="1320800" cy="1863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6" name="Rectangle 1037"/>
          <p:cNvSpPr>
            <a:spLocks noChangeArrowheads="1"/>
          </p:cNvSpPr>
          <p:nvPr/>
        </p:nvSpPr>
        <p:spPr bwMode="auto">
          <a:xfrm>
            <a:off x="533400" y="1143000"/>
            <a:ext cx="951360" cy="3449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509" tIns="48882" rIns="99509" bIns="48882">
            <a:spAutoFit/>
          </a:bodyPr>
          <a:lstStyle/>
          <a:p>
            <a:pPr defTabSz="1004888">
              <a:lnSpc>
                <a:spcPct val="80000"/>
              </a:lnSpc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Tester</a:t>
            </a:r>
          </a:p>
        </p:txBody>
      </p:sp>
      <p:pic>
        <p:nvPicPr>
          <p:cNvPr id="7" name="Picture 1028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13520" y="1676400"/>
            <a:ext cx="2490788" cy="162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5" name="Down Arrow 24"/>
          <p:cNvSpPr/>
          <p:nvPr/>
        </p:nvSpPr>
        <p:spPr>
          <a:xfrm rot="16200000">
            <a:off x="5865019" y="2212181"/>
            <a:ext cx="517206" cy="817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Down Arrow 25"/>
          <p:cNvSpPr/>
          <p:nvPr/>
        </p:nvSpPr>
        <p:spPr>
          <a:xfrm rot="16200000">
            <a:off x="2093119" y="2250281"/>
            <a:ext cx="517206" cy="5886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8" name="Picture 27" descr="SessionStateDiagram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43200" y="1524000"/>
            <a:ext cx="2590800" cy="200042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2743200" y="1066800"/>
            <a:ext cx="24753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Object state model</a:t>
            </a:r>
            <a:endParaRPr lang="en-IN" sz="2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953000" y="5943600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Run test case</a:t>
            </a:r>
            <a:endParaRPr lang="en-IN" sz="2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43600" y="1066800"/>
            <a:ext cx="2838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Test case  &amp; Test data</a:t>
            </a:r>
          </a:p>
        </p:txBody>
      </p:sp>
      <p:pic>
        <p:nvPicPr>
          <p:cNvPr id="49155" name="Picture 3" descr="C:\Users\vinay\AppData\Local\Microsoft\Windows\Temporary Internet Files\Content.IE5\2XBZTJM4\MCj0441886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4343400"/>
            <a:ext cx="1752600" cy="1408655"/>
          </a:xfrm>
          <a:prstGeom prst="rect">
            <a:avLst/>
          </a:prstGeom>
          <a:noFill/>
        </p:spPr>
      </p:pic>
      <p:sp>
        <p:nvSpPr>
          <p:cNvPr id="36" name="Down Arrow 35"/>
          <p:cNvSpPr/>
          <p:nvPr/>
        </p:nvSpPr>
        <p:spPr>
          <a:xfrm rot="5400000">
            <a:off x="4046697" y="4487703"/>
            <a:ext cx="517206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9156" name="Documents"/>
          <p:cNvSpPr>
            <a:spLocks noEditPoints="1" noChangeArrowheads="1"/>
          </p:cNvSpPr>
          <p:nvPr/>
        </p:nvSpPr>
        <p:spPr bwMode="auto">
          <a:xfrm>
            <a:off x="2514600" y="4495800"/>
            <a:ext cx="762000" cy="127635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7" name="TextBox 36"/>
          <p:cNvSpPr txBox="1"/>
          <p:nvPr/>
        </p:nvSpPr>
        <p:spPr>
          <a:xfrm>
            <a:off x="2057400" y="5943600"/>
            <a:ext cx="1603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Test results</a:t>
            </a:r>
          </a:p>
        </p:txBody>
      </p:sp>
      <p:pic>
        <p:nvPicPr>
          <p:cNvPr id="49158" name="Picture 6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1600200"/>
            <a:ext cx="1295400" cy="2125620"/>
          </a:xfrm>
          <a:prstGeom prst="rect">
            <a:avLst/>
          </a:prstGeom>
          <a:noFill/>
        </p:spPr>
      </p:pic>
      <p:sp>
        <p:nvSpPr>
          <p:cNvPr id="24" name="Circular Arrow 23"/>
          <p:cNvSpPr/>
          <p:nvPr/>
        </p:nvSpPr>
        <p:spPr>
          <a:xfrm rot="7050596">
            <a:off x="6532932" y="3505134"/>
            <a:ext cx="1538458" cy="1403159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 animBg="1"/>
      <p:bldP spid="26" grpId="0" animBg="1"/>
      <p:bldP spid="30" grpId="0"/>
      <p:bldP spid="35" grpId="0"/>
      <p:bldP spid="32" grpId="0"/>
      <p:bldP spid="36" grpId="0" animBg="1"/>
      <p:bldP spid="49156" grpId="0" animBg="1"/>
      <p:bldP spid="37" grpId="0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Testing problems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Test strategy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Unit Testing and integration testing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Object state testing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Regression testing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Test tools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</a:rPr>
              <a:t>Object     state   testing – Approach</a:t>
            </a:r>
            <a:endParaRPr lang="en-IN" sz="2700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3E4285-FB0B-46D1-B03C-45F511CBE6E0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5" name="Rectangle 1039"/>
          <p:cNvSpPr txBox="1">
            <a:spLocks noChangeArrowheads="1"/>
          </p:cNvSpPr>
          <p:nvPr/>
        </p:nvSpPr>
        <p:spPr>
          <a:xfrm>
            <a:off x="928662" y="428604"/>
            <a:ext cx="7772400" cy="762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102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1752600" cy="2041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8" name="Picture 102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1752600"/>
            <a:ext cx="1320800" cy="1863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1" name="Rectangle 1032"/>
          <p:cNvSpPr>
            <a:spLocks noChangeArrowheads="1"/>
          </p:cNvSpPr>
          <p:nvPr/>
        </p:nvSpPr>
        <p:spPr bwMode="auto">
          <a:xfrm>
            <a:off x="6477000" y="838200"/>
            <a:ext cx="2110395" cy="89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509" tIns="48882" rIns="99509" bIns="48882">
            <a:spAutoFit/>
          </a:bodyPr>
          <a:lstStyle/>
          <a:p>
            <a:pPr defTabSz="1004888">
              <a:defRPr/>
            </a:pP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est cases</a:t>
            </a:r>
          </a:p>
          <a:p>
            <a:pPr defTabSz="1004888"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and Test data</a:t>
            </a:r>
          </a:p>
        </p:txBody>
      </p:sp>
      <p:sp>
        <p:nvSpPr>
          <p:cNvPr id="16" name="Rectangle 1037"/>
          <p:cNvSpPr>
            <a:spLocks noChangeArrowheads="1"/>
          </p:cNvSpPr>
          <p:nvPr/>
        </p:nvSpPr>
        <p:spPr bwMode="auto">
          <a:xfrm>
            <a:off x="0" y="1828800"/>
            <a:ext cx="1076073" cy="4188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9509" tIns="48882" rIns="99509" bIns="48882">
            <a:spAutoFit/>
          </a:bodyPr>
          <a:lstStyle/>
          <a:p>
            <a:pPr defTabSz="1004888">
              <a:lnSpc>
                <a:spcPct val="80000"/>
              </a:lnSpc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Tester</a:t>
            </a:r>
          </a:p>
        </p:txBody>
      </p:sp>
      <p:pic>
        <p:nvPicPr>
          <p:cNvPr id="20" name="Picture 19" descr="SessionStateDiagram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52800" y="1752600"/>
            <a:ext cx="2158803" cy="1666872"/>
          </a:xfrm>
          <a:prstGeom prst="rect">
            <a:avLst/>
          </a:prstGeom>
        </p:spPr>
      </p:pic>
      <p:pic>
        <p:nvPicPr>
          <p:cNvPr id="7" name="Picture 102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1905000"/>
            <a:ext cx="2133600" cy="162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6" name="Down Arrow 25"/>
          <p:cNvSpPr/>
          <p:nvPr/>
        </p:nvSpPr>
        <p:spPr>
          <a:xfrm rot="16200000">
            <a:off x="2702719" y="2174081"/>
            <a:ext cx="517206" cy="5886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Down Arrow 26"/>
          <p:cNvSpPr/>
          <p:nvPr/>
        </p:nvSpPr>
        <p:spPr>
          <a:xfrm rot="16200000">
            <a:off x="5761199" y="2239802"/>
            <a:ext cx="517206" cy="7620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Rectangle 1042"/>
          <p:cNvSpPr>
            <a:spLocks noChangeArrowheads="1"/>
          </p:cNvSpPr>
          <p:nvPr/>
        </p:nvSpPr>
        <p:spPr bwMode="auto">
          <a:xfrm>
            <a:off x="3200400" y="1219200"/>
            <a:ext cx="2498065" cy="4988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509" tIns="48882" rIns="99509" bIns="48882">
            <a:spAutoFit/>
          </a:bodyPr>
          <a:lstStyle/>
          <a:p>
            <a:pPr defTabSz="1004888"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AOSD &amp; COSD</a:t>
            </a:r>
            <a:endParaRPr lang="en-US" sz="2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8" name="Cloud Callout 27"/>
          <p:cNvSpPr/>
          <p:nvPr/>
        </p:nvSpPr>
        <p:spPr>
          <a:xfrm>
            <a:off x="609600" y="685800"/>
            <a:ext cx="1905000" cy="917448"/>
          </a:xfrm>
          <a:prstGeom prst="cloudCallou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50800" dir="5400000" algn="ctr" rotWithShape="0">
              <a:schemeClr val="tx2">
                <a:lumMod val="60000"/>
                <a:lumOff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tx2">
                      <a:lumMod val="40000"/>
                      <a:lumOff val="60000"/>
                    </a:schemeClr>
                  </a:outerShdw>
                </a:effectLst>
              </a:rPr>
              <a:t>Class under test</a:t>
            </a:r>
            <a:endParaRPr lang="en-IN" dirty="0">
              <a:solidFill>
                <a:schemeClr val="tx1"/>
              </a:solidFill>
              <a:effectLst>
                <a:outerShdw blurRad="50800" dist="50800" dir="5400000" algn="ctr" rotWithShape="0">
                  <a:schemeClr val="tx2">
                    <a:lumMod val="40000"/>
                    <a:lumOff val="60000"/>
                  </a:schemeClr>
                </a:outerShdw>
              </a:effectLst>
            </a:endParaRPr>
          </a:p>
        </p:txBody>
      </p:sp>
      <p:pic>
        <p:nvPicPr>
          <p:cNvPr id="31" name="Picture 3" descr="C:\Users\vinay\AppData\Local\Microsoft\Windows\Temporary Internet Files\Content.IE5\2XBZTJM4\MCj0441886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57800" y="4495800"/>
            <a:ext cx="1752600" cy="1408655"/>
          </a:xfrm>
          <a:prstGeom prst="rect">
            <a:avLst/>
          </a:prstGeom>
          <a:noFill/>
        </p:spPr>
      </p:pic>
      <p:sp>
        <p:nvSpPr>
          <p:cNvPr id="32" name="Circular Arrow 31"/>
          <p:cNvSpPr/>
          <p:nvPr/>
        </p:nvSpPr>
        <p:spPr>
          <a:xfrm rot="6981752">
            <a:off x="6144563" y="3728187"/>
            <a:ext cx="1538458" cy="1403159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57800" y="6019800"/>
            <a:ext cx="205376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Run test case</a:t>
            </a:r>
            <a:endParaRPr lang="en-IN" sz="2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4" name="Documents"/>
          <p:cNvSpPr>
            <a:spLocks noEditPoints="1" noChangeArrowheads="1"/>
          </p:cNvSpPr>
          <p:nvPr/>
        </p:nvSpPr>
        <p:spPr bwMode="auto">
          <a:xfrm>
            <a:off x="3429000" y="4572000"/>
            <a:ext cx="762000" cy="127635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5" name="Down Arrow 34"/>
          <p:cNvSpPr/>
          <p:nvPr/>
        </p:nvSpPr>
        <p:spPr>
          <a:xfrm rot="5400000">
            <a:off x="4493419" y="4726781"/>
            <a:ext cx="517206" cy="6648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TextBox 35"/>
          <p:cNvSpPr txBox="1"/>
          <p:nvPr/>
        </p:nvSpPr>
        <p:spPr>
          <a:xfrm>
            <a:off x="3048000" y="6019800"/>
            <a:ext cx="178632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Test results</a:t>
            </a:r>
          </a:p>
        </p:txBody>
      </p:sp>
      <p:pic>
        <p:nvPicPr>
          <p:cNvPr id="7170" name="Picture 2" descr="C:\Users\vinay\AppData\Local\Microsoft\Windows\Temporary Internet Files\Content.IE5\WLBZB2AM\MCj0104748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90600" y="4648200"/>
            <a:ext cx="1020623" cy="1071143"/>
          </a:xfrm>
          <a:prstGeom prst="rect">
            <a:avLst/>
          </a:prstGeom>
          <a:noFill/>
        </p:spPr>
      </p:pic>
      <p:sp>
        <p:nvSpPr>
          <p:cNvPr id="37" name="Down Arrow 36"/>
          <p:cNvSpPr/>
          <p:nvPr/>
        </p:nvSpPr>
        <p:spPr>
          <a:xfrm rot="5400000">
            <a:off x="2397919" y="4764881"/>
            <a:ext cx="517206" cy="893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TextBox 37"/>
          <p:cNvSpPr txBox="1"/>
          <p:nvPr/>
        </p:nvSpPr>
        <p:spPr>
          <a:xfrm>
            <a:off x="304800" y="5867400"/>
            <a:ext cx="215956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Fault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26" grpId="0" animBg="1"/>
      <p:bldP spid="27" grpId="0" animBg="1"/>
      <p:bldP spid="22" grpId="0"/>
      <p:bldP spid="28" grpId="0" animBg="1"/>
      <p:bldP spid="32" grpId="0" animBg="1"/>
      <p:bldP spid="33" grpId="0"/>
      <p:bldP spid="34" grpId="0" animBg="1"/>
      <p:bldP spid="35" grpId="0" animBg="1"/>
      <p:bldP spid="36" grpId="0"/>
      <p:bldP spid="37" grpId="0" animBg="1"/>
      <p:bldP spid="3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563562"/>
          </a:xfrm>
        </p:spPr>
        <p:txBody>
          <a:bodyPr>
            <a:normAutofit/>
          </a:bodyPr>
          <a:lstStyle/>
          <a:p>
            <a:pPr algn="ctr"/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</a:rPr>
              <a:t>Regression    testing</a:t>
            </a:r>
            <a:endParaRPr lang="en-IN" sz="2700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848600" cy="5254752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4300" b="0" dirty="0" smtClean="0">
                <a:solidFill>
                  <a:schemeClr val="accent3"/>
                </a:solidFill>
                <a:latin typeface="Blackadder ITC" pitchFamily="82" charset="0"/>
              </a:rPr>
              <a:t>Areas of concern:</a:t>
            </a:r>
          </a:p>
          <a:p>
            <a:pPr lvl="1">
              <a:buFont typeface="Courier New" pitchFamily="49" charset="0"/>
              <a:buChar char="o"/>
            </a:pPr>
            <a:r>
              <a:rPr lang="en-US" sz="4300" dirty="0" smtClean="0">
                <a:latin typeface="Blackadder ITC" pitchFamily="82" charset="0"/>
              </a:rPr>
              <a:t>Impact  of changed and affected components</a:t>
            </a:r>
          </a:p>
          <a:p>
            <a:pPr lvl="1">
              <a:buFont typeface="Courier New" pitchFamily="49" charset="0"/>
              <a:buChar char="o"/>
            </a:pPr>
            <a:r>
              <a:rPr lang="en-US" sz="4300" dirty="0" smtClean="0">
                <a:latin typeface="Blackadder ITC" pitchFamily="82" charset="0"/>
              </a:rPr>
              <a:t>Re-use of existing test cases and test suites</a:t>
            </a:r>
          </a:p>
          <a:p>
            <a:pPr lvl="1">
              <a:buFont typeface="Courier New" pitchFamily="49" charset="0"/>
              <a:buChar char="o"/>
            </a:pPr>
            <a:endParaRPr lang="en-US" sz="4300" dirty="0" smtClean="0">
              <a:latin typeface="Blackadder ITC" pitchFamily="8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4300" b="0" dirty="0" smtClean="0">
                <a:solidFill>
                  <a:schemeClr val="tx1"/>
                </a:solidFill>
                <a:latin typeface="Blackadder ITC" pitchFamily="82" charset="0"/>
              </a:rPr>
              <a:t>The different techniques are :</a:t>
            </a:r>
          </a:p>
          <a:p>
            <a:pPr lvl="1" algn="l">
              <a:buFont typeface="Courier New" pitchFamily="49" charset="0"/>
              <a:buChar char="o"/>
            </a:pPr>
            <a:r>
              <a:rPr lang="en-US" sz="4300" dirty="0" smtClean="0">
                <a:solidFill>
                  <a:schemeClr val="accent3"/>
                </a:solidFill>
                <a:latin typeface="Blackadder ITC" pitchFamily="82" charset="0"/>
              </a:rPr>
              <a:t>Object Relation Diagram(ORD) </a:t>
            </a:r>
          </a:p>
          <a:p>
            <a:pPr lvl="2">
              <a:buFont typeface="Courier New" pitchFamily="49" charset="0"/>
              <a:buChar char="o"/>
            </a:pPr>
            <a:r>
              <a:rPr lang="en-US" sz="4000" dirty="0" smtClean="0">
                <a:latin typeface="Blackadder ITC" pitchFamily="82" charset="0"/>
              </a:rPr>
              <a:t>ORD captures the classes and dependencies.</a:t>
            </a:r>
          </a:p>
          <a:p>
            <a:pPr lvl="2">
              <a:buFont typeface="Courier New" pitchFamily="49" charset="0"/>
              <a:buChar char="o"/>
            </a:pPr>
            <a:r>
              <a:rPr lang="en-US" sz="4300" dirty="0" smtClean="0">
                <a:latin typeface="Blackadder ITC" pitchFamily="82" charset="0"/>
              </a:rPr>
              <a:t>Identify impact of changes through dependencies </a:t>
            </a:r>
          </a:p>
          <a:p>
            <a:pPr lvl="2">
              <a:buFont typeface="Courier New" pitchFamily="49" charset="0"/>
              <a:buChar char="o"/>
            </a:pPr>
            <a:r>
              <a:rPr lang="en-US" sz="4300" dirty="0" smtClean="0">
                <a:latin typeface="Blackadder ITC" pitchFamily="82" charset="0"/>
              </a:rPr>
              <a:t>Regression testing then focuses on testing the changed and    affected classes.</a:t>
            </a:r>
          </a:p>
          <a:p>
            <a:pPr lvl="2">
              <a:buFont typeface="Courier New" pitchFamily="49" charset="0"/>
              <a:buChar char="o"/>
            </a:pPr>
            <a:r>
              <a:rPr lang="en-US" sz="4300" dirty="0" smtClean="0">
                <a:latin typeface="Blackadder ITC" pitchFamily="82" charset="0"/>
              </a:rPr>
              <a:t>Determine test order</a:t>
            </a:r>
          </a:p>
          <a:p>
            <a:pPr lvl="2">
              <a:buFont typeface="Courier New" pitchFamily="49" charset="0"/>
              <a:buChar char="o"/>
            </a:pPr>
            <a:r>
              <a:rPr lang="en-US" sz="4300" dirty="0" smtClean="0">
                <a:latin typeface="Blackadder ITC" pitchFamily="82" charset="0"/>
              </a:rPr>
              <a:t>Execute  tests as per test order</a:t>
            </a:r>
          </a:p>
          <a:p>
            <a:pPr lvl="1" algn="l"/>
            <a:endParaRPr lang="en-US" dirty="0" smtClean="0"/>
          </a:p>
          <a:p>
            <a:pPr lvl="1" algn="l">
              <a:buFont typeface="Wingdings" pitchFamily="2" charset="2"/>
              <a:buChar char="v"/>
            </a:pPr>
            <a:endParaRPr lang="en-US" dirty="0" smtClean="0"/>
          </a:p>
          <a:p>
            <a:pPr lvl="1" algn="l"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endParaRPr lang="en-IN" dirty="0"/>
          </a:p>
        </p:txBody>
      </p:sp>
      <p:pic>
        <p:nvPicPr>
          <p:cNvPr id="55300" name="Picture 4" descr="C:\Users\vinay\AppData\Local\Microsoft\Windows\Temporary Internet Files\Content.IE5\2XBZTJM4\MCj0436918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971800"/>
            <a:ext cx="1219086" cy="12190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>
            <a:normAutofit/>
          </a:bodyPr>
          <a:lstStyle/>
          <a:p>
            <a:pPr algn="ctr"/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</a:rPr>
              <a:t>ORD  and  test   order</a:t>
            </a:r>
            <a:endParaRPr lang="en-IN" sz="2700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  <p:grpSp>
        <p:nvGrpSpPr>
          <p:cNvPr id="3" name="Group 53"/>
          <p:cNvGrpSpPr/>
          <p:nvPr/>
        </p:nvGrpSpPr>
        <p:grpSpPr>
          <a:xfrm>
            <a:off x="304800" y="1219200"/>
            <a:ext cx="4134986" cy="3733800"/>
            <a:chOff x="762000" y="1143000"/>
            <a:chExt cx="4134986" cy="3733800"/>
          </a:xfrm>
        </p:grpSpPr>
        <p:sp>
          <p:nvSpPr>
            <p:cNvPr id="4" name="Rectangle 3"/>
            <p:cNvSpPr/>
            <p:nvPr/>
          </p:nvSpPr>
          <p:spPr>
            <a:xfrm>
              <a:off x="838200" y="2209800"/>
              <a:ext cx="457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838200" y="3352800"/>
              <a:ext cx="457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E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419600" y="4495800"/>
              <a:ext cx="457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0400" y="3429000"/>
              <a:ext cx="457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/>
                  </a:solidFill>
                </a:rPr>
                <a:t>F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419600" y="3429000"/>
              <a:ext cx="457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057400" y="2209800"/>
              <a:ext cx="457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352800" y="2209800"/>
              <a:ext cx="457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2800" y="1143000"/>
              <a:ext cx="457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D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Arrow Connector 15"/>
            <p:cNvCxnSpPr>
              <a:stCxn id="13" idx="0"/>
              <a:endCxn id="14" idx="2"/>
            </p:cNvCxnSpPr>
            <p:nvPr/>
          </p:nvCxnSpPr>
          <p:spPr>
            <a:xfrm rot="5400000" flipH="1" flipV="1">
              <a:off x="3238500" y="1866900"/>
              <a:ext cx="685800" cy="1588"/>
            </a:xfrm>
            <a:prstGeom prst="straightConnector1">
              <a:avLst/>
            </a:prstGeom>
            <a:ln w="25400" cmpd="sng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6" idx="0"/>
              <a:endCxn id="10" idx="2"/>
            </p:cNvCxnSpPr>
            <p:nvPr/>
          </p:nvCxnSpPr>
          <p:spPr>
            <a:xfrm rot="5400000" flipH="1" flipV="1">
              <a:off x="4305300" y="4152900"/>
              <a:ext cx="685800" cy="1588"/>
            </a:xfrm>
            <a:prstGeom prst="straightConnector1">
              <a:avLst/>
            </a:prstGeom>
            <a:ln w="25400" cmpd="sng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9" idx="3"/>
              <a:endCxn id="10" idx="1"/>
            </p:cNvCxnSpPr>
            <p:nvPr/>
          </p:nvCxnSpPr>
          <p:spPr>
            <a:xfrm>
              <a:off x="3657600" y="3619500"/>
              <a:ext cx="762000" cy="1588"/>
            </a:xfrm>
            <a:prstGeom prst="straightConnector1">
              <a:avLst/>
            </a:prstGeom>
            <a:ln w="25400" cmpd="sng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3" idx="2"/>
            </p:cNvCxnSpPr>
            <p:nvPr/>
          </p:nvCxnSpPr>
          <p:spPr>
            <a:xfrm rot="10800000">
              <a:off x="3581400" y="2590800"/>
              <a:ext cx="1066800" cy="838200"/>
            </a:xfrm>
            <a:prstGeom prst="straightConnector1">
              <a:avLst/>
            </a:prstGeom>
            <a:ln w="25400" cmpd="sng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9" idx="0"/>
              <a:endCxn id="13" idx="2"/>
            </p:cNvCxnSpPr>
            <p:nvPr/>
          </p:nvCxnSpPr>
          <p:spPr>
            <a:xfrm rot="5400000" flipH="1" flipV="1">
              <a:off x="3086100" y="2933700"/>
              <a:ext cx="838200" cy="152400"/>
            </a:xfrm>
            <a:prstGeom prst="straightConnector1">
              <a:avLst/>
            </a:prstGeom>
            <a:ln w="25400" cmpd="sng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1"/>
              <a:endCxn id="4" idx="3"/>
            </p:cNvCxnSpPr>
            <p:nvPr/>
          </p:nvCxnSpPr>
          <p:spPr>
            <a:xfrm rot="10800000">
              <a:off x="1295400" y="2400300"/>
              <a:ext cx="762000" cy="1588"/>
            </a:xfrm>
            <a:prstGeom prst="straightConnector1">
              <a:avLst/>
            </a:prstGeom>
            <a:ln w="25400" cmpd="sng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5" idx="0"/>
              <a:endCxn id="4" idx="2"/>
            </p:cNvCxnSpPr>
            <p:nvPr/>
          </p:nvCxnSpPr>
          <p:spPr>
            <a:xfrm rot="5400000" flipH="1" flipV="1">
              <a:off x="685800" y="2971800"/>
              <a:ext cx="762000" cy="1588"/>
            </a:xfrm>
            <a:prstGeom prst="straightConnector1">
              <a:avLst/>
            </a:prstGeom>
            <a:ln w="25400" cmpd="sng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12" idx="2"/>
            </p:cNvCxnSpPr>
            <p:nvPr/>
          </p:nvCxnSpPr>
          <p:spPr>
            <a:xfrm flipV="1">
              <a:off x="1066800" y="2590800"/>
              <a:ext cx="1219200" cy="762000"/>
            </a:xfrm>
            <a:prstGeom prst="straightConnector1">
              <a:avLst/>
            </a:prstGeom>
            <a:ln w="25400" cmpd="sng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2" idx="3"/>
              <a:endCxn id="13" idx="1"/>
            </p:cNvCxnSpPr>
            <p:nvPr/>
          </p:nvCxnSpPr>
          <p:spPr>
            <a:xfrm>
              <a:off x="2514600" y="2400300"/>
              <a:ext cx="838200" cy="1588"/>
            </a:xfrm>
            <a:prstGeom prst="straightConnector1">
              <a:avLst/>
            </a:prstGeom>
            <a:ln w="25400" cmpd="sng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3657600" y="1676400"/>
              <a:ext cx="248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</a:t>
              </a:r>
              <a:endParaRPr lang="en-IN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600200" y="2895600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As</a:t>
              </a:r>
              <a:endParaRPr lang="en-IN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62000" y="2743200"/>
              <a:ext cx="248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</a:t>
              </a:r>
              <a:endParaRPr lang="en-IN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648200" y="3962400"/>
              <a:ext cx="248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</a:t>
              </a:r>
              <a:endParaRPr lang="en-IN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191000" y="2743200"/>
              <a:ext cx="248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</a:t>
              </a:r>
              <a:endParaRPr lang="en-IN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200400" y="2819400"/>
              <a:ext cx="248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</a:t>
              </a:r>
              <a:endParaRPr lang="en-IN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810000" y="3581400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As</a:t>
              </a:r>
              <a:endParaRPr lang="en-IN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667000" y="2057400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As</a:t>
              </a:r>
              <a:endParaRPr lang="en-IN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524000" y="20574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Ag</a:t>
              </a:r>
              <a:endParaRPr lang="en-IN" dirty="0"/>
            </a:p>
          </p:txBody>
        </p:sp>
      </p:grpSp>
      <p:graphicFrame>
        <p:nvGraphicFramePr>
          <p:cNvPr id="55" name="Table 54"/>
          <p:cNvGraphicFramePr>
            <a:graphicFrameLocks noGrp="1"/>
          </p:cNvGraphicFramePr>
          <p:nvPr/>
        </p:nvGraphicFramePr>
        <p:xfrm>
          <a:off x="5638800" y="838203"/>
          <a:ext cx="2743200" cy="3169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828800"/>
              </a:tblGrid>
              <a:tr h="35221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Class</a:t>
                      </a:r>
                      <a:endParaRPr lang="en-IN" sz="1600" baseline="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Relation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221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A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B,E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221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B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E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221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pt-B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B, E, F, G, H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221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D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pt-B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B, C, E, F, G, H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221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E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-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221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F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-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221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G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F, H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221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H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-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5791200" y="4495800"/>
          <a:ext cx="2209800" cy="2008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455"/>
                <a:gridCol w="1205345"/>
              </a:tblGrid>
              <a:tr h="35729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Testing Level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Classes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729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A, D</a:t>
                      </a:r>
                      <a:endParaRPr lang="en-IN" sz="1600" b="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729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2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smtClean="0"/>
                        <a:t>C</a:t>
                      </a:r>
                      <a:endParaRPr lang="en-IN" sz="1600" b="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729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3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B, G</a:t>
                      </a:r>
                      <a:endParaRPr lang="en-IN" sz="1600" b="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7293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4</a:t>
                      </a:r>
                      <a:endParaRPr lang="en-IN" sz="160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E, F, H</a:t>
                      </a:r>
                      <a:endParaRPr lang="en-IN" sz="1600" b="0" baseline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4114800" y="5943600"/>
            <a:ext cx="1676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Test Order</a:t>
            </a:r>
            <a:endParaRPr lang="en-IN" sz="20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1143000" y="4267200"/>
            <a:ext cx="1261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ORD</a:t>
            </a:r>
            <a:endParaRPr lang="en-IN" sz="2000" b="1" dirty="0"/>
          </a:p>
        </p:txBody>
      </p:sp>
      <p:sp>
        <p:nvSpPr>
          <p:cNvPr id="60" name="Right Arrow 59"/>
          <p:cNvSpPr/>
          <p:nvPr/>
        </p:nvSpPr>
        <p:spPr>
          <a:xfrm rot="20139048">
            <a:off x="4391097" y="2215950"/>
            <a:ext cx="685800" cy="3463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1" name="Right Arrow 60"/>
          <p:cNvSpPr/>
          <p:nvPr/>
        </p:nvSpPr>
        <p:spPr>
          <a:xfrm rot="5591617">
            <a:off x="6551031" y="4064587"/>
            <a:ext cx="532751" cy="346873"/>
          </a:xfrm>
          <a:prstGeom prst="rightArrow">
            <a:avLst>
              <a:gd name="adj1" fmla="val 2862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1162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  <a:ea typeface="+mn-ea"/>
                <a:cs typeface="+mn-cs"/>
              </a:rPr>
              <a:t>Regression    Testing</a:t>
            </a:r>
            <a:endParaRPr lang="en-IN" sz="2700" b="1" dirty="0" smtClean="0">
              <a:solidFill>
                <a:schemeClr val="accent3"/>
              </a:solidFill>
              <a:latin typeface="Blackadder ITC" pitchFamily="82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305800" cy="5791200"/>
          </a:xfrm>
        </p:spPr>
        <p:txBody>
          <a:bodyPr>
            <a:normAutofit fontScale="92500" lnSpcReduction="10000"/>
          </a:bodyPr>
          <a:lstStyle/>
          <a:p>
            <a:pPr marL="639763" lvl="1" indent="-461963">
              <a:buNone/>
            </a:pPr>
            <a:r>
              <a:rPr lang="en-US" sz="2900" dirty="0" smtClean="0">
                <a:latin typeface="Blackadder ITC" pitchFamily="82" charset="0"/>
              </a:rPr>
              <a:t>Determine which of the existing test cases should be rerun.</a:t>
            </a:r>
          </a:p>
          <a:p>
            <a:pPr lvl="1">
              <a:buFont typeface="Courier New" pitchFamily="49" charset="0"/>
              <a:buChar char="o"/>
            </a:pPr>
            <a:r>
              <a:rPr lang="en-US" sz="2900" cap="small" dirty="0" smtClean="0">
                <a:solidFill>
                  <a:schemeClr val="accent3"/>
                </a:solidFill>
                <a:latin typeface="Blackadder ITC" pitchFamily="82" charset="0"/>
              </a:rPr>
              <a:t>Control &amp; Data  Dependency   graph</a:t>
            </a:r>
          </a:p>
          <a:p>
            <a:pPr lvl="2">
              <a:buFont typeface="Courier New" pitchFamily="49" charset="0"/>
              <a:buChar char="o"/>
            </a:pPr>
            <a:r>
              <a:rPr lang="en-US" sz="2900" dirty="0" smtClean="0">
                <a:latin typeface="Blackadder ITC" pitchFamily="82" charset="0"/>
              </a:rPr>
              <a:t>Control dependency and data dependency graphs and data dependency graphs.</a:t>
            </a:r>
          </a:p>
          <a:p>
            <a:pPr lvl="2">
              <a:buFont typeface="Courier New" pitchFamily="49" charset="0"/>
              <a:buChar char="o"/>
            </a:pPr>
            <a:r>
              <a:rPr lang="en-US" sz="2900" dirty="0" smtClean="0">
                <a:latin typeface="Blackadder ITC" pitchFamily="82" charset="0"/>
              </a:rPr>
              <a:t>An algorithm identifies the changes in statements that produce different results.</a:t>
            </a:r>
          </a:p>
          <a:p>
            <a:pPr lvl="2">
              <a:buFont typeface="Courier New" pitchFamily="49" charset="0"/>
              <a:buChar char="o"/>
            </a:pPr>
            <a:r>
              <a:rPr lang="en-US" sz="2900" dirty="0" smtClean="0">
                <a:latin typeface="Blackadder ITC" pitchFamily="82" charset="0"/>
              </a:rPr>
              <a:t> Test cases that run through these statements need to be rerun.</a:t>
            </a:r>
          </a:p>
          <a:p>
            <a:pPr lvl="2">
              <a:buNone/>
            </a:pPr>
            <a:endParaRPr lang="en-US" sz="2900" dirty="0" smtClean="0">
              <a:latin typeface="Blackadder ITC" pitchFamily="82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2900" cap="small" dirty="0" smtClean="0">
                <a:solidFill>
                  <a:schemeClr val="accent3"/>
                </a:solidFill>
                <a:latin typeface="Blackadder ITC" pitchFamily="82" charset="0"/>
              </a:rPr>
              <a:t>Software Probes</a:t>
            </a:r>
          </a:p>
          <a:p>
            <a:pPr lvl="2">
              <a:buFont typeface="Courier New" pitchFamily="49" charset="0"/>
              <a:buChar char="o"/>
            </a:pPr>
            <a:r>
              <a:rPr lang="en-US" sz="2900" dirty="0" smtClean="0">
                <a:latin typeface="Blackadder ITC" pitchFamily="82" charset="0"/>
              </a:rPr>
              <a:t>Insert software probes in source code</a:t>
            </a:r>
          </a:p>
          <a:p>
            <a:pPr lvl="2">
              <a:buFont typeface="Courier New" pitchFamily="49" charset="0"/>
              <a:buChar char="o"/>
            </a:pPr>
            <a:r>
              <a:rPr lang="en-IN" sz="2900" dirty="0" smtClean="0">
                <a:latin typeface="Blackadder ITC" pitchFamily="82" charset="0"/>
              </a:rPr>
              <a:t>These probes record which test cases touch which of the classes</a:t>
            </a:r>
            <a:endParaRPr lang="en-US" sz="2900" dirty="0" smtClean="0">
              <a:latin typeface="Blackadder ITC" pitchFamily="82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2900" dirty="0" smtClean="0">
                <a:latin typeface="Blackadder ITC" pitchFamily="82" charset="0"/>
              </a:rPr>
              <a:t>Test cases that relate to changed classes are easily identified and need to be re-run.</a:t>
            </a:r>
          </a:p>
          <a:p>
            <a:endParaRPr lang="en-IN" dirty="0">
              <a:latin typeface="Blackadder ITC" pitchFamily="82" charset="0"/>
            </a:endParaRPr>
          </a:p>
        </p:txBody>
      </p:sp>
      <p:pic>
        <p:nvPicPr>
          <p:cNvPr id="57346" name="Picture 2" descr="C:\Users\vinay\AppData\Local\Microsoft\Windows\Temporary Internet Files\Content.IE5\9DLPJ8VJ\MCj043482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1371600"/>
            <a:ext cx="1219086" cy="1219086"/>
          </a:xfrm>
          <a:prstGeom prst="rect">
            <a:avLst/>
          </a:prstGeom>
          <a:noFill/>
        </p:spPr>
      </p:pic>
      <p:pic>
        <p:nvPicPr>
          <p:cNvPr id="57347" name="Picture 3" descr="C:\Users\vinay\AppData\Local\Microsoft\Windows\Temporary Internet Files\Content.IE5\7CZSOGTQ\MCj0437797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3962400"/>
            <a:ext cx="1155700" cy="10389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Blackadder ITC" pitchFamily="82" charset="0"/>
              </a:rPr>
              <a:t>Test  tools : OOTME</a:t>
            </a:r>
            <a:endParaRPr lang="en-IN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305800" cy="6172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2700" dirty="0" smtClean="0">
                <a:latin typeface="Blackadder ITC" pitchFamily="82" charset="0"/>
              </a:rPr>
              <a:t>Object-Oriented Testing and Maintenance Environment</a:t>
            </a:r>
          </a:p>
          <a:p>
            <a:pPr>
              <a:buNone/>
            </a:pPr>
            <a:r>
              <a:rPr lang="en-US" sz="2700" dirty="0" smtClean="0">
                <a:latin typeface="Blackadder ITC" pitchFamily="82" charset="0"/>
              </a:rPr>
              <a:t>The </a:t>
            </a:r>
            <a:r>
              <a:rPr lang="en-US" sz="2700" u="sng" dirty="0" smtClean="0">
                <a:latin typeface="Blackadder ITC" pitchFamily="82" charset="0"/>
              </a:rPr>
              <a:t>test models</a:t>
            </a:r>
            <a:r>
              <a:rPr lang="en-US" sz="2700" dirty="0" smtClean="0">
                <a:latin typeface="Blackadder ITC" pitchFamily="82" charset="0"/>
              </a:rPr>
              <a:t> are:</a:t>
            </a:r>
          </a:p>
          <a:p>
            <a:pPr>
              <a:buFont typeface="Wingdings" pitchFamily="2" charset="2"/>
              <a:buChar char="v"/>
            </a:pPr>
            <a:r>
              <a:rPr lang="en-IN" sz="2700" dirty="0" smtClean="0">
                <a:latin typeface="Blackadder ITC" pitchFamily="82" charset="0"/>
              </a:rPr>
              <a:t> </a:t>
            </a:r>
            <a:r>
              <a:rPr lang="en-IN" sz="2700" dirty="0" smtClean="0">
                <a:solidFill>
                  <a:schemeClr val="accent3"/>
                </a:solidFill>
                <a:latin typeface="Blackadder ITC" pitchFamily="82" charset="0"/>
              </a:rPr>
              <a:t>Identify Object relation </a:t>
            </a:r>
          </a:p>
          <a:p>
            <a:pPr lvl="1"/>
            <a:r>
              <a:rPr lang="en-IN" sz="2700" dirty="0" smtClean="0">
                <a:latin typeface="Blackadder ITC" pitchFamily="82" charset="0"/>
              </a:rPr>
              <a:t>ORD, which represent the relationships between different classes. </a:t>
            </a:r>
          </a:p>
          <a:p>
            <a:pPr lvl="1"/>
            <a:r>
              <a:rPr lang="en-US" sz="2700" dirty="0" smtClean="0">
                <a:latin typeface="Blackadder ITC" pitchFamily="82" charset="0"/>
              </a:rPr>
              <a:t>Test Order which determines the order based on ORD</a:t>
            </a:r>
            <a:endParaRPr lang="en-IN" sz="2700" dirty="0" smtClean="0">
              <a:latin typeface="Blackadder ITC" pitchFamily="82" charset="0"/>
            </a:endParaRPr>
          </a:p>
          <a:p>
            <a:pPr marL="355600" lvl="1" indent="-355600">
              <a:buFont typeface="Wingdings" pitchFamily="2" charset="2"/>
              <a:buChar char="v"/>
            </a:pPr>
            <a:r>
              <a:rPr lang="en-IN" sz="2700" dirty="0" smtClean="0">
                <a:solidFill>
                  <a:schemeClr val="accent3"/>
                </a:solidFill>
                <a:latin typeface="Blackadder ITC" pitchFamily="82" charset="0"/>
              </a:rPr>
              <a:t>Object state diagrams </a:t>
            </a:r>
            <a:r>
              <a:rPr lang="en-IN" sz="2700" dirty="0" smtClean="0">
                <a:latin typeface="Blackadder ITC" pitchFamily="82" charset="0"/>
              </a:rPr>
              <a:t>(OSD) which depict the object state </a:t>
            </a:r>
            <a:r>
              <a:rPr lang="en-IN" sz="2700" dirty="0" err="1" smtClean="0">
                <a:latin typeface="Blackadder ITC" pitchFamily="82" charset="0"/>
              </a:rPr>
              <a:t>behavior</a:t>
            </a:r>
            <a:r>
              <a:rPr lang="en-IN" sz="2700" dirty="0" smtClean="0">
                <a:latin typeface="Blackadder ITC" pitchFamily="82" charset="0"/>
              </a:rPr>
              <a:t> for a class object.</a:t>
            </a:r>
          </a:p>
          <a:p>
            <a:pPr marL="628650" lvl="2" indent="-177800">
              <a:buSzPct val="150000"/>
              <a:buFont typeface="Arial" pitchFamily="34" charset="0"/>
              <a:buChar char="•"/>
            </a:pPr>
            <a:r>
              <a:rPr lang="en-IN" sz="2700" dirty="0" smtClean="0">
                <a:latin typeface="Blackadder ITC" pitchFamily="82" charset="0"/>
              </a:rPr>
              <a:t>The object state testing approach</a:t>
            </a:r>
          </a:p>
          <a:p>
            <a:pPr marL="628650" lvl="2" indent="-177800">
              <a:buSzPct val="150000"/>
              <a:buFont typeface="Arial" pitchFamily="34" charset="0"/>
              <a:buChar char="•"/>
            </a:pPr>
            <a:r>
              <a:rPr lang="en-IN" sz="2700" dirty="0" smtClean="0">
                <a:latin typeface="Blackadder ITC" pitchFamily="82" charset="0"/>
              </a:rPr>
              <a:t>The reverse engineering </a:t>
            </a:r>
            <a:r>
              <a:rPr lang="en-IN" sz="2700" i="1" dirty="0" smtClean="0">
                <a:latin typeface="Blackadder ITC" pitchFamily="82" charset="0"/>
              </a:rPr>
              <a:t>tool</a:t>
            </a:r>
            <a:r>
              <a:rPr lang="en-IN" sz="2700" dirty="0" smtClean="0">
                <a:latin typeface="Blackadder ITC" pitchFamily="82" charset="0"/>
              </a:rPr>
              <a:t> </a:t>
            </a:r>
          </a:p>
          <a:p>
            <a:pPr marL="628650" lvl="2" indent="-177800">
              <a:buSzPct val="150000"/>
              <a:buFont typeface="Arial" pitchFamily="34" charset="0"/>
              <a:buChar char="•"/>
            </a:pPr>
            <a:r>
              <a:rPr lang="en-IN" sz="2700" dirty="0" smtClean="0">
                <a:latin typeface="Blackadder ITC" pitchFamily="82" charset="0"/>
              </a:rPr>
              <a:t>The composite object state testing tool</a:t>
            </a:r>
          </a:p>
          <a:p>
            <a:pPr marL="355600" lvl="1" indent="-355600">
              <a:buFont typeface="Wingdings" pitchFamily="2" charset="2"/>
              <a:buChar char="v"/>
            </a:pPr>
            <a:r>
              <a:rPr lang="en-IN" sz="2700" dirty="0" smtClean="0">
                <a:solidFill>
                  <a:schemeClr val="accent3"/>
                </a:solidFill>
                <a:latin typeface="Blackadder ITC" pitchFamily="82" charset="0"/>
              </a:rPr>
              <a:t>Block branch diagrams </a:t>
            </a:r>
            <a:r>
              <a:rPr lang="en-IN" sz="2700" dirty="0" smtClean="0">
                <a:latin typeface="Blackadder ITC" pitchFamily="82" charset="0"/>
              </a:rPr>
              <a:t>(BBD) provide the control flow as well as the interface of a function member in a class.</a:t>
            </a:r>
            <a:endParaRPr lang="en-IN" sz="2700" dirty="0">
              <a:latin typeface="Blackadder ITC" pitchFamily="82" charset="0"/>
            </a:endParaRPr>
          </a:p>
        </p:txBody>
      </p:sp>
      <p:pic>
        <p:nvPicPr>
          <p:cNvPr id="58370" name="Picture 2" descr="C:\Users\vinay\AppData\Local\Microsoft\Windows\Temporary Internet Files\Content.IE5\7CZSOGTQ\MCj044146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1447800"/>
            <a:ext cx="990600" cy="990600"/>
          </a:xfrm>
          <a:prstGeom prst="rect">
            <a:avLst/>
          </a:prstGeom>
          <a:noFill/>
        </p:spPr>
      </p:pic>
      <p:pic>
        <p:nvPicPr>
          <p:cNvPr id="58371" name="Picture 3" descr="C:\Users\vinay\AppData\Local\Microsoft\Windows\Temporary Internet Files\Content.IE5\2XBZTJM4\MCj0436918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3581400"/>
            <a:ext cx="1142886" cy="1142886"/>
          </a:xfrm>
          <a:prstGeom prst="rect">
            <a:avLst/>
          </a:prstGeom>
          <a:noFill/>
        </p:spPr>
      </p:pic>
      <p:pic>
        <p:nvPicPr>
          <p:cNvPr id="58372" name="Picture 4" descr="C:\Users\vinay\AppData\Local\Microsoft\Windows\Temporary Internet Files\Content.IE5\9DLPJ8VJ\MPj0414062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77200" y="5696786"/>
            <a:ext cx="685800" cy="8564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391400" cy="334962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</a:rPr>
              <a:t>ASTOOT</a:t>
            </a:r>
            <a:endParaRPr lang="en-IN" sz="2700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09600" y="685800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accent3"/>
                </a:solidFill>
                <a:latin typeface="Blackadder ITC" pitchFamily="82" charset="0"/>
              </a:rPr>
              <a:t>A Set of Tools for Object-Oriented Testing </a:t>
            </a:r>
            <a:r>
              <a:rPr lang="en-IN" sz="2400" dirty="0" smtClean="0">
                <a:latin typeface="Blackadder ITC" pitchFamily="82" charset="0"/>
              </a:rPr>
              <a:t>for Unit testing, which includes an interactive specification based test case generation tool and a tool that automatically generates test drivers.</a:t>
            </a:r>
            <a:endParaRPr lang="en-IN" sz="2400" dirty="0">
              <a:latin typeface="Blackadder ITC" pitchFamily="82" charset="0"/>
            </a:endParaRPr>
          </a:p>
        </p:txBody>
      </p:sp>
      <p:pic>
        <p:nvPicPr>
          <p:cNvPr id="80" name="Picture 79" descr="ASTOO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29588" y="1828800"/>
            <a:ext cx="5290412" cy="4628515"/>
          </a:xfrm>
          <a:prstGeom prst="rect">
            <a:avLst/>
          </a:prstGeom>
        </p:spPr>
      </p:pic>
      <p:sp>
        <p:nvSpPr>
          <p:cNvPr id="81" name="Rectangle 80"/>
          <p:cNvSpPr/>
          <p:nvPr/>
        </p:nvSpPr>
        <p:spPr>
          <a:xfrm>
            <a:off x="1676400" y="4267200"/>
            <a:ext cx="381000" cy="2362200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1981200" y="4343400"/>
            <a:ext cx="381000" cy="2209800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228600" y="304800"/>
            <a:ext cx="86106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i="0" u="none" strike="noStrike" cap="none" normalizeH="0" baseline="0" dirty="0" smtClean="0">
              <a:ln>
                <a:noFill/>
              </a:ln>
              <a:effectLst/>
              <a:latin typeface="Blackadder ITC" pitchFamily="82" charset="0"/>
              <a:cs typeface="Arial" charset="0"/>
            </a:endParaRPr>
          </a:p>
          <a:p>
            <a:pPr marL="355600" lvl="0" indent="-3556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Blackadder ITC" pitchFamily="82" charset="0"/>
                <a:cs typeface="Arial" charset="0"/>
              </a:rPr>
              <a:t>Object State Testing for Object-Oriented Programs</a:t>
            </a:r>
            <a:b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Blackadder ITC" pitchFamily="82" charset="0"/>
                <a:cs typeface="Arial" charset="0"/>
              </a:rPr>
            </a:br>
            <a:r>
              <a:rPr kumimoji="0" lang="en-US" sz="2000" i="0" u="none" strike="noStrike" cap="none" normalizeH="0" baseline="0" dirty="0" smtClean="0">
                <a:ln>
                  <a:noFill/>
                </a:ln>
                <a:effectLst/>
                <a:latin typeface="Blackadder ITC" pitchFamily="82" charset="0"/>
                <a:cs typeface="Arial" charset="0"/>
              </a:rPr>
              <a:t>    </a:t>
            </a:r>
            <a:r>
              <a:rPr lang="en-IN" sz="2000" dirty="0" smtClean="0">
                <a:latin typeface="Blackadder ITC" pitchFamily="82" charset="0"/>
              </a:rPr>
              <a:t>Jerry Z. </a:t>
            </a:r>
            <a:r>
              <a:rPr lang="en-IN" sz="2000" i="1" dirty="0" smtClean="0">
                <a:latin typeface="Blackadder ITC" pitchFamily="82" charset="0"/>
              </a:rPr>
              <a:t>Gm, David Kung, Pei. Hsia, </a:t>
            </a:r>
            <a:r>
              <a:rPr lang="en-IN" sz="2000" dirty="0" smtClean="0">
                <a:latin typeface="Blackadder ITC" pitchFamily="82" charset="0"/>
              </a:rPr>
              <a:t>Y. Toyoshima, and C. Chen (</a:t>
            </a:r>
            <a:r>
              <a:rPr lang="en-US" sz="2000" dirty="0" smtClean="0">
                <a:latin typeface="Blackadder ITC" pitchFamily="82" charset="0"/>
                <a:cs typeface="Arial" charset="0"/>
              </a:rPr>
              <a:t>IEEE   explore)</a:t>
            </a:r>
          </a:p>
          <a:p>
            <a:pPr marL="355600" lvl="0" indent="-3556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2400" dirty="0" smtClean="0">
              <a:latin typeface="Blackadder ITC" pitchFamily="82" charset="0"/>
              <a:cs typeface="Arial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IN" sz="2400" dirty="0" smtClean="0">
                <a:latin typeface="Blackadder ITC" pitchFamily="82" charset="0"/>
              </a:rPr>
              <a:t>Testing Levels for Object-Oriented Software</a:t>
            </a:r>
          </a:p>
          <a:p>
            <a:r>
              <a:rPr lang="en-IN" sz="2400" dirty="0" smtClean="0">
                <a:latin typeface="Blackadder ITC" pitchFamily="82" charset="0"/>
              </a:rPr>
              <a:t>          </a:t>
            </a:r>
            <a:r>
              <a:rPr lang="en-IN" sz="2000" dirty="0" smtClean="0">
                <a:latin typeface="Blackadder ITC" pitchFamily="82" charset="0"/>
              </a:rPr>
              <a:t>Y. </a:t>
            </a:r>
            <a:r>
              <a:rPr lang="en-IN" sz="2000" dirty="0" err="1" smtClean="0">
                <a:latin typeface="Blackadder ITC" pitchFamily="82" charset="0"/>
              </a:rPr>
              <a:t>Labiche</a:t>
            </a:r>
            <a:r>
              <a:rPr lang="en-IN" sz="2000" dirty="0" smtClean="0">
                <a:latin typeface="Blackadder ITC" pitchFamily="82" charset="0"/>
              </a:rPr>
              <a:t> P. </a:t>
            </a:r>
            <a:r>
              <a:rPr lang="en-IN" sz="2000" dirty="0" err="1" smtClean="0">
                <a:latin typeface="Blackadder ITC" pitchFamily="82" charset="0"/>
              </a:rPr>
              <a:t>Thévenod</a:t>
            </a:r>
            <a:r>
              <a:rPr lang="en-IN" sz="2000" dirty="0" smtClean="0">
                <a:latin typeface="Blackadder ITC" pitchFamily="82" charset="0"/>
              </a:rPr>
              <a:t>-Fosse H. </a:t>
            </a:r>
            <a:r>
              <a:rPr lang="en-IN" sz="2000" dirty="0" err="1" smtClean="0">
                <a:latin typeface="Blackadder ITC" pitchFamily="82" charset="0"/>
              </a:rPr>
              <a:t>Waeselynck</a:t>
            </a:r>
            <a:r>
              <a:rPr lang="en-IN" sz="2000" dirty="0" smtClean="0">
                <a:latin typeface="Blackadder ITC" pitchFamily="82" charset="0"/>
              </a:rPr>
              <a:t> M.-H. Durand (ACM)</a:t>
            </a:r>
          </a:p>
          <a:p>
            <a:endParaRPr lang="en-IN" sz="2400" dirty="0" smtClean="0">
              <a:latin typeface="Blackadder ITC" pitchFamily="82" charset="0"/>
            </a:endParaRPr>
          </a:p>
          <a:p>
            <a:r>
              <a:rPr lang="en-IN" sz="2400" dirty="0" smtClean="0">
                <a:latin typeface="Blackadder ITC" pitchFamily="82" charset="0"/>
              </a:rPr>
              <a:t>3.    An Object-Oriented Testing and Maintenance Environment</a:t>
            </a:r>
          </a:p>
          <a:p>
            <a:r>
              <a:rPr lang="en-IN" sz="2400" dirty="0" smtClean="0">
                <a:latin typeface="Blackadder ITC" pitchFamily="82" charset="0"/>
              </a:rPr>
              <a:t>           </a:t>
            </a:r>
            <a:r>
              <a:rPr lang="en-IN" sz="2000" dirty="0" smtClean="0">
                <a:latin typeface="Blackadder ITC" pitchFamily="82" charset="0"/>
              </a:rPr>
              <a:t>Pei Asia, David Kung ACM O-89791-914-9/97/05</a:t>
            </a:r>
          </a:p>
          <a:p>
            <a:endParaRPr lang="en-IN" sz="2400" dirty="0" smtClean="0">
              <a:latin typeface="Blackadder ITC" pitchFamily="82" charset="0"/>
            </a:endParaRPr>
          </a:p>
          <a:p>
            <a:r>
              <a:rPr lang="en-IN" sz="2400" dirty="0" smtClean="0">
                <a:latin typeface="Blackadder ITC" pitchFamily="82" charset="0"/>
              </a:rPr>
              <a:t>4.    The ASTOOT Approach to Testing Object-Oriented Programs</a:t>
            </a:r>
          </a:p>
          <a:p>
            <a:r>
              <a:rPr lang="en-IN" sz="2400" dirty="0" smtClean="0">
                <a:latin typeface="Blackadder ITC" pitchFamily="82" charset="0"/>
              </a:rPr>
              <a:t>          </a:t>
            </a:r>
            <a:r>
              <a:rPr lang="en-IN" sz="2000" dirty="0" err="1" smtClean="0">
                <a:latin typeface="Blackadder ITC" pitchFamily="82" charset="0"/>
              </a:rPr>
              <a:t>Roong</a:t>
            </a:r>
            <a:r>
              <a:rPr lang="en-IN" sz="2000" dirty="0" smtClean="0">
                <a:latin typeface="Blackadder ITC" pitchFamily="82" charset="0"/>
              </a:rPr>
              <a:t> </a:t>
            </a:r>
            <a:r>
              <a:rPr lang="en-IN" sz="2000" dirty="0" err="1" smtClean="0">
                <a:latin typeface="Blackadder ITC" pitchFamily="82" charset="0"/>
              </a:rPr>
              <a:t>Kodoong</a:t>
            </a:r>
            <a:r>
              <a:rPr lang="en-IN" sz="2000" dirty="0" smtClean="0">
                <a:latin typeface="Blackadder ITC" pitchFamily="82" charset="0"/>
              </a:rPr>
              <a:t> and Phillips G. </a:t>
            </a:r>
            <a:r>
              <a:rPr lang="en-IN" sz="2000" dirty="0" err="1" smtClean="0">
                <a:latin typeface="Blackadder ITC" pitchFamily="82" charset="0"/>
              </a:rPr>
              <a:t>Franki</a:t>
            </a:r>
            <a:r>
              <a:rPr lang="en-IN" sz="2000" dirty="0" smtClean="0">
                <a:latin typeface="Blackadder ITC" pitchFamily="82" charset="0"/>
              </a:rPr>
              <a:t> </a:t>
            </a:r>
          </a:p>
          <a:p>
            <a:pPr marL="804863"/>
            <a:r>
              <a:rPr lang="en-IN" sz="2000" dirty="0" smtClean="0">
                <a:latin typeface="Blackadder ITC" pitchFamily="82" charset="0"/>
              </a:rPr>
              <a:t> ACM Transactions on Software </a:t>
            </a:r>
            <a:r>
              <a:rPr lang="en-IN" sz="2000" dirty="0" err="1" smtClean="0">
                <a:latin typeface="Blackadder ITC" pitchFamily="82" charset="0"/>
              </a:rPr>
              <a:t>Engmeermg</a:t>
            </a:r>
            <a:r>
              <a:rPr lang="en-IN" sz="2000" dirty="0" smtClean="0">
                <a:latin typeface="Blackadder ITC" pitchFamily="82" charset="0"/>
              </a:rPr>
              <a:t> and Methodology, Vol. 3, No, 2, April’94.</a:t>
            </a:r>
            <a:endParaRPr lang="en-US" sz="2000" dirty="0" smtClean="0">
              <a:latin typeface="Blackadder ITC" pitchFamily="82" charset="0"/>
              <a:cs typeface="Arial" charset="0"/>
            </a:endParaRPr>
          </a:p>
          <a:p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81000"/>
            <a:ext cx="8229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 smtClean="0">
                <a:solidFill>
                  <a:schemeClr val="accent3"/>
                </a:solidFill>
                <a:latin typeface="Blackadder ITC" pitchFamily="82" charset="0"/>
              </a:rPr>
              <a:t>References</a:t>
            </a:r>
            <a:endParaRPr lang="en-IN" sz="2700" b="1" dirty="0">
              <a:solidFill>
                <a:schemeClr val="accent3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listening</a:t>
            </a:r>
            <a:endParaRPr lang="en-US" dirty="0"/>
          </a:p>
        </p:txBody>
      </p:sp>
      <p:pic>
        <p:nvPicPr>
          <p:cNvPr id="5" name="Picture 4" descr="Questio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524000"/>
            <a:ext cx="6829425" cy="426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</a:t>
            </a:r>
            <a:r>
              <a:rPr lang="en-US" dirty="0" err="1" smtClean="0"/>
              <a:t>Weyuko’s</a:t>
            </a:r>
            <a:r>
              <a:rPr lang="en-US" dirty="0" smtClean="0"/>
              <a:t> adequacy axioms</a:t>
            </a:r>
            <a:br>
              <a:rPr lang="en-US" dirty="0" smtClean="0"/>
            </a:br>
            <a:r>
              <a:rPr lang="en-US" dirty="0" smtClean="0"/>
              <a:t>to OO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When </a:t>
            </a:r>
            <a:r>
              <a:rPr lang="en-US" sz="2800" dirty="0">
                <a:latin typeface="Blackadder ITC" pitchFamily="82" charset="0"/>
                <a:ea typeface="Batang" pitchFamily="18" charset="-127"/>
              </a:rPr>
              <a:t>a subclass or </a:t>
            </a:r>
            <a:r>
              <a:rPr lang="en-US" sz="2800" dirty="0" err="1">
                <a:latin typeface="Blackadder ITC" pitchFamily="82" charset="0"/>
                <a:ea typeface="Batang" pitchFamily="18" charset="-127"/>
              </a:rPr>
              <a:t>superclass</a:t>
            </a:r>
            <a:r>
              <a:rPr lang="en-US" sz="2800" dirty="0">
                <a:latin typeface="Blackadder ITC" pitchFamily="82" charset="0"/>
                <a:ea typeface="Batang" pitchFamily="18" charset="-127"/>
              </a:rPr>
              <a:t> is added to a class, the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inherited methods </a:t>
            </a:r>
            <a:r>
              <a:rPr lang="en-US" sz="2800" dirty="0">
                <a:latin typeface="Blackadder ITC" pitchFamily="82" charset="0"/>
                <a:ea typeface="Batang" pitchFamily="18" charset="-127"/>
              </a:rPr>
              <a:t>must be retested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 </a:t>
            </a:r>
          </a:p>
          <a:p>
            <a:pPr>
              <a:buNone/>
            </a:pPr>
            <a:endParaRPr lang="en-US" sz="2800" dirty="0" smtClean="0">
              <a:latin typeface="Blackadder ITC" pitchFamily="82" charset="0"/>
              <a:ea typeface="Batang" pitchFamily="18" charset="-127"/>
            </a:endParaRP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Retesting even </a:t>
            </a:r>
            <a:r>
              <a:rPr lang="en-US" sz="2800" dirty="0">
                <a:latin typeface="Blackadder ITC" pitchFamily="82" charset="0"/>
                <a:ea typeface="Batang" pitchFamily="18" charset="-127"/>
              </a:rPr>
              <a:t>if the overriding and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overridden methods </a:t>
            </a:r>
            <a:r>
              <a:rPr lang="en-US" sz="2800" dirty="0">
                <a:latin typeface="Blackadder ITC" pitchFamily="82" charset="0"/>
                <a:ea typeface="Batang" pitchFamily="18" charset="-127"/>
              </a:rPr>
              <a:t>are semantically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similar</a:t>
            </a:r>
          </a:p>
          <a:p>
            <a:pPr>
              <a:buNone/>
            </a:pPr>
            <a:endParaRPr lang="en-US" sz="2800" dirty="0" smtClean="0">
              <a:latin typeface="Blackadder ITC" pitchFamily="82" charset="0"/>
              <a:ea typeface="Batang" pitchFamily="18" charset="-127"/>
            </a:endParaRP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If </a:t>
            </a:r>
            <a:r>
              <a:rPr lang="en-US" sz="2800" dirty="0">
                <a:latin typeface="Blackadder ITC" pitchFamily="82" charset="0"/>
                <a:ea typeface="Batang" pitchFamily="18" charset="-127"/>
              </a:rPr>
              <a:t>the order of specification of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super classes </a:t>
            </a:r>
            <a:r>
              <a:rPr lang="en-US" sz="2800" dirty="0">
                <a:latin typeface="Blackadder ITC" pitchFamily="82" charset="0"/>
                <a:ea typeface="Batang" pitchFamily="18" charset="-127"/>
              </a:rPr>
              <a:t>of a subclass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is changed</a:t>
            </a:r>
            <a:r>
              <a:rPr lang="en-US" sz="2800" dirty="0">
                <a:latin typeface="Blackadder ITC" pitchFamily="82" charset="0"/>
                <a:ea typeface="Batang" pitchFamily="18" charset="-127"/>
              </a:rPr>
              <a:t>, the subclass must be </a:t>
            </a:r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retested</a:t>
            </a:r>
            <a:endParaRPr lang="en-US" sz="2800" dirty="0">
              <a:latin typeface="Blackadder ITC" pitchFamily="82" charset="0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code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93837"/>
            <a:ext cx="35814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foo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  <a:endParaRPr lang="en-US" dirty="0"/>
          </a:p>
          <a:p>
            <a:pPr>
              <a:buNone/>
            </a:pPr>
            <a:r>
              <a:rPr lang="en-US" dirty="0" smtClean="0"/>
              <a:t>	protected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public </a:t>
            </a:r>
            <a:r>
              <a:rPr lang="en-US" dirty="0" err="1" smtClean="0"/>
              <a:t>foo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</a:t>
            </a:r>
            <a:r>
              <a:rPr lang="en-US" dirty="0" smtClean="0"/>
              <a:t>= 5;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public </a:t>
            </a:r>
            <a:r>
              <a:rPr lang="en-US" dirty="0" err="1" smtClean="0"/>
              <a:t>int</a:t>
            </a:r>
            <a:r>
              <a:rPr lang="en-US" dirty="0" smtClean="0"/>
              <a:t>  </a:t>
            </a:r>
            <a:r>
              <a:rPr lang="en-US" dirty="0" err="1" smtClean="0"/>
              <a:t>scaleByI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n)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return </a:t>
            </a:r>
            <a:r>
              <a:rPr lang="en-US" dirty="0" err="1" smtClean="0"/>
              <a:t>i</a:t>
            </a:r>
            <a:r>
              <a:rPr lang="en-US" dirty="0" smtClean="0"/>
              <a:t>*n;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91000" y="1447801"/>
            <a:ext cx="3581400" cy="2819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 bar extends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foo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	</a:t>
            </a:r>
            <a:r>
              <a:rPr lang="en-US" sz="3200" dirty="0" err="1" smtClean="0"/>
              <a:t>int</a:t>
            </a:r>
            <a:r>
              <a:rPr lang="en-US" sz="3200" dirty="0" smtClean="0"/>
              <a:t> z;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public bar()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		z=0;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14800" y="4419600"/>
            <a:ext cx="3886200" cy="2209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3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6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main ()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200" dirty="0" smtClean="0"/>
              <a:t>	bar b = new bar();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200" dirty="0" smtClean="0"/>
              <a:t>	</a:t>
            </a:r>
            <a:r>
              <a:rPr lang="en-US" sz="6200" dirty="0" err="1" smtClean="0"/>
              <a:t>foo</a:t>
            </a:r>
            <a:r>
              <a:rPr lang="en-US" sz="6200" dirty="0" smtClean="0"/>
              <a:t> f = new </a:t>
            </a:r>
            <a:r>
              <a:rPr lang="en-US" sz="6200" dirty="0" err="1" smtClean="0"/>
              <a:t>foo</a:t>
            </a:r>
            <a:r>
              <a:rPr lang="en-US" sz="6200" dirty="0" smtClean="0"/>
              <a:t>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200" dirty="0" smtClean="0"/>
              <a:t>	</a:t>
            </a:r>
            <a:r>
              <a:rPr lang="en-US" sz="6200" dirty="0" err="1" smtClean="0"/>
              <a:t>b.scaleByI</a:t>
            </a:r>
            <a:r>
              <a:rPr lang="en-US" sz="6200" dirty="0" smtClean="0"/>
              <a:t>(5);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6200" dirty="0" smtClean="0"/>
              <a:t>	</a:t>
            </a:r>
            <a:r>
              <a:rPr lang="en-US" sz="6200" dirty="0" err="1" smtClean="0"/>
              <a:t>f.scaleByI</a:t>
            </a:r>
            <a:r>
              <a:rPr lang="en-US" sz="6200" dirty="0" smtClean="0"/>
              <a:t>(5); 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code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93837"/>
            <a:ext cx="35814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foo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  <a:endParaRPr lang="en-US" dirty="0"/>
          </a:p>
          <a:p>
            <a:pPr>
              <a:buNone/>
            </a:pPr>
            <a:r>
              <a:rPr lang="en-US" dirty="0" smtClean="0"/>
              <a:t>	protected </a:t>
            </a:r>
            <a:r>
              <a:rPr lang="en-US" b="1" u="sng" dirty="0" smtClean="0">
                <a:solidFill>
                  <a:srgbClr val="FF0000"/>
                </a:solidFill>
              </a:rPr>
              <a:t>Integer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public </a:t>
            </a:r>
            <a:r>
              <a:rPr lang="en-US" dirty="0" err="1" smtClean="0"/>
              <a:t>foo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</a:t>
            </a:r>
            <a:r>
              <a:rPr lang="en-US" dirty="0" smtClean="0"/>
              <a:t>= 5;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public </a:t>
            </a:r>
            <a:r>
              <a:rPr lang="en-US" dirty="0" err="1" smtClean="0"/>
              <a:t>int</a:t>
            </a:r>
            <a:r>
              <a:rPr lang="en-US" dirty="0" smtClean="0"/>
              <a:t>  </a:t>
            </a:r>
            <a:r>
              <a:rPr lang="en-US" dirty="0" err="1" smtClean="0"/>
              <a:t>scaleByI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n)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return </a:t>
            </a:r>
            <a:r>
              <a:rPr lang="en-US" dirty="0" err="1" smtClean="0"/>
              <a:t>i</a:t>
            </a:r>
            <a:r>
              <a:rPr lang="en-US" dirty="0" smtClean="0"/>
              <a:t>*n;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91000" y="1447801"/>
            <a:ext cx="3581400" cy="289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 bar extends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foo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	</a:t>
            </a:r>
            <a:r>
              <a:rPr lang="en-US" sz="3200" dirty="0" err="1" smtClean="0"/>
              <a:t>int</a:t>
            </a:r>
            <a:r>
              <a:rPr lang="en-US" sz="3200" dirty="0" smtClean="0"/>
              <a:t> z;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public bar()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		z=0;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114800" y="4419600"/>
            <a:ext cx="3886200" cy="2209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3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6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main ()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200" dirty="0" smtClean="0"/>
              <a:t>	bar b = new bar();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200" dirty="0" smtClean="0"/>
              <a:t>	</a:t>
            </a:r>
            <a:r>
              <a:rPr lang="en-US" sz="6200" dirty="0" err="1" smtClean="0"/>
              <a:t>foo</a:t>
            </a:r>
            <a:r>
              <a:rPr lang="en-US" sz="6200" dirty="0" smtClean="0"/>
              <a:t> f = new </a:t>
            </a:r>
            <a:r>
              <a:rPr lang="en-US" sz="6200" dirty="0" err="1" smtClean="0"/>
              <a:t>foo</a:t>
            </a:r>
            <a:r>
              <a:rPr lang="en-US" sz="6200" dirty="0" smtClean="0"/>
              <a:t>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200" dirty="0" smtClean="0"/>
              <a:t>	</a:t>
            </a:r>
            <a:r>
              <a:rPr lang="en-US" sz="6200" dirty="0" err="1" smtClean="0"/>
              <a:t>b.scaleByI</a:t>
            </a:r>
            <a:r>
              <a:rPr lang="en-US" sz="6200" dirty="0" smtClean="0"/>
              <a:t>(5);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6200" dirty="0" smtClean="0"/>
              <a:t>	</a:t>
            </a:r>
            <a:r>
              <a:rPr lang="en-US" sz="6200" dirty="0" err="1" smtClean="0"/>
              <a:t>f.scaleByI</a:t>
            </a:r>
            <a:r>
              <a:rPr lang="en-US" sz="6200" dirty="0" smtClean="0"/>
              <a:t>(5); 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 according to Kung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Understanding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Complex interdependency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The object state behavior testing</a:t>
            </a:r>
          </a:p>
          <a:p>
            <a:r>
              <a:rPr lang="en-US" sz="2800" dirty="0" smtClean="0">
                <a:latin typeface="Blackadder ITC" pitchFamily="82" charset="0"/>
                <a:ea typeface="Batang" pitchFamily="18" charset="-127"/>
              </a:rPr>
              <a:t>Tool support</a:t>
            </a:r>
          </a:p>
        </p:txBody>
      </p:sp>
      <p:pic>
        <p:nvPicPr>
          <p:cNvPr id="4" name="Picture 7" descr="C:\Documents and Settings\ab547419\Local Settings\Temporary Internet Files\Content.IE5\LXXKGWT8\MCj0078627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636720"/>
            <a:ext cx="2362200" cy="2320119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Dependencies to keep in mind</a:t>
            </a:r>
            <a:br>
              <a:rPr lang="en-US" dirty="0" smtClean="0"/>
            </a:br>
            <a:r>
              <a:rPr lang="en-US" dirty="0" smtClean="0"/>
              <a:t>procedural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data </a:t>
            </a:r>
            <a:r>
              <a:rPr lang="en-US" sz="2600" dirty="0">
                <a:latin typeface="Blackadder ITC" pitchFamily="82" charset="0"/>
                <a:ea typeface="Batang" pitchFamily="18" charset="-127"/>
              </a:rPr>
              <a:t>dependencies between </a:t>
            </a: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variables</a:t>
            </a:r>
          </a:p>
          <a:p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calling </a:t>
            </a:r>
            <a:r>
              <a:rPr lang="en-US" sz="2600" dirty="0">
                <a:latin typeface="Blackadder ITC" pitchFamily="82" charset="0"/>
                <a:ea typeface="Batang" pitchFamily="18" charset="-127"/>
              </a:rPr>
              <a:t>dependencies between </a:t>
            </a: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modules</a:t>
            </a:r>
          </a:p>
          <a:p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functional </a:t>
            </a:r>
            <a:r>
              <a:rPr lang="en-US" sz="2600" dirty="0">
                <a:latin typeface="Blackadder ITC" pitchFamily="82" charset="0"/>
                <a:ea typeface="Batang" pitchFamily="18" charset="-127"/>
              </a:rPr>
              <a:t>dependencies between a module and the variables it </a:t>
            </a: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computes</a:t>
            </a:r>
            <a:endParaRPr lang="en-US" sz="2600" dirty="0">
              <a:latin typeface="Blackadder ITC" pitchFamily="82" charset="0"/>
              <a:ea typeface="Batang" pitchFamily="18" charset="-127"/>
            </a:endParaRPr>
          </a:p>
          <a:p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definitional dependencies between </a:t>
            </a:r>
            <a:r>
              <a:rPr lang="en-US" sz="2600" dirty="0">
                <a:latin typeface="Blackadder ITC" pitchFamily="82" charset="0"/>
                <a:ea typeface="Batang" pitchFamily="18" charset="-127"/>
              </a:rPr>
              <a:t>a variable and its </a:t>
            </a: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type</a:t>
            </a:r>
            <a:endParaRPr lang="en-US" sz="2600" dirty="0">
              <a:latin typeface="Blackadder ITC" pitchFamily="82" charset="0"/>
              <a:ea typeface="Batang" pitchFamily="18" charset="-127"/>
            </a:endParaRPr>
          </a:p>
          <a:p>
            <a:pPr>
              <a:buNone/>
            </a:pPr>
            <a:endParaRPr lang="en-US" sz="2600" dirty="0">
              <a:latin typeface="Blackadder ITC" pitchFamily="82" charset="0"/>
              <a:ea typeface="Batang" pitchFamily="18" charset="-127"/>
            </a:endParaRPr>
          </a:p>
        </p:txBody>
      </p:sp>
      <p:pic>
        <p:nvPicPr>
          <p:cNvPr id="3074" name="Picture 2" descr="C:\Documents and Settings\ab547419\Local Settings\Temporary Internet Files\Content.IE5\K850M5R8\MCj035181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60908">
            <a:off x="6248400" y="5257800"/>
            <a:ext cx="1804657" cy="71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Dependencies to keep in mind</a:t>
            </a:r>
            <a:br>
              <a:rPr lang="en-US" dirty="0" smtClean="0"/>
            </a:br>
            <a:r>
              <a:rPr lang="en-US" dirty="0" smtClean="0"/>
              <a:t>object oriented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class-to-class dependencies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class-to-method dependencies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class-to-message dependencies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class-to-variable dependencies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method-to-variable dependencies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method-to-message dependencies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>
                <a:latin typeface="Blackadder ITC" pitchFamily="82" charset="0"/>
                <a:ea typeface="Batang" pitchFamily="18" charset="-127"/>
              </a:rPr>
              <a:t>method-to-method dependencies.</a:t>
            </a:r>
          </a:p>
          <a:p>
            <a:pPr>
              <a:buFont typeface="Wingdings" pitchFamily="2" charset="2"/>
              <a:buChar char="q"/>
            </a:pPr>
            <a:endParaRPr lang="de-DE" sz="2600" dirty="0">
              <a:latin typeface="Blackadder ITC" pitchFamily="82" charset="0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1237</Words>
  <Application>Microsoft Office PowerPoint</Application>
  <PresentationFormat>Bildschirmpräsentation (4:3)</PresentationFormat>
  <Paragraphs>349</Paragraphs>
  <Slides>37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38" baseType="lpstr">
      <vt:lpstr>Oriel</vt:lpstr>
      <vt:lpstr>Object-Oriented Software Testing</vt:lpstr>
      <vt:lpstr>What is this all about?</vt:lpstr>
      <vt:lpstr>Agenda</vt:lpstr>
      <vt:lpstr>Applying Weyuko’s adequacy axioms to OO Testing</vt:lpstr>
      <vt:lpstr>Some code examples</vt:lpstr>
      <vt:lpstr>Some code examples</vt:lpstr>
      <vt:lpstr>Problems according to Kung</vt:lpstr>
      <vt:lpstr>Dependencies to keep in mind procedural programming</vt:lpstr>
      <vt:lpstr>Dependencies to keep in mind object oriented</vt:lpstr>
      <vt:lpstr>Test strategy</vt:lpstr>
      <vt:lpstr>A little motivation</vt:lpstr>
      <vt:lpstr>A good strategy according to M. J. Harrold, J. D. McGregor and K. J. Fitz-patrick</vt:lpstr>
      <vt:lpstr>How does it work</vt:lpstr>
      <vt:lpstr>How does it work</vt:lpstr>
      <vt:lpstr>A good strategy according to Kung</vt:lpstr>
      <vt:lpstr>Topological search</vt:lpstr>
      <vt:lpstr>Cyclic digraph</vt:lpstr>
      <vt:lpstr>Another cyclic graph</vt:lpstr>
      <vt:lpstr>Handling cyclic digraphs</vt:lpstr>
      <vt:lpstr>Handling cyclic digraphs</vt:lpstr>
      <vt:lpstr>Unit and Integration Test Problems</vt:lpstr>
      <vt:lpstr>What are unit/integration tests?</vt:lpstr>
      <vt:lpstr>Some questions about unittesting</vt:lpstr>
      <vt:lpstr>Proposal by  Heechem Kim and Chisu Wu</vt:lpstr>
      <vt:lpstr>Object State testing</vt:lpstr>
      <vt:lpstr>Object   state  Model</vt:lpstr>
      <vt:lpstr>Object   state  Model</vt:lpstr>
      <vt:lpstr>AOSD   &amp; COSD</vt:lpstr>
      <vt:lpstr>Genral   testing  Procedure</vt:lpstr>
      <vt:lpstr>Object     state   testing – Approach</vt:lpstr>
      <vt:lpstr>Regression    testing</vt:lpstr>
      <vt:lpstr>ORD  and  test   order</vt:lpstr>
      <vt:lpstr>Regression    Testing</vt:lpstr>
      <vt:lpstr>Test  tools : OOTME</vt:lpstr>
      <vt:lpstr>ASTOOT</vt:lpstr>
      <vt:lpstr>Folie 36</vt:lpstr>
      <vt:lpstr>Thank you for listening</vt:lpstr>
    </vt:vector>
  </TitlesOfParts>
  <Company>csun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visitor</dc:creator>
  <cp:lastModifiedBy>Anna</cp:lastModifiedBy>
  <cp:revision>151</cp:revision>
  <dcterms:created xsi:type="dcterms:W3CDTF">2009-11-19T19:45:17Z</dcterms:created>
  <dcterms:modified xsi:type="dcterms:W3CDTF">2009-11-26T05:35:31Z</dcterms:modified>
</cp:coreProperties>
</file>