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3657" r:id="rId2"/>
  </p:sldMasterIdLst>
  <p:notesMasterIdLst>
    <p:notesMasterId r:id="rId29"/>
  </p:notesMasterIdLst>
  <p:sldIdLst>
    <p:sldId id="258" r:id="rId3"/>
    <p:sldId id="286" r:id="rId4"/>
    <p:sldId id="259" r:id="rId5"/>
    <p:sldId id="260" r:id="rId6"/>
    <p:sldId id="261" r:id="rId7"/>
    <p:sldId id="264" r:id="rId8"/>
    <p:sldId id="281" r:id="rId9"/>
    <p:sldId id="276" r:id="rId10"/>
    <p:sldId id="279" r:id="rId11"/>
    <p:sldId id="287" r:id="rId12"/>
    <p:sldId id="266" r:id="rId13"/>
    <p:sldId id="268" r:id="rId14"/>
    <p:sldId id="269" r:id="rId15"/>
    <p:sldId id="270" r:id="rId16"/>
    <p:sldId id="288" r:id="rId17"/>
    <p:sldId id="282" r:id="rId18"/>
    <p:sldId id="271" r:id="rId19"/>
    <p:sldId id="272" r:id="rId20"/>
    <p:sldId id="290" r:id="rId21"/>
    <p:sldId id="289" r:id="rId22"/>
    <p:sldId id="273" r:id="rId23"/>
    <p:sldId id="274" r:id="rId24"/>
    <p:sldId id="283" r:id="rId25"/>
    <p:sldId id="280" r:id="rId26"/>
    <p:sldId id="285" r:id="rId27"/>
    <p:sldId id="275" r:id="rId28"/>
  </p:sldIdLst>
  <p:sldSz cx="9144000" cy="6858000" type="letter"/>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3900"/>
    <a:srgbClr val="0055FE"/>
    <a:srgbClr val="83705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9597" autoAdjust="0"/>
  </p:normalViewPr>
  <p:slideViewPr>
    <p:cSldViewPr>
      <p:cViewPr>
        <p:scale>
          <a:sx n="66" d="100"/>
          <a:sy n="66" d="100"/>
        </p:scale>
        <p:origin x="-13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84"/>
    </p:cViewPr>
  </p:sorterViewPr>
  <p:notesViewPr>
    <p:cSldViewPr>
      <p:cViewPr varScale="1">
        <p:scale>
          <a:sx n="83" d="100"/>
          <a:sy n="83" d="100"/>
        </p:scale>
        <p:origin x="-1992"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8021807-A047-4E75-9564-0AD9E7236107}" type="datetimeFigureOut">
              <a:rPr lang="en-US"/>
              <a:pPr>
                <a:defRPr/>
              </a:pPr>
              <a:t>11/19/2009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3EBFB047-037E-4387-9245-6E23EE96A96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Learning process to provide us with some information about the quality of the product also understand the risks at implementation of the software.</a:t>
            </a:r>
            <a:endParaRPr lang="en-US" dirty="0"/>
          </a:p>
        </p:txBody>
      </p:sp>
      <p:sp>
        <p:nvSpPr>
          <p:cNvPr id="4" name="Slide Number Placeholder 3"/>
          <p:cNvSpPr>
            <a:spLocks noGrp="1"/>
          </p:cNvSpPr>
          <p:nvPr>
            <p:ph type="sldNum" sz="quarter" idx="10"/>
          </p:nvPr>
        </p:nvSpPr>
        <p:spPr/>
        <p:txBody>
          <a:bodyPr/>
          <a:lstStyle/>
          <a:p>
            <a:pPr>
              <a:defRPr/>
            </a:pPr>
            <a:fld id="{3EBFB047-037E-4387-9245-6E23EE96A963}"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Changing software breaks the automated tests.</a:t>
            </a:r>
          </a:p>
          <a:p>
            <a:endParaRPr lang="en-US" dirty="0"/>
          </a:p>
        </p:txBody>
      </p:sp>
      <p:sp>
        <p:nvSpPr>
          <p:cNvPr id="4" name="Slide Number Placeholder 3"/>
          <p:cNvSpPr>
            <a:spLocks noGrp="1"/>
          </p:cNvSpPr>
          <p:nvPr>
            <p:ph type="sldNum" sz="quarter" idx="10"/>
          </p:nvPr>
        </p:nvSpPr>
        <p:spPr/>
        <p:txBody>
          <a:bodyPr/>
          <a:lstStyle/>
          <a:p>
            <a:pPr>
              <a:defRPr/>
            </a:pPr>
            <a:fld id="{3EBFB047-037E-4387-9245-6E23EE96A963}" type="slidenum">
              <a:rPr lang="en-US" smtClean="0"/>
              <a:pPr>
                <a:defRPr/>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Eventually the scripts require so much maintenance that there was little time left to do testing.</a:t>
            </a:r>
            <a:endParaRPr lang="en-US" dirty="0"/>
          </a:p>
        </p:txBody>
      </p:sp>
      <p:sp>
        <p:nvSpPr>
          <p:cNvPr id="4" name="Slide Number Placeholder 3"/>
          <p:cNvSpPr>
            <a:spLocks noGrp="1"/>
          </p:cNvSpPr>
          <p:nvPr>
            <p:ph type="sldNum" sz="quarter" idx="10"/>
          </p:nvPr>
        </p:nvSpPr>
        <p:spPr/>
        <p:txBody>
          <a:bodyPr/>
          <a:lstStyle/>
          <a:p>
            <a:pPr>
              <a:defRPr/>
            </a:pPr>
            <a:fld id="{3EBFB047-037E-4387-9245-6E23EE96A963}" type="slidenum">
              <a:rPr lang="en-US" smtClean="0"/>
              <a:pPr>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Finite state models are excellent tools for understanding and testing software applications. However, a very large state model is needed to describe a complex system in enough detail to do a good job testing. A finite state model used in representing the behavior of an application is likely to have many, many states – so many that it would be tedious and unrealistic to create and maintain the model by hand.</a:t>
            </a:r>
          </a:p>
          <a:p>
            <a:r>
              <a:rPr lang="en-US" dirty="0" smtClean="0"/>
              <a:t>Operational modes are the attributes of a state that determine what user actions are possible in that state and what outcomes will occur when actions are executed. For instance, whether or not the application is currently running is a common operational mode. Typically, if the application is NOT running, the only action the user can execute is to start the application. On the other hand, if the application IS running, the user has a much greater choice of actions that could be performed.</a:t>
            </a:r>
            <a:endParaRPr lang="en-US" dirty="0"/>
          </a:p>
        </p:txBody>
      </p:sp>
      <p:sp>
        <p:nvSpPr>
          <p:cNvPr id="4" name="Slide Number Placeholder 3"/>
          <p:cNvSpPr>
            <a:spLocks noGrp="1"/>
          </p:cNvSpPr>
          <p:nvPr>
            <p:ph type="sldNum" sz="quarter" idx="10"/>
          </p:nvPr>
        </p:nvSpPr>
        <p:spPr/>
        <p:txBody>
          <a:bodyPr/>
          <a:lstStyle/>
          <a:p>
            <a:pPr>
              <a:defRPr/>
            </a:pPr>
            <a:fld id="{3EBFB047-037E-4387-9245-6E23EE96A963}"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p:spPr>
      </p:sp>
      <p:sp>
        <p:nvSpPr>
          <p:cNvPr id="66563"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a:r>
              <a:rPr lang="en-US" b="1" smtClean="0">
                <a:latin typeface="Arial" pitchFamily="34" charset="0"/>
              </a:rPr>
              <a:t>-Validation is typically done by sampling abstract test cases from the model and analyzing them. This step is performed to detect major errors in the model that may even hinder generation of test cases.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US" dirty="0" smtClean="0"/>
              <a:t>Create a state model of the application</a:t>
            </a:r>
          </a:p>
          <a:p>
            <a:pPr marL="228600" indent="-228600">
              <a:buAutoNum type="arabicParenR"/>
            </a:pPr>
            <a:r>
              <a:rPr lang="en-US" dirty="0" smtClean="0"/>
              <a:t>Generate sequence of test actions</a:t>
            </a:r>
          </a:p>
          <a:p>
            <a:pPr marL="228600" indent="-228600">
              <a:buAutoNum type="arabicParenR"/>
            </a:pPr>
            <a:r>
              <a:rPr lang="en-US" dirty="0" smtClean="0"/>
              <a:t>Execute the test actions</a:t>
            </a:r>
          </a:p>
          <a:p>
            <a:pPr marL="228600" indent="-228600">
              <a:buAutoNum type="arabicParenR"/>
            </a:pPr>
            <a:r>
              <a:rPr lang="en-US" dirty="0" smtClean="0"/>
              <a:t>Determine if the application worked right</a:t>
            </a:r>
          </a:p>
          <a:p>
            <a:pPr marL="228600" indent="-228600">
              <a:buAutoNum type="arabicParenR"/>
            </a:pPr>
            <a:r>
              <a:rPr lang="en-US" dirty="0" smtClean="0"/>
              <a:t>Find errors</a:t>
            </a:r>
            <a:endParaRPr lang="en-US" dirty="0"/>
          </a:p>
        </p:txBody>
      </p:sp>
      <p:sp>
        <p:nvSpPr>
          <p:cNvPr id="4" name="Slide Number Placeholder 3"/>
          <p:cNvSpPr>
            <a:spLocks noGrp="1"/>
          </p:cNvSpPr>
          <p:nvPr>
            <p:ph type="sldNum" sz="quarter" idx="10"/>
          </p:nvPr>
        </p:nvSpPr>
        <p:spPr/>
        <p:txBody>
          <a:bodyPr/>
          <a:lstStyle/>
          <a:p>
            <a:pPr>
              <a:defRPr/>
            </a:pPr>
            <a:fld id="{3EBFB047-037E-4387-9245-6E23EE96A963}"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yourself the following two questions for every action you are going to test:</a:t>
            </a:r>
          </a:p>
          <a:p>
            <a:r>
              <a:rPr lang="en-US" dirty="0" smtClean="0"/>
              <a:t>1- when is this action possible?</a:t>
            </a:r>
          </a:p>
          <a:p>
            <a:r>
              <a:rPr lang="en-US" dirty="0" smtClean="0"/>
              <a:t>2- what is the outcome when this action is executed?</a:t>
            </a:r>
            <a:endParaRPr lang="en-US" dirty="0"/>
          </a:p>
        </p:txBody>
      </p:sp>
      <p:sp>
        <p:nvSpPr>
          <p:cNvPr id="4" name="Slide Number Placeholder 3"/>
          <p:cNvSpPr>
            <a:spLocks noGrp="1"/>
          </p:cNvSpPr>
          <p:nvPr>
            <p:ph type="sldNum" sz="quarter" idx="10"/>
          </p:nvPr>
        </p:nvSpPr>
        <p:spPr/>
        <p:txBody>
          <a:bodyPr/>
          <a:lstStyle/>
          <a:p>
            <a:pPr>
              <a:defRPr/>
            </a:pPr>
            <a:fld id="{3EBFB047-037E-4387-9245-6E23EE96A963}"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Traversing the graph (FSM) to generate test sequences</a:t>
            </a:r>
            <a:endParaRPr lang="en-US" dirty="0"/>
          </a:p>
        </p:txBody>
      </p:sp>
      <p:sp>
        <p:nvSpPr>
          <p:cNvPr id="4" name="Slide Number Placeholder 3"/>
          <p:cNvSpPr>
            <a:spLocks noGrp="1"/>
          </p:cNvSpPr>
          <p:nvPr>
            <p:ph type="sldNum" sz="quarter" idx="10"/>
          </p:nvPr>
        </p:nvSpPr>
        <p:spPr/>
        <p:txBody>
          <a:bodyPr/>
          <a:lstStyle/>
          <a:p>
            <a:pPr>
              <a:defRPr/>
            </a:pPr>
            <a:fld id="{3EBFB047-037E-4387-9245-6E23EE96A963}" type="slidenum">
              <a:rPr lang="en-US" smtClean="0"/>
              <a:pPr>
                <a:defRPr/>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VT-  Visual Test functions</a:t>
            </a:r>
          </a:p>
          <a:p>
            <a:endParaRPr lang="en-US" dirty="0"/>
          </a:p>
        </p:txBody>
      </p:sp>
      <p:sp>
        <p:nvSpPr>
          <p:cNvPr id="4" name="Slide Number Placeholder 3"/>
          <p:cNvSpPr>
            <a:spLocks noGrp="1"/>
          </p:cNvSpPr>
          <p:nvPr>
            <p:ph type="sldNum" sz="quarter" idx="10"/>
          </p:nvPr>
        </p:nvSpPr>
        <p:spPr/>
        <p:txBody>
          <a:bodyPr/>
          <a:lstStyle/>
          <a:p>
            <a:pPr>
              <a:defRPr/>
            </a:pPr>
            <a:fld id="{3EBFB047-037E-4387-9245-6E23EE96A963}" type="slidenum">
              <a:rPr lang="en-US" smtClean="0"/>
              <a:pPr>
                <a:defRPr/>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2.xml"/><Relationship Id="rId1" Type="http://schemas.openxmlformats.org/officeDocument/2006/relationships/tags" Target="../tags/tag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7162800" y="4191000"/>
            <a:ext cx="0" cy="365125"/>
          </a:xfrm>
          <a:prstGeom prst="line">
            <a:avLst/>
          </a:prstGeom>
          <a:ln>
            <a:solidFill>
              <a:srgbClr val="83705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380744" y="4206240"/>
            <a:ext cx="5678424" cy="320040"/>
          </a:xfrm>
        </p:spPr>
        <p:txBody>
          <a:bodyPr/>
          <a:lstStyle>
            <a:lvl1pPr algn="r">
              <a:defRPr sz="15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80744" y="4672584"/>
            <a:ext cx="5678424" cy="274320"/>
          </a:xfrm>
        </p:spPr>
        <p:txBody>
          <a:bodyPr lIns="45720" rIns="45720">
            <a:noAutofit/>
          </a:bodyPr>
          <a:lstStyle>
            <a:lvl1pPr marL="0" indent="0" algn="r">
              <a:buNone/>
              <a:defRPr sz="1200" b="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a:xfrm>
            <a:off x="7196138" y="4206875"/>
            <a:ext cx="1947862" cy="739775"/>
          </a:xfrm>
        </p:spPr>
        <p:txBody>
          <a:bodyPr lIns="45720" rIns="45720" anchor="t"/>
          <a:lstStyle>
            <a:lvl1pPr>
              <a:defRPr sz="1500" dirty="0">
                <a:solidFill>
                  <a:schemeClr val="accent2"/>
                </a:solidFill>
                <a:latin typeface="+mj-lt"/>
              </a:defRPr>
            </a:lvl1pPr>
          </a:lstStyle>
          <a:p>
            <a:pPr>
              <a:defRPr/>
            </a:pPr>
            <a:endParaRPr lang="en-US"/>
          </a:p>
        </p:txBody>
      </p:sp>
      <p:sp>
        <p:nvSpPr>
          <p:cNvPr id="6" name="Footer Placeholder 4" hidden="1"/>
          <p:cNvSpPr>
            <a:spLocks noGrp="1"/>
          </p:cNvSpPr>
          <p:nvPr>
            <p:ph type="ftr" sz="quarter" idx="11"/>
          </p:nvPr>
        </p:nvSpPr>
        <p:spPr>
          <a:xfrm>
            <a:off x="19050" y="19050"/>
            <a:ext cx="6153150" cy="361950"/>
          </a:xfrm>
        </p:spPr>
        <p:txBody>
          <a:bodyPr/>
          <a:lstStyle>
            <a:lvl1pPr>
              <a:defRPr sz="800" dirty="0"/>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pic>
        <p:nvPicPr>
          <p:cNvPr id="4" name="Picture 12" descr="Banner.emf"/>
          <p:cNvPicPr>
            <a:picLocks/>
          </p:cNvPicPr>
          <p:nvPr userDrawn="1">
            <p:custDataLst>
              <p:tags r:id="rId1"/>
            </p:custDataLst>
          </p:nvPr>
        </p:nvPicPr>
        <p:blipFill>
          <a:blip r:embed="rId3" cstate="print"/>
          <a:srcRect/>
          <a:stretch>
            <a:fillRect/>
          </a:stretch>
        </p:blipFill>
        <p:spPr bwMode="auto">
          <a:xfrm>
            <a:off x="-12700" y="0"/>
            <a:ext cx="9169400" cy="868363"/>
          </a:xfrm>
          <a:prstGeom prst="rect">
            <a:avLst/>
          </a:prstGeom>
          <a:noFill/>
          <a:ln w="9525">
            <a:noFill/>
            <a:miter lim="800000"/>
            <a:headEnd/>
            <a:tailEnd/>
          </a:ln>
        </p:spPr>
      </p:pic>
      <p:cxnSp>
        <p:nvCxnSpPr>
          <p:cNvPr id="5" name="Straight Connector 6"/>
          <p:cNvCxnSpPr/>
          <p:nvPr userDrawn="1"/>
        </p:nvCxnSpPr>
        <p:spPr>
          <a:xfrm>
            <a:off x="1646238" y="0"/>
            <a:ext cx="0" cy="804863"/>
          </a:xfrm>
          <a:prstGeom prst="line">
            <a:avLst/>
          </a:prstGeom>
          <a:ln>
            <a:solidFill>
              <a:srgbClr val="837053"/>
            </a:solidFill>
          </a:ln>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userDrawn="1"/>
        </p:nvCxnSpPr>
        <p:spPr>
          <a:xfrm>
            <a:off x="8796338" y="6619875"/>
            <a:ext cx="0" cy="228600"/>
          </a:xfrm>
          <a:prstGeom prst="line">
            <a:avLst/>
          </a:prstGeom>
          <a:ln>
            <a:solidFill>
              <a:srgbClr val="83705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p:txBody>
          <a:bodyPr/>
          <a:lstStyle>
            <a:lvl2pPr>
              <a:defRPr/>
            </a:lvl2pPr>
            <a:lvl3pPr>
              <a:defRPr/>
            </a:lvl3pPr>
            <a:lvl4pPr>
              <a:defRPr baseline="0"/>
            </a:lvl4pPr>
            <a:lvl5pPr>
              <a:defRPr/>
            </a:lvl5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a:defRPr dirty="0">
                <a:solidFill>
                  <a:schemeClr val="accent2"/>
                </a:solidFill>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87F0BD77-B310-49B7-8FB5-2371D179494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Title and 2-Column Text">
    <p:spTree>
      <p:nvGrpSpPr>
        <p:cNvPr id="1" name=""/>
        <p:cNvGrpSpPr/>
        <p:nvPr/>
      </p:nvGrpSpPr>
      <p:grpSpPr>
        <a:xfrm>
          <a:off x="0" y="0"/>
          <a:ext cx="0" cy="0"/>
          <a:chOff x="0" y="0"/>
          <a:chExt cx="0" cy="0"/>
        </a:xfrm>
      </p:grpSpPr>
      <p:pic>
        <p:nvPicPr>
          <p:cNvPr id="5" name="Picture 13" descr="Banner.emf"/>
          <p:cNvPicPr>
            <a:picLocks/>
          </p:cNvPicPr>
          <p:nvPr userDrawn="1">
            <p:custDataLst>
              <p:tags r:id="rId1"/>
            </p:custDataLst>
          </p:nvPr>
        </p:nvPicPr>
        <p:blipFill>
          <a:blip r:embed="rId3" cstate="print"/>
          <a:srcRect/>
          <a:stretch>
            <a:fillRect/>
          </a:stretch>
        </p:blipFill>
        <p:spPr bwMode="auto">
          <a:xfrm>
            <a:off x="-12700" y="0"/>
            <a:ext cx="9169400" cy="868363"/>
          </a:xfrm>
          <a:prstGeom prst="rect">
            <a:avLst/>
          </a:prstGeom>
          <a:noFill/>
          <a:ln w="9525">
            <a:noFill/>
            <a:miter lim="800000"/>
            <a:headEnd/>
            <a:tailEnd/>
          </a:ln>
        </p:spPr>
      </p:pic>
      <p:cxnSp>
        <p:nvCxnSpPr>
          <p:cNvPr id="6" name="Straight Connector 5"/>
          <p:cNvCxnSpPr/>
          <p:nvPr userDrawn="1"/>
        </p:nvCxnSpPr>
        <p:spPr>
          <a:xfrm>
            <a:off x="8796338" y="6619875"/>
            <a:ext cx="0" cy="228600"/>
          </a:xfrm>
          <a:prstGeom prst="line">
            <a:avLst/>
          </a:prstGeom>
          <a:ln>
            <a:solidFill>
              <a:srgbClr val="83705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46238" y="0"/>
            <a:ext cx="0" cy="804863"/>
          </a:xfrm>
          <a:prstGeom prst="line">
            <a:avLst/>
          </a:prstGeom>
          <a:ln>
            <a:solidFill>
              <a:srgbClr val="83705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rgbClr val="FFFFFF"/>
                </a:solidFill>
              </a:defRPr>
            </a:lvl1pPr>
          </a:lstStyle>
          <a:p>
            <a:r>
              <a:rPr lang="en-US" smtClean="0"/>
              <a:t>Click to edit Master title style</a:t>
            </a:r>
            <a:endParaRPr lang="en-US"/>
          </a:p>
        </p:txBody>
      </p:sp>
      <p:sp>
        <p:nvSpPr>
          <p:cNvPr id="3" name="Text Placeholder 2"/>
          <p:cNvSpPr>
            <a:spLocks noGrp="1"/>
          </p:cNvSpPr>
          <p:nvPr>
            <p:ph type="body" sz="half" idx="1"/>
          </p:nvPr>
        </p:nvSpPr>
        <p:spPr>
          <a:xfrm>
            <a:off x="320040" y="1188719"/>
            <a:ext cx="4114800" cy="5120640"/>
          </a:xfrm>
        </p:spPr>
        <p:txBody>
          <a:bodyPr/>
          <a:lstStyle>
            <a:lvl1pPr>
              <a:defRPr sz="14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09160" y="1188719"/>
            <a:ext cx="4114800" cy="5120640"/>
          </a:xfrm>
        </p:spPr>
        <p:txBody>
          <a:bodyPr/>
          <a:lstStyle>
            <a:lvl1pPr>
              <a:defRPr sz="1400"/>
            </a:lvl1pPr>
            <a:lvl2pPr>
              <a:defRPr sz="1200"/>
            </a:lvl2pPr>
            <a:lvl3pPr>
              <a:defRPr sz="1200"/>
            </a:lvl3pPr>
            <a:lvl4pPr>
              <a:defRPr sz="1200" baseline="0"/>
            </a:lvl4pPr>
            <a:lvl5pPr>
              <a:defRPr sz="1200" baseline="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5"/>
          <p:cNvSpPr>
            <a:spLocks noGrp="1"/>
          </p:cNvSpPr>
          <p:nvPr>
            <p:ph type="ftr" sz="quarter" idx="10"/>
          </p:nvPr>
        </p:nvSpPr>
        <p:spPr/>
        <p:txBody>
          <a:bodyPr/>
          <a:lstStyle>
            <a:lvl1pPr>
              <a:defRPr>
                <a:solidFill>
                  <a:schemeClr val="accent2"/>
                </a:solidFill>
              </a:defRPr>
            </a:lvl1pPr>
          </a:lstStyle>
          <a:p>
            <a:pPr>
              <a:defRPr/>
            </a:pPr>
            <a:endParaRPr lang="en-US"/>
          </a:p>
        </p:txBody>
      </p:sp>
      <p:sp>
        <p:nvSpPr>
          <p:cNvPr id="9" name="Slide Number Placeholder 6"/>
          <p:cNvSpPr>
            <a:spLocks noGrp="1"/>
          </p:cNvSpPr>
          <p:nvPr>
            <p:ph type="sldNum" sz="quarter" idx="11"/>
          </p:nvPr>
        </p:nvSpPr>
        <p:spPr/>
        <p:txBody>
          <a:bodyPr/>
          <a:lstStyle>
            <a:lvl1pPr>
              <a:defRPr/>
            </a:lvl1pPr>
          </a:lstStyle>
          <a:p>
            <a:pPr>
              <a:defRPr/>
            </a:pPr>
            <a:fld id="{7479FB32-7681-43E7-AF60-D02C866DB0C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1" descr="Banner.emf"/>
          <p:cNvPicPr>
            <a:picLocks/>
          </p:cNvPicPr>
          <p:nvPr userDrawn="1">
            <p:custDataLst>
              <p:tags r:id="rId1"/>
            </p:custDataLst>
          </p:nvPr>
        </p:nvPicPr>
        <p:blipFill>
          <a:blip r:embed="rId3" cstate="print"/>
          <a:srcRect/>
          <a:stretch>
            <a:fillRect/>
          </a:stretch>
        </p:blipFill>
        <p:spPr bwMode="auto">
          <a:xfrm>
            <a:off x="-12700" y="0"/>
            <a:ext cx="9169400" cy="868363"/>
          </a:xfrm>
          <a:prstGeom prst="rect">
            <a:avLst/>
          </a:prstGeom>
          <a:noFill/>
          <a:ln w="9525">
            <a:noFill/>
            <a:miter lim="800000"/>
            <a:headEnd/>
            <a:tailEnd/>
          </a:ln>
        </p:spPr>
      </p:pic>
      <p:cxnSp>
        <p:nvCxnSpPr>
          <p:cNvPr id="4" name="Straight Connector 5"/>
          <p:cNvCxnSpPr/>
          <p:nvPr userDrawn="1"/>
        </p:nvCxnSpPr>
        <p:spPr>
          <a:xfrm>
            <a:off x="8796338" y="6619875"/>
            <a:ext cx="0" cy="228600"/>
          </a:xfrm>
          <a:prstGeom prst="line">
            <a:avLst/>
          </a:prstGeom>
          <a:ln>
            <a:solidFill>
              <a:srgbClr val="837053"/>
            </a:solidFill>
          </a:ln>
        </p:spPr>
        <p:style>
          <a:lnRef idx="1">
            <a:schemeClr val="accent1"/>
          </a:lnRef>
          <a:fillRef idx="0">
            <a:schemeClr val="accent1"/>
          </a:fillRef>
          <a:effectRef idx="0">
            <a:schemeClr val="accent1"/>
          </a:effectRef>
          <a:fontRef idx="minor">
            <a:schemeClr val="tx1"/>
          </a:fontRef>
        </p:style>
      </p:cxnSp>
      <p:cxnSp>
        <p:nvCxnSpPr>
          <p:cNvPr id="5" name="Straight Connector 6"/>
          <p:cNvCxnSpPr/>
          <p:nvPr userDrawn="1"/>
        </p:nvCxnSpPr>
        <p:spPr>
          <a:xfrm>
            <a:off x="1646238" y="0"/>
            <a:ext cx="0" cy="804863"/>
          </a:xfrm>
          <a:prstGeom prst="line">
            <a:avLst/>
          </a:prstGeom>
          <a:ln>
            <a:solidFill>
              <a:srgbClr val="83705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rgbClr val="FFFFFF"/>
                </a:solidFill>
              </a:defRPr>
            </a:lvl1pPr>
          </a:lstStyle>
          <a:p>
            <a:r>
              <a:rPr lang="en-US" smtClean="0"/>
              <a:t>Click to edit Master title style</a:t>
            </a:r>
            <a:endParaRPr lang="en-US"/>
          </a:p>
        </p:txBody>
      </p:sp>
      <p:sp>
        <p:nvSpPr>
          <p:cNvPr id="6" name="Footer Placeholder 3"/>
          <p:cNvSpPr>
            <a:spLocks noGrp="1"/>
          </p:cNvSpPr>
          <p:nvPr>
            <p:ph type="ftr" sz="quarter" idx="10"/>
          </p:nvPr>
        </p:nvSpPr>
        <p:spPr/>
        <p:txBody>
          <a:bodyPr/>
          <a:lstStyle>
            <a:lvl1pPr>
              <a:defRPr dirty="0">
                <a:solidFill>
                  <a:schemeClr val="accent2"/>
                </a:solidFill>
              </a:defRPr>
            </a:lvl1pPr>
          </a:lstStyle>
          <a:p>
            <a:pPr>
              <a:defRPr/>
            </a:pPr>
            <a:endParaRPr lang="en-US"/>
          </a:p>
        </p:txBody>
      </p:sp>
      <p:sp>
        <p:nvSpPr>
          <p:cNvPr id="7" name="Slide Number Placeholder 4"/>
          <p:cNvSpPr>
            <a:spLocks noGrp="1"/>
          </p:cNvSpPr>
          <p:nvPr>
            <p:ph type="sldNum" sz="quarter" idx="11"/>
          </p:nvPr>
        </p:nvSpPr>
        <p:spPr/>
        <p:txBody>
          <a:bodyPr/>
          <a:lstStyle>
            <a:lvl1pPr>
              <a:defRPr/>
            </a:lvl1pPr>
          </a:lstStyle>
          <a:p>
            <a:pPr>
              <a:defRPr/>
            </a:pPr>
            <a:fld id="{C4ABD7F7-645B-4FD5-B4D5-60CA3FE64EC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83080" y="3931920"/>
            <a:ext cx="7370064" cy="402336"/>
          </a:xfrm>
        </p:spPr>
        <p:txBody>
          <a:bodyPr rIns="228600"/>
          <a:lstStyle>
            <a:lvl1pPr algn="r">
              <a:defRPr sz="18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83080" y="4526280"/>
            <a:ext cx="7370064" cy="402336"/>
          </a:xfrm>
        </p:spPr>
        <p:txBody>
          <a:bodyPr lIns="45720" rIns="228600" anchor="ctr" anchorCtr="0">
            <a:noAutofit/>
          </a:bodyPr>
          <a:lstStyle>
            <a:lvl1pPr marL="0" indent="0" algn="r">
              <a:buNone/>
              <a:defRPr sz="1500" b="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pic>
        <p:nvPicPr>
          <p:cNvPr id="4" name="Picture 12" descr="Banner.emf"/>
          <p:cNvPicPr>
            <a:picLocks/>
          </p:cNvPicPr>
          <p:nvPr userDrawn="1">
            <p:custDataLst>
              <p:tags r:id="rId1"/>
            </p:custDataLst>
          </p:nvPr>
        </p:nvPicPr>
        <p:blipFill>
          <a:blip r:embed="rId3" cstate="print"/>
          <a:srcRect/>
          <a:stretch>
            <a:fillRect/>
          </a:stretch>
        </p:blipFill>
        <p:spPr bwMode="auto">
          <a:xfrm>
            <a:off x="-12700" y="0"/>
            <a:ext cx="9169400" cy="868363"/>
          </a:xfrm>
          <a:prstGeom prst="rect">
            <a:avLst/>
          </a:prstGeom>
          <a:noFill/>
          <a:ln w="9525">
            <a:noFill/>
            <a:miter lim="800000"/>
            <a:headEnd/>
            <a:tailEnd/>
          </a:ln>
        </p:spPr>
      </p:pic>
      <p:cxnSp>
        <p:nvCxnSpPr>
          <p:cNvPr id="5" name="Straight Connector 6"/>
          <p:cNvCxnSpPr/>
          <p:nvPr/>
        </p:nvCxnSpPr>
        <p:spPr>
          <a:xfrm>
            <a:off x="1646238" y="0"/>
            <a:ext cx="0" cy="804863"/>
          </a:xfrm>
          <a:prstGeom prst="line">
            <a:avLst/>
          </a:prstGeom>
          <a:ln>
            <a:solidFill>
              <a:srgbClr val="837053"/>
            </a:solidFill>
          </a:ln>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a:off x="8796338" y="6619875"/>
            <a:ext cx="0" cy="228600"/>
          </a:xfrm>
          <a:prstGeom prst="line">
            <a:avLst/>
          </a:prstGeom>
          <a:ln>
            <a:solidFill>
              <a:srgbClr val="83705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646238" y="0"/>
            <a:ext cx="0" cy="804863"/>
          </a:xfrm>
          <a:prstGeom prst="line">
            <a:avLst/>
          </a:prstGeom>
          <a:ln>
            <a:solidFill>
              <a:srgbClr val="83705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8796338" y="6619875"/>
            <a:ext cx="0" cy="228600"/>
          </a:xfrm>
          <a:prstGeom prst="line">
            <a:avLst/>
          </a:prstGeom>
          <a:ln>
            <a:solidFill>
              <a:srgbClr val="83705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p:txBody>
          <a:bodyPr/>
          <a:lstStyle>
            <a:lvl1pPr algn="just">
              <a:defRPr/>
            </a:lvl1pPr>
            <a:lvl2pPr algn="just">
              <a:defRPr/>
            </a:lvl2pPr>
            <a:lvl3pPr algn="just">
              <a:defRPr/>
            </a:lvl3pPr>
            <a:lvl4pPr algn="just">
              <a:defRPr baseline="0"/>
            </a:lvl4pPr>
            <a:lvl5pPr algn="just">
              <a:defRPr/>
            </a:lvl5pPr>
            <a:lvl6pPr algn="just">
              <a:defRPr/>
            </a:lvl6pPr>
            <a:lvl7pPr algn="just">
              <a:defRPr/>
            </a:lvl7pPr>
            <a:lvl8pPr algn="just">
              <a:defRPr/>
            </a:lvl8pPr>
            <a:lvl9pPr algn="jus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10"/>
          </p:nvPr>
        </p:nvSpPr>
        <p:spPr/>
        <p:txBody>
          <a:bodyPr/>
          <a:lstStyle>
            <a:lvl1pPr>
              <a:defRPr dirty="0">
                <a:solidFill>
                  <a:schemeClr val="accent2"/>
                </a:solidFill>
              </a:defRPr>
            </a:lvl1pPr>
          </a:lstStyle>
          <a:p>
            <a:pPr>
              <a:defRPr/>
            </a:pPr>
            <a:endParaRPr lang="en-US"/>
          </a:p>
        </p:txBody>
      </p:sp>
      <p:sp>
        <p:nvSpPr>
          <p:cNvPr id="10" name="Slide Number Placeholder 5"/>
          <p:cNvSpPr>
            <a:spLocks noGrp="1"/>
          </p:cNvSpPr>
          <p:nvPr>
            <p:ph type="sldNum" sz="quarter" idx="11"/>
          </p:nvPr>
        </p:nvSpPr>
        <p:spPr/>
        <p:txBody>
          <a:bodyPr/>
          <a:lstStyle>
            <a:lvl1pPr>
              <a:defRPr/>
            </a:lvl1pPr>
          </a:lstStyle>
          <a:p>
            <a:pPr>
              <a:defRPr/>
            </a:pPr>
            <a:fld id="{0C7CFAD8-6EFA-4BAD-B4EC-0BB288AE63D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ColTx" preserve="1">
  <p:cSld name="Title and 2-Column Text">
    <p:spTree>
      <p:nvGrpSpPr>
        <p:cNvPr id="1" name=""/>
        <p:cNvGrpSpPr/>
        <p:nvPr/>
      </p:nvGrpSpPr>
      <p:grpSpPr>
        <a:xfrm>
          <a:off x="0" y="0"/>
          <a:ext cx="0" cy="0"/>
          <a:chOff x="0" y="0"/>
          <a:chExt cx="0" cy="0"/>
        </a:xfrm>
      </p:grpSpPr>
      <p:pic>
        <p:nvPicPr>
          <p:cNvPr id="5" name="Picture 13" descr="Banner.emf"/>
          <p:cNvPicPr>
            <a:picLocks/>
          </p:cNvPicPr>
          <p:nvPr userDrawn="1">
            <p:custDataLst>
              <p:tags r:id="rId1"/>
            </p:custDataLst>
          </p:nvPr>
        </p:nvPicPr>
        <p:blipFill>
          <a:blip r:embed="rId3" cstate="print"/>
          <a:srcRect/>
          <a:stretch>
            <a:fillRect/>
          </a:stretch>
        </p:blipFill>
        <p:spPr bwMode="auto">
          <a:xfrm>
            <a:off x="-12700" y="0"/>
            <a:ext cx="9169400" cy="868363"/>
          </a:xfrm>
          <a:prstGeom prst="rect">
            <a:avLst/>
          </a:prstGeom>
          <a:noFill/>
          <a:ln w="9525">
            <a:noFill/>
            <a:miter lim="800000"/>
            <a:headEnd/>
            <a:tailEnd/>
          </a:ln>
        </p:spPr>
      </p:pic>
      <p:cxnSp>
        <p:nvCxnSpPr>
          <p:cNvPr id="6" name="Straight Connector 5"/>
          <p:cNvCxnSpPr/>
          <p:nvPr/>
        </p:nvCxnSpPr>
        <p:spPr>
          <a:xfrm>
            <a:off x="8796338" y="6619875"/>
            <a:ext cx="0" cy="228600"/>
          </a:xfrm>
          <a:prstGeom prst="line">
            <a:avLst/>
          </a:prstGeom>
          <a:ln>
            <a:solidFill>
              <a:srgbClr val="837053"/>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646238" y="0"/>
            <a:ext cx="0" cy="804863"/>
          </a:xfrm>
          <a:prstGeom prst="line">
            <a:avLst/>
          </a:prstGeom>
          <a:ln>
            <a:solidFill>
              <a:srgbClr val="837053"/>
            </a:solidFill>
          </a:ln>
        </p:spPr>
        <p:style>
          <a:lnRef idx="1">
            <a:schemeClr val="accent1"/>
          </a:lnRef>
          <a:fillRef idx="0">
            <a:schemeClr val="accent1"/>
          </a:fillRef>
          <a:effectRef idx="0">
            <a:schemeClr val="accent1"/>
          </a:effectRef>
          <a:fontRef idx="minor">
            <a:schemeClr val="tx1"/>
          </a:fontRef>
        </p:style>
      </p:cxnSp>
      <p:cxnSp>
        <p:nvCxnSpPr>
          <p:cNvPr id="8" name="Straight Connector 10"/>
          <p:cNvCxnSpPr/>
          <p:nvPr userDrawn="1"/>
        </p:nvCxnSpPr>
        <p:spPr>
          <a:xfrm>
            <a:off x="8796338" y="6619875"/>
            <a:ext cx="0" cy="228600"/>
          </a:xfrm>
          <a:prstGeom prst="line">
            <a:avLst/>
          </a:prstGeom>
          <a:ln>
            <a:solidFill>
              <a:srgbClr val="837053"/>
            </a:solidFill>
          </a:ln>
        </p:spPr>
        <p:style>
          <a:lnRef idx="1">
            <a:schemeClr val="accent1"/>
          </a:lnRef>
          <a:fillRef idx="0">
            <a:schemeClr val="accent1"/>
          </a:fillRef>
          <a:effectRef idx="0">
            <a:schemeClr val="accent1"/>
          </a:effectRef>
          <a:fontRef idx="minor">
            <a:schemeClr val="tx1"/>
          </a:fontRef>
        </p:style>
      </p:cxnSp>
      <p:cxnSp>
        <p:nvCxnSpPr>
          <p:cNvPr id="9" name="Straight Connector 11"/>
          <p:cNvCxnSpPr/>
          <p:nvPr userDrawn="1"/>
        </p:nvCxnSpPr>
        <p:spPr>
          <a:xfrm>
            <a:off x="1646238" y="0"/>
            <a:ext cx="0" cy="804863"/>
          </a:xfrm>
          <a:prstGeom prst="line">
            <a:avLst/>
          </a:prstGeom>
          <a:ln>
            <a:solidFill>
              <a:srgbClr val="83705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rgbClr val="FFFFFF"/>
                </a:solidFill>
              </a:defRPr>
            </a:lvl1pPr>
          </a:lstStyle>
          <a:p>
            <a:r>
              <a:rPr lang="en-US" smtClean="0"/>
              <a:t>Click to edit Master title style</a:t>
            </a:r>
            <a:endParaRPr lang="en-US"/>
          </a:p>
        </p:txBody>
      </p:sp>
      <p:sp>
        <p:nvSpPr>
          <p:cNvPr id="3" name="Text Placeholder 2"/>
          <p:cNvSpPr>
            <a:spLocks noGrp="1"/>
          </p:cNvSpPr>
          <p:nvPr>
            <p:ph type="body" sz="half" idx="1"/>
          </p:nvPr>
        </p:nvSpPr>
        <p:spPr>
          <a:xfrm>
            <a:off x="320040" y="1188719"/>
            <a:ext cx="4114800" cy="5120640"/>
          </a:xfrm>
        </p:spPr>
        <p:txBody>
          <a:bodyPr/>
          <a:lstStyle>
            <a:lvl1pPr algn="just">
              <a:defRPr sz="1400"/>
            </a:lvl1pPr>
            <a:lvl2pPr algn="just">
              <a:defRPr sz="1200"/>
            </a:lvl2pPr>
            <a:lvl3pPr algn="just">
              <a:defRPr sz="1200"/>
            </a:lvl3pPr>
            <a:lvl4pPr algn="just">
              <a:defRPr sz="1200"/>
            </a:lvl4pPr>
            <a:lvl5pPr algn="just">
              <a:defRPr sz="1200"/>
            </a:lvl5pPr>
            <a:lvl6pPr algn="just">
              <a:defRPr sz="1200"/>
            </a:lvl6pPr>
            <a:lvl7pPr algn="just">
              <a:defRPr sz="1200"/>
            </a:lvl7pPr>
            <a:lvl8pPr algn="just">
              <a:defRPr sz="1200"/>
            </a:lvl8pPr>
            <a:lvl9pPr algn="just">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09160" y="1188719"/>
            <a:ext cx="4114800" cy="5120640"/>
          </a:xfrm>
        </p:spPr>
        <p:txBody>
          <a:bodyPr/>
          <a:lstStyle>
            <a:lvl1pPr algn="just">
              <a:defRPr sz="1400"/>
            </a:lvl1pPr>
            <a:lvl2pPr algn="just">
              <a:defRPr sz="1200"/>
            </a:lvl2pPr>
            <a:lvl3pPr algn="just">
              <a:defRPr sz="1200"/>
            </a:lvl3pPr>
            <a:lvl4pPr algn="just">
              <a:defRPr sz="1200" baseline="0"/>
            </a:lvl4pPr>
            <a:lvl5pPr algn="just">
              <a:defRPr sz="1200" baseline="0"/>
            </a:lvl5pPr>
            <a:lvl6pPr algn="just">
              <a:defRPr sz="1200"/>
            </a:lvl6pPr>
            <a:lvl7pPr algn="just">
              <a:defRPr sz="1200"/>
            </a:lvl7pPr>
            <a:lvl8pPr algn="just">
              <a:defRPr sz="1200"/>
            </a:lvl8pPr>
            <a:lvl9pPr algn="just">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5"/>
          <p:cNvSpPr>
            <a:spLocks noGrp="1"/>
          </p:cNvSpPr>
          <p:nvPr>
            <p:ph type="ftr" sz="quarter" idx="10"/>
          </p:nvPr>
        </p:nvSpPr>
        <p:spPr/>
        <p:txBody>
          <a:bodyPr/>
          <a:lstStyle>
            <a:lvl1pPr>
              <a:defRPr>
                <a:solidFill>
                  <a:schemeClr val="accent2"/>
                </a:solidFill>
              </a:defRPr>
            </a:lvl1pPr>
          </a:lstStyle>
          <a:p>
            <a:pPr>
              <a:defRPr/>
            </a:pPr>
            <a:endParaRPr lang="en-US"/>
          </a:p>
        </p:txBody>
      </p:sp>
      <p:sp>
        <p:nvSpPr>
          <p:cNvPr id="11" name="Slide Number Placeholder 6"/>
          <p:cNvSpPr>
            <a:spLocks noGrp="1"/>
          </p:cNvSpPr>
          <p:nvPr>
            <p:ph type="sldNum" sz="quarter" idx="11"/>
          </p:nvPr>
        </p:nvSpPr>
        <p:spPr/>
        <p:txBody>
          <a:bodyPr/>
          <a:lstStyle>
            <a:lvl1pPr>
              <a:defRPr/>
            </a:lvl1pPr>
          </a:lstStyle>
          <a:p>
            <a:pPr>
              <a:defRPr/>
            </a:pPr>
            <a:fld id="{3845EA08-16D9-4C6D-9534-6146594F419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1" descr="Banner.emf"/>
          <p:cNvPicPr>
            <a:picLocks/>
          </p:cNvPicPr>
          <p:nvPr userDrawn="1">
            <p:custDataLst>
              <p:tags r:id="rId1"/>
            </p:custDataLst>
          </p:nvPr>
        </p:nvPicPr>
        <p:blipFill>
          <a:blip r:embed="rId3" cstate="print"/>
          <a:srcRect/>
          <a:stretch>
            <a:fillRect/>
          </a:stretch>
        </p:blipFill>
        <p:spPr bwMode="auto">
          <a:xfrm>
            <a:off x="-12700" y="0"/>
            <a:ext cx="9169400" cy="868363"/>
          </a:xfrm>
          <a:prstGeom prst="rect">
            <a:avLst/>
          </a:prstGeom>
          <a:noFill/>
          <a:ln w="9525">
            <a:noFill/>
            <a:miter lim="800000"/>
            <a:headEnd/>
            <a:tailEnd/>
          </a:ln>
        </p:spPr>
      </p:pic>
      <p:cxnSp>
        <p:nvCxnSpPr>
          <p:cNvPr id="4" name="Straight Connector 5"/>
          <p:cNvCxnSpPr/>
          <p:nvPr/>
        </p:nvCxnSpPr>
        <p:spPr>
          <a:xfrm>
            <a:off x="8796338" y="6619875"/>
            <a:ext cx="0" cy="228600"/>
          </a:xfrm>
          <a:prstGeom prst="line">
            <a:avLst/>
          </a:prstGeom>
          <a:ln>
            <a:solidFill>
              <a:srgbClr val="837053"/>
            </a:solidFill>
          </a:ln>
        </p:spPr>
        <p:style>
          <a:lnRef idx="1">
            <a:schemeClr val="accent1"/>
          </a:lnRef>
          <a:fillRef idx="0">
            <a:schemeClr val="accent1"/>
          </a:fillRef>
          <a:effectRef idx="0">
            <a:schemeClr val="accent1"/>
          </a:effectRef>
          <a:fontRef idx="minor">
            <a:schemeClr val="tx1"/>
          </a:fontRef>
        </p:style>
      </p:cxnSp>
      <p:cxnSp>
        <p:nvCxnSpPr>
          <p:cNvPr id="5" name="Straight Connector 6"/>
          <p:cNvCxnSpPr/>
          <p:nvPr/>
        </p:nvCxnSpPr>
        <p:spPr>
          <a:xfrm>
            <a:off x="1646238" y="0"/>
            <a:ext cx="0" cy="804863"/>
          </a:xfrm>
          <a:prstGeom prst="line">
            <a:avLst/>
          </a:prstGeom>
          <a:ln>
            <a:solidFill>
              <a:srgbClr val="837053"/>
            </a:solidFill>
          </a:ln>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userDrawn="1"/>
        </p:nvCxnSpPr>
        <p:spPr>
          <a:xfrm>
            <a:off x="8796338" y="6619875"/>
            <a:ext cx="0" cy="228600"/>
          </a:xfrm>
          <a:prstGeom prst="line">
            <a:avLst/>
          </a:prstGeom>
          <a:ln>
            <a:solidFill>
              <a:srgbClr val="837053"/>
            </a:solidFill>
          </a:ln>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userDrawn="1"/>
        </p:nvCxnSpPr>
        <p:spPr>
          <a:xfrm>
            <a:off x="1646238" y="0"/>
            <a:ext cx="0" cy="804863"/>
          </a:xfrm>
          <a:prstGeom prst="line">
            <a:avLst/>
          </a:prstGeom>
          <a:ln>
            <a:solidFill>
              <a:srgbClr val="83705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rgbClr val="FFFFFF"/>
                </a:solidFill>
              </a:defRPr>
            </a:lvl1pPr>
          </a:lstStyle>
          <a:p>
            <a:r>
              <a:rPr lang="en-US" smtClean="0"/>
              <a:t>Click to edit Master title style</a:t>
            </a:r>
            <a:endParaRPr lang="en-US"/>
          </a:p>
        </p:txBody>
      </p:sp>
      <p:sp>
        <p:nvSpPr>
          <p:cNvPr id="8" name="Footer Placeholder 3"/>
          <p:cNvSpPr>
            <a:spLocks noGrp="1"/>
          </p:cNvSpPr>
          <p:nvPr>
            <p:ph type="ftr" sz="quarter" idx="10"/>
          </p:nvPr>
        </p:nvSpPr>
        <p:spPr/>
        <p:txBody>
          <a:bodyPr/>
          <a:lstStyle>
            <a:lvl1pPr>
              <a:defRPr dirty="0">
                <a:solidFill>
                  <a:schemeClr val="accent2"/>
                </a:solidFill>
              </a:defRPr>
            </a:lvl1pPr>
          </a:lstStyle>
          <a:p>
            <a:pPr>
              <a:defRPr/>
            </a:pPr>
            <a:endParaRPr lang="en-US"/>
          </a:p>
        </p:txBody>
      </p:sp>
      <p:sp>
        <p:nvSpPr>
          <p:cNvPr id="9" name="Slide Number Placeholder 4"/>
          <p:cNvSpPr>
            <a:spLocks noGrp="1"/>
          </p:cNvSpPr>
          <p:nvPr>
            <p:ph type="sldNum" sz="quarter" idx="11"/>
          </p:nvPr>
        </p:nvSpPr>
        <p:spPr/>
        <p:txBody>
          <a:bodyPr/>
          <a:lstStyle>
            <a:lvl1pPr>
              <a:defRPr/>
            </a:lvl1pPr>
          </a:lstStyle>
          <a:p>
            <a:pPr>
              <a:defRPr/>
            </a:pPr>
            <a:fld id="{D2D10BFB-87F8-4A99-B52E-C66C3B40A15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782763" y="19050"/>
            <a:ext cx="7342187" cy="83185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3" name="Text Placeholder 2"/>
          <p:cNvSpPr>
            <a:spLocks noGrp="1"/>
          </p:cNvSpPr>
          <p:nvPr>
            <p:ph type="body" idx="1"/>
          </p:nvPr>
        </p:nvSpPr>
        <p:spPr>
          <a:xfrm>
            <a:off x="1782763" y="1189038"/>
            <a:ext cx="7224712" cy="5119687"/>
          </a:xfrm>
          <a:prstGeom prst="rect">
            <a:avLst/>
          </a:prstGeom>
        </p:spPr>
        <p:txBody>
          <a:bodyPr vert="horz" lIns="91440" tIns="45720" rIns="91440" bIns="45720" rtlCol="0">
            <a:normAutofit/>
          </a:bodyPr>
          <a:lstStyle/>
          <a:p>
            <a:pPr lvl="0"/>
            <a:r>
              <a:rPr lang="en-US" dirty="0" smtClean="0"/>
              <a:t>Click to edit Master text styles – level one heading</a:t>
            </a:r>
          </a:p>
          <a:p>
            <a:pPr lvl="1"/>
            <a:r>
              <a:rPr lang="en-US" dirty="0" smtClean="0"/>
              <a:t>Second level heading</a:t>
            </a:r>
          </a:p>
          <a:p>
            <a:pPr lvl="2"/>
            <a:r>
              <a:rPr lang="en-US" dirty="0" smtClean="0"/>
              <a:t>Third level heading</a:t>
            </a:r>
          </a:p>
          <a:p>
            <a:pPr lvl="3"/>
            <a:r>
              <a:rPr lang="en-US" dirty="0" smtClean="0"/>
              <a:t>Body text</a:t>
            </a:r>
          </a:p>
          <a:p>
            <a:pPr lvl="4"/>
            <a:r>
              <a:rPr lang="en-US" dirty="0" smtClean="0"/>
              <a:t>First level bullet</a:t>
            </a:r>
          </a:p>
          <a:p>
            <a:pPr lvl="5"/>
            <a:r>
              <a:rPr lang="en-US" dirty="0" smtClean="0"/>
              <a:t>Second level bullet</a:t>
            </a:r>
          </a:p>
          <a:p>
            <a:pPr lvl="6"/>
            <a:r>
              <a:rPr lang="en-US" dirty="0" smtClean="0"/>
              <a:t>Third level bullet</a:t>
            </a:r>
          </a:p>
          <a:p>
            <a:pPr lvl="7"/>
            <a:r>
              <a:rPr lang="en-US" dirty="0" smtClean="0"/>
              <a:t>Fourth level bullet</a:t>
            </a:r>
          </a:p>
          <a:p>
            <a:pPr lvl="8"/>
            <a:r>
              <a:rPr lang="en-US" dirty="0" smtClean="0"/>
              <a:t>Fifth level bullet</a:t>
            </a:r>
            <a:endParaRPr lang="en-US" dirty="0"/>
          </a:p>
        </p:txBody>
      </p:sp>
      <p:sp>
        <p:nvSpPr>
          <p:cNvPr id="4" name="Date Placeholder 3"/>
          <p:cNvSpPr>
            <a:spLocks noGrp="1"/>
          </p:cNvSpPr>
          <p:nvPr>
            <p:ph type="dt" sz="half" idx="2"/>
          </p:nvPr>
        </p:nvSpPr>
        <p:spPr>
          <a:xfrm>
            <a:off x="228600" y="5943600"/>
            <a:ext cx="1219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19050" y="19050"/>
            <a:ext cx="1489075" cy="831850"/>
          </a:xfrm>
          <a:prstGeom prst="rect">
            <a:avLst/>
          </a:prstGeom>
        </p:spPr>
        <p:txBody>
          <a:bodyPr vert="horz" lIns="91440" tIns="45720" rIns="91440" bIns="45720" rtlCol="0" anchor="ctr"/>
          <a:lstStyle>
            <a:lvl1pPr algn="ctr" fontAlgn="auto">
              <a:spcBef>
                <a:spcPts val="0"/>
              </a:spcBef>
              <a:spcAft>
                <a:spcPts val="0"/>
              </a:spcAft>
              <a:defRPr sz="1200" dirty="0">
                <a:solidFill>
                  <a:schemeClr val="accent2"/>
                </a:solidFill>
                <a:latin typeface="+mj-lt"/>
              </a:defRPr>
            </a:lvl1pPr>
          </a:lstStyle>
          <a:p>
            <a:pPr>
              <a:defRPr/>
            </a:pPr>
            <a:endParaRPr lang="en-US"/>
          </a:p>
        </p:txBody>
      </p:sp>
      <p:sp>
        <p:nvSpPr>
          <p:cNvPr id="6" name="Slide Number Placeholder 5"/>
          <p:cNvSpPr>
            <a:spLocks noGrp="1"/>
          </p:cNvSpPr>
          <p:nvPr>
            <p:ph type="sldNum" sz="quarter" idx="4"/>
          </p:nvPr>
        </p:nvSpPr>
        <p:spPr>
          <a:xfrm>
            <a:off x="8859838" y="6648450"/>
            <a:ext cx="284162" cy="200025"/>
          </a:xfrm>
          <a:prstGeom prst="rect">
            <a:avLst/>
          </a:prstGeom>
        </p:spPr>
        <p:txBody>
          <a:bodyPr vert="horz" lIns="0" tIns="0" rIns="0" bIns="0" rtlCol="0" anchor="t" anchorCtr="0"/>
          <a:lstStyle>
            <a:lvl1pPr algn="ctr" fontAlgn="auto">
              <a:spcBef>
                <a:spcPts val="0"/>
              </a:spcBef>
              <a:spcAft>
                <a:spcPts val="0"/>
              </a:spcAft>
              <a:defRPr sz="1000" smtClean="0">
                <a:solidFill>
                  <a:schemeClr val="tx1">
                    <a:tint val="75000"/>
                  </a:schemeClr>
                </a:solidFill>
                <a:latin typeface="+mn-lt"/>
              </a:defRPr>
            </a:lvl1pPr>
          </a:lstStyle>
          <a:p>
            <a:pPr>
              <a:defRPr/>
            </a:pPr>
            <a:fld id="{317D1FD9-1BDA-4943-8184-0CDDBBE2F95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p:hf hdr="0" dt="0"/>
  <p:txStyles>
    <p:titleStyle>
      <a:lvl1pPr algn="l" rtl="0" fontAlgn="base">
        <a:spcBef>
          <a:spcPct val="0"/>
        </a:spcBef>
        <a:spcAft>
          <a:spcPct val="0"/>
        </a:spcAft>
        <a:defRPr sz="2800" kern="1200">
          <a:solidFill>
            <a:schemeClr val="tx1"/>
          </a:solidFill>
          <a:latin typeface="+mj-lt"/>
          <a:ea typeface="+mj-ea"/>
          <a:cs typeface="+mj-cs"/>
        </a:defRPr>
      </a:lvl1pPr>
      <a:lvl2pPr algn="l" rtl="0" fontAlgn="base">
        <a:spcBef>
          <a:spcPct val="0"/>
        </a:spcBef>
        <a:spcAft>
          <a:spcPct val="0"/>
        </a:spcAft>
        <a:defRPr sz="2800">
          <a:solidFill>
            <a:schemeClr val="tx1"/>
          </a:solidFill>
          <a:latin typeface="Trade Gothic LT Std" pitchFamily="50" charset="0"/>
        </a:defRPr>
      </a:lvl2pPr>
      <a:lvl3pPr algn="l" rtl="0" fontAlgn="base">
        <a:spcBef>
          <a:spcPct val="0"/>
        </a:spcBef>
        <a:spcAft>
          <a:spcPct val="0"/>
        </a:spcAft>
        <a:defRPr sz="2800">
          <a:solidFill>
            <a:schemeClr val="tx1"/>
          </a:solidFill>
          <a:latin typeface="Trade Gothic LT Std" pitchFamily="50" charset="0"/>
        </a:defRPr>
      </a:lvl3pPr>
      <a:lvl4pPr algn="l" rtl="0" fontAlgn="base">
        <a:spcBef>
          <a:spcPct val="0"/>
        </a:spcBef>
        <a:spcAft>
          <a:spcPct val="0"/>
        </a:spcAft>
        <a:defRPr sz="2800">
          <a:solidFill>
            <a:schemeClr val="tx1"/>
          </a:solidFill>
          <a:latin typeface="Trade Gothic LT Std" pitchFamily="50" charset="0"/>
        </a:defRPr>
      </a:lvl4pPr>
      <a:lvl5pPr algn="l" rtl="0" fontAlgn="base">
        <a:spcBef>
          <a:spcPct val="0"/>
        </a:spcBef>
        <a:spcAft>
          <a:spcPct val="0"/>
        </a:spcAft>
        <a:defRPr sz="2800">
          <a:solidFill>
            <a:schemeClr val="tx1"/>
          </a:solidFill>
          <a:latin typeface="Trade Gothic LT Std" pitchFamily="50" charset="0"/>
        </a:defRPr>
      </a:lvl5pPr>
      <a:lvl6pPr marL="457200" algn="l" rtl="0" fontAlgn="base">
        <a:spcBef>
          <a:spcPct val="0"/>
        </a:spcBef>
        <a:spcAft>
          <a:spcPct val="0"/>
        </a:spcAft>
        <a:defRPr sz="2800">
          <a:solidFill>
            <a:schemeClr val="tx1"/>
          </a:solidFill>
          <a:latin typeface="Trade Gothic LT Std" pitchFamily="50" charset="0"/>
        </a:defRPr>
      </a:lvl6pPr>
      <a:lvl7pPr marL="914400" algn="l" rtl="0" fontAlgn="base">
        <a:spcBef>
          <a:spcPct val="0"/>
        </a:spcBef>
        <a:spcAft>
          <a:spcPct val="0"/>
        </a:spcAft>
        <a:defRPr sz="2800">
          <a:solidFill>
            <a:schemeClr val="tx1"/>
          </a:solidFill>
          <a:latin typeface="Trade Gothic LT Std" pitchFamily="50" charset="0"/>
        </a:defRPr>
      </a:lvl7pPr>
      <a:lvl8pPr marL="1371600" algn="l" rtl="0" fontAlgn="base">
        <a:spcBef>
          <a:spcPct val="0"/>
        </a:spcBef>
        <a:spcAft>
          <a:spcPct val="0"/>
        </a:spcAft>
        <a:defRPr sz="2800">
          <a:solidFill>
            <a:schemeClr val="tx1"/>
          </a:solidFill>
          <a:latin typeface="Trade Gothic LT Std" pitchFamily="50" charset="0"/>
        </a:defRPr>
      </a:lvl8pPr>
      <a:lvl9pPr marL="1828800" algn="l" rtl="0" fontAlgn="base">
        <a:spcBef>
          <a:spcPct val="0"/>
        </a:spcBef>
        <a:spcAft>
          <a:spcPct val="0"/>
        </a:spcAft>
        <a:defRPr sz="2800">
          <a:solidFill>
            <a:schemeClr val="tx1"/>
          </a:solidFill>
          <a:latin typeface="Trade Gothic LT Std" pitchFamily="50" charset="0"/>
        </a:defRPr>
      </a:lvl9pPr>
    </p:titleStyle>
    <p:bodyStyle>
      <a:lvl1pPr algn="just" rtl="0" fontAlgn="base">
        <a:spcBef>
          <a:spcPct val="0"/>
        </a:spcBef>
        <a:spcAft>
          <a:spcPts val="1200"/>
        </a:spcAft>
        <a:buFont typeface="Arial" pitchFamily="34" charset="0"/>
        <a:defRPr sz="1400" b="1" kern="1200">
          <a:solidFill>
            <a:schemeClr val="accent1"/>
          </a:solidFill>
          <a:latin typeface="+mj-lt"/>
          <a:ea typeface="+mn-ea"/>
          <a:cs typeface="+mn-cs"/>
        </a:defRPr>
      </a:lvl1pPr>
      <a:lvl2pPr algn="just" rtl="0" fontAlgn="base">
        <a:spcBef>
          <a:spcPct val="0"/>
        </a:spcBef>
        <a:spcAft>
          <a:spcPts val="1200"/>
        </a:spcAft>
        <a:buFont typeface="Arial" pitchFamily="34" charset="0"/>
        <a:defRPr sz="1200" b="1" u="sng" kern="1200">
          <a:solidFill>
            <a:schemeClr val="accent1"/>
          </a:solidFill>
          <a:latin typeface="+mj-lt"/>
          <a:ea typeface="+mn-ea"/>
          <a:cs typeface="+mn-cs"/>
        </a:defRPr>
      </a:lvl2pPr>
      <a:lvl3pPr algn="just" rtl="0" fontAlgn="base">
        <a:spcBef>
          <a:spcPct val="0"/>
        </a:spcBef>
        <a:spcAft>
          <a:spcPts val="1200"/>
        </a:spcAft>
        <a:buFont typeface="Arial" pitchFamily="34" charset="0"/>
        <a:defRPr sz="1200" b="1" i="1" kern="1200">
          <a:solidFill>
            <a:schemeClr val="accent1"/>
          </a:solidFill>
          <a:latin typeface="+mj-lt"/>
          <a:ea typeface="+mn-ea"/>
          <a:cs typeface="+mn-cs"/>
        </a:defRPr>
      </a:lvl3pPr>
      <a:lvl4pPr algn="just" rtl="0" fontAlgn="base">
        <a:spcBef>
          <a:spcPct val="0"/>
        </a:spcBef>
        <a:spcAft>
          <a:spcPts val="1200"/>
        </a:spcAft>
        <a:buFont typeface="Arial" pitchFamily="34" charset="0"/>
        <a:defRPr sz="1200" kern="1200">
          <a:solidFill>
            <a:schemeClr val="tx1"/>
          </a:solidFill>
          <a:latin typeface="+mn-lt"/>
          <a:ea typeface="+mn-ea"/>
          <a:cs typeface="+mn-cs"/>
        </a:defRPr>
      </a:lvl4pPr>
      <a:lvl5pPr marL="177800" indent="-177800" algn="just" rtl="0" fontAlgn="base">
        <a:spcBef>
          <a:spcPct val="0"/>
        </a:spcBef>
        <a:spcAft>
          <a:spcPts val="600"/>
        </a:spcAft>
        <a:buClr>
          <a:schemeClr val="accent1"/>
        </a:buClr>
        <a:buFont typeface="Wingdings" pitchFamily="2" charset="2"/>
        <a:buChar char=""/>
        <a:defRPr sz="1200" kern="1200">
          <a:solidFill>
            <a:schemeClr val="tx1"/>
          </a:solidFill>
          <a:latin typeface="+mn-lt"/>
          <a:ea typeface="+mn-ea"/>
          <a:cs typeface="+mn-cs"/>
        </a:defRPr>
      </a:lvl5pPr>
      <a:lvl6pPr marL="344488" indent="-173038" algn="just" defTabSz="914400" rtl="0" eaLnBrk="1" latinLnBrk="0" hangingPunct="1">
        <a:spcBef>
          <a:spcPts val="0"/>
        </a:spcBef>
        <a:spcAft>
          <a:spcPts val="600"/>
        </a:spcAft>
        <a:buClr>
          <a:schemeClr val="accent1"/>
        </a:buClr>
        <a:buSzPct val="85000"/>
        <a:buFont typeface="Wingdings" pitchFamily="2" charset="2"/>
        <a:buChar char=""/>
        <a:tabLst/>
        <a:defRPr sz="1200" kern="1200">
          <a:solidFill>
            <a:schemeClr val="tx1"/>
          </a:solidFill>
          <a:latin typeface="+mn-lt"/>
          <a:ea typeface="+mn-ea"/>
          <a:cs typeface="+mn-cs"/>
        </a:defRPr>
      </a:lvl6pPr>
      <a:lvl7pPr marL="512763" indent="-168275" algn="just" defTabSz="914400" rtl="0" eaLnBrk="1" latinLnBrk="0" hangingPunct="1">
        <a:spcBef>
          <a:spcPts val="0"/>
        </a:spcBef>
        <a:spcAft>
          <a:spcPts val="600"/>
        </a:spcAft>
        <a:buClr>
          <a:schemeClr val="accent1"/>
        </a:buClr>
        <a:buFont typeface="Wingdings 3" pitchFamily="18" charset="2"/>
        <a:buChar char=""/>
        <a:tabLst/>
        <a:defRPr sz="1200" kern="1200">
          <a:solidFill>
            <a:schemeClr val="tx1"/>
          </a:solidFill>
          <a:latin typeface="+mn-lt"/>
          <a:ea typeface="+mn-ea"/>
          <a:cs typeface="+mn-cs"/>
        </a:defRPr>
      </a:lvl7pPr>
      <a:lvl8pPr marL="685800" indent="-171450" algn="just" defTabSz="914400" rtl="0" eaLnBrk="1" latinLnBrk="0" hangingPunct="1">
        <a:spcBef>
          <a:spcPts val="0"/>
        </a:spcBef>
        <a:spcAft>
          <a:spcPts val="600"/>
        </a:spcAft>
        <a:buClr>
          <a:schemeClr val="accent1"/>
        </a:buClr>
        <a:buFont typeface="Wingdings 2" pitchFamily="18" charset="2"/>
        <a:buChar char=""/>
        <a:tabLst/>
        <a:defRPr sz="1200" kern="1200">
          <a:solidFill>
            <a:schemeClr val="tx1"/>
          </a:solidFill>
          <a:latin typeface="+mn-lt"/>
          <a:ea typeface="+mn-ea"/>
          <a:cs typeface="+mn-cs"/>
        </a:defRPr>
      </a:lvl8pPr>
      <a:lvl9pPr marL="858838" indent="-171450" algn="just" defTabSz="914400" rtl="0" eaLnBrk="1" latinLnBrk="0" hangingPunct="1">
        <a:spcBef>
          <a:spcPts val="0"/>
        </a:spcBef>
        <a:spcAft>
          <a:spcPts val="600"/>
        </a:spcAft>
        <a:buClr>
          <a:schemeClr val="accent1"/>
        </a:buClr>
        <a:buFont typeface="Calibri" pitchFamily="34" charset="0"/>
        <a:buChar char="–"/>
        <a:tabLst/>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782763" y="19050"/>
            <a:ext cx="7342187" cy="83185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3" name="Text Placeholder 2"/>
          <p:cNvSpPr>
            <a:spLocks noGrp="1"/>
          </p:cNvSpPr>
          <p:nvPr>
            <p:ph type="body" idx="1"/>
          </p:nvPr>
        </p:nvSpPr>
        <p:spPr>
          <a:xfrm>
            <a:off x="1782763" y="1189038"/>
            <a:ext cx="7224712" cy="5119687"/>
          </a:xfrm>
          <a:prstGeom prst="rect">
            <a:avLst/>
          </a:prstGeom>
        </p:spPr>
        <p:txBody>
          <a:bodyPr vert="horz" lIns="91440" tIns="45720" rIns="91440" bIns="45720" rtlCol="0">
            <a:normAutofit/>
          </a:bodyPr>
          <a:lstStyle/>
          <a:p>
            <a:pPr lvl="0"/>
            <a:r>
              <a:rPr lang="en-US" dirty="0" smtClean="0"/>
              <a:t>Click to edit Master text styles – level one heading</a:t>
            </a:r>
          </a:p>
          <a:p>
            <a:pPr lvl="1"/>
            <a:r>
              <a:rPr lang="en-US" dirty="0" smtClean="0"/>
              <a:t>Second level heading</a:t>
            </a:r>
          </a:p>
          <a:p>
            <a:pPr lvl="2"/>
            <a:r>
              <a:rPr lang="en-US" dirty="0" smtClean="0"/>
              <a:t>Third level heading</a:t>
            </a:r>
          </a:p>
          <a:p>
            <a:pPr lvl="3"/>
            <a:r>
              <a:rPr lang="en-US" dirty="0" smtClean="0"/>
              <a:t>Body text</a:t>
            </a:r>
          </a:p>
          <a:p>
            <a:pPr lvl="4"/>
            <a:r>
              <a:rPr lang="en-US" dirty="0" smtClean="0"/>
              <a:t>First level bullet</a:t>
            </a:r>
          </a:p>
          <a:p>
            <a:pPr lvl="5"/>
            <a:r>
              <a:rPr lang="en-US" dirty="0" smtClean="0"/>
              <a:t>Second level bullet</a:t>
            </a:r>
          </a:p>
          <a:p>
            <a:pPr lvl="6"/>
            <a:r>
              <a:rPr lang="en-US" dirty="0" smtClean="0"/>
              <a:t>Third level bullet</a:t>
            </a:r>
          </a:p>
          <a:p>
            <a:pPr lvl="7"/>
            <a:r>
              <a:rPr lang="en-US" dirty="0" smtClean="0"/>
              <a:t>Fourth level bullet</a:t>
            </a:r>
          </a:p>
          <a:p>
            <a:pPr lvl="8"/>
            <a:r>
              <a:rPr lang="en-US" dirty="0" smtClean="0"/>
              <a:t>Fifth level bullet</a:t>
            </a:r>
            <a:endParaRPr lang="en-US" dirty="0"/>
          </a:p>
        </p:txBody>
      </p:sp>
      <p:sp>
        <p:nvSpPr>
          <p:cNvPr id="4" name="Date Placeholder 3"/>
          <p:cNvSpPr>
            <a:spLocks noGrp="1"/>
          </p:cNvSpPr>
          <p:nvPr>
            <p:ph type="dt" sz="half" idx="2"/>
          </p:nvPr>
        </p:nvSpPr>
        <p:spPr>
          <a:xfrm>
            <a:off x="228600" y="5943600"/>
            <a:ext cx="1219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19050" y="19050"/>
            <a:ext cx="1489075" cy="831850"/>
          </a:xfrm>
          <a:prstGeom prst="rect">
            <a:avLst/>
          </a:prstGeom>
        </p:spPr>
        <p:txBody>
          <a:bodyPr vert="horz" lIns="91440" tIns="45720" rIns="91440" bIns="45720" rtlCol="0" anchor="ctr"/>
          <a:lstStyle>
            <a:lvl1pPr algn="ctr" fontAlgn="auto">
              <a:spcBef>
                <a:spcPts val="0"/>
              </a:spcBef>
              <a:spcAft>
                <a:spcPts val="0"/>
              </a:spcAft>
              <a:defRPr sz="1200" dirty="0">
                <a:solidFill>
                  <a:schemeClr val="accent2"/>
                </a:solidFill>
                <a:latin typeface="+mj-lt"/>
              </a:defRPr>
            </a:lvl1pPr>
          </a:lstStyle>
          <a:p>
            <a:pPr>
              <a:defRPr/>
            </a:pPr>
            <a:endParaRPr lang="en-US"/>
          </a:p>
        </p:txBody>
      </p:sp>
      <p:sp>
        <p:nvSpPr>
          <p:cNvPr id="6" name="Slide Number Placeholder 5"/>
          <p:cNvSpPr>
            <a:spLocks noGrp="1"/>
          </p:cNvSpPr>
          <p:nvPr>
            <p:ph type="sldNum" sz="quarter" idx="4"/>
          </p:nvPr>
        </p:nvSpPr>
        <p:spPr>
          <a:xfrm>
            <a:off x="8859838" y="6648450"/>
            <a:ext cx="284162" cy="200025"/>
          </a:xfrm>
          <a:prstGeom prst="rect">
            <a:avLst/>
          </a:prstGeom>
        </p:spPr>
        <p:txBody>
          <a:bodyPr vert="horz" lIns="0" tIns="0" rIns="0" bIns="0" rtlCol="0" anchor="t" anchorCtr="0"/>
          <a:lstStyle>
            <a:lvl1pPr algn="ctr" fontAlgn="auto">
              <a:spcBef>
                <a:spcPts val="0"/>
              </a:spcBef>
              <a:spcAft>
                <a:spcPts val="0"/>
              </a:spcAft>
              <a:defRPr sz="1000" smtClean="0">
                <a:solidFill>
                  <a:schemeClr val="tx1">
                    <a:tint val="75000"/>
                  </a:schemeClr>
                </a:solidFill>
                <a:latin typeface="+mn-lt"/>
              </a:defRPr>
            </a:lvl1pPr>
          </a:lstStyle>
          <a:p>
            <a:pPr>
              <a:defRPr/>
            </a:pPr>
            <a:fld id="{77603C75-886F-42C7-AB6E-517F55C9614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Lst>
  <p:hf hdr="0" dt="0"/>
  <p:txStyles>
    <p:titleStyle>
      <a:lvl1pPr algn="l" rtl="0" fontAlgn="base">
        <a:spcBef>
          <a:spcPct val="0"/>
        </a:spcBef>
        <a:spcAft>
          <a:spcPct val="0"/>
        </a:spcAft>
        <a:defRPr sz="2800" kern="1200">
          <a:solidFill>
            <a:schemeClr val="tx1"/>
          </a:solidFill>
          <a:latin typeface="+mj-lt"/>
          <a:ea typeface="+mj-ea"/>
          <a:cs typeface="+mj-cs"/>
        </a:defRPr>
      </a:lvl1pPr>
      <a:lvl2pPr algn="l" rtl="0" fontAlgn="base">
        <a:spcBef>
          <a:spcPct val="0"/>
        </a:spcBef>
        <a:spcAft>
          <a:spcPct val="0"/>
        </a:spcAft>
        <a:defRPr sz="2800">
          <a:solidFill>
            <a:schemeClr val="tx1"/>
          </a:solidFill>
          <a:latin typeface="Trade Gothic LT Std" pitchFamily="50" charset="0"/>
        </a:defRPr>
      </a:lvl2pPr>
      <a:lvl3pPr algn="l" rtl="0" fontAlgn="base">
        <a:spcBef>
          <a:spcPct val="0"/>
        </a:spcBef>
        <a:spcAft>
          <a:spcPct val="0"/>
        </a:spcAft>
        <a:defRPr sz="2800">
          <a:solidFill>
            <a:schemeClr val="tx1"/>
          </a:solidFill>
          <a:latin typeface="Trade Gothic LT Std" pitchFamily="50" charset="0"/>
        </a:defRPr>
      </a:lvl3pPr>
      <a:lvl4pPr algn="l" rtl="0" fontAlgn="base">
        <a:spcBef>
          <a:spcPct val="0"/>
        </a:spcBef>
        <a:spcAft>
          <a:spcPct val="0"/>
        </a:spcAft>
        <a:defRPr sz="2800">
          <a:solidFill>
            <a:schemeClr val="tx1"/>
          </a:solidFill>
          <a:latin typeface="Trade Gothic LT Std" pitchFamily="50" charset="0"/>
        </a:defRPr>
      </a:lvl4pPr>
      <a:lvl5pPr algn="l" rtl="0" fontAlgn="base">
        <a:spcBef>
          <a:spcPct val="0"/>
        </a:spcBef>
        <a:spcAft>
          <a:spcPct val="0"/>
        </a:spcAft>
        <a:defRPr sz="2800">
          <a:solidFill>
            <a:schemeClr val="tx1"/>
          </a:solidFill>
          <a:latin typeface="Trade Gothic LT Std" pitchFamily="50" charset="0"/>
        </a:defRPr>
      </a:lvl5pPr>
      <a:lvl6pPr marL="457200" algn="l" rtl="0" fontAlgn="base">
        <a:spcBef>
          <a:spcPct val="0"/>
        </a:spcBef>
        <a:spcAft>
          <a:spcPct val="0"/>
        </a:spcAft>
        <a:defRPr sz="2800">
          <a:solidFill>
            <a:schemeClr val="tx1"/>
          </a:solidFill>
          <a:latin typeface="Trade Gothic LT Std" pitchFamily="50" charset="0"/>
        </a:defRPr>
      </a:lvl6pPr>
      <a:lvl7pPr marL="914400" algn="l" rtl="0" fontAlgn="base">
        <a:spcBef>
          <a:spcPct val="0"/>
        </a:spcBef>
        <a:spcAft>
          <a:spcPct val="0"/>
        </a:spcAft>
        <a:defRPr sz="2800">
          <a:solidFill>
            <a:schemeClr val="tx1"/>
          </a:solidFill>
          <a:latin typeface="Trade Gothic LT Std" pitchFamily="50" charset="0"/>
        </a:defRPr>
      </a:lvl7pPr>
      <a:lvl8pPr marL="1371600" algn="l" rtl="0" fontAlgn="base">
        <a:spcBef>
          <a:spcPct val="0"/>
        </a:spcBef>
        <a:spcAft>
          <a:spcPct val="0"/>
        </a:spcAft>
        <a:defRPr sz="2800">
          <a:solidFill>
            <a:schemeClr val="tx1"/>
          </a:solidFill>
          <a:latin typeface="Trade Gothic LT Std" pitchFamily="50" charset="0"/>
        </a:defRPr>
      </a:lvl8pPr>
      <a:lvl9pPr marL="1828800" algn="l" rtl="0" fontAlgn="base">
        <a:spcBef>
          <a:spcPct val="0"/>
        </a:spcBef>
        <a:spcAft>
          <a:spcPct val="0"/>
        </a:spcAft>
        <a:defRPr sz="2800">
          <a:solidFill>
            <a:schemeClr val="tx1"/>
          </a:solidFill>
          <a:latin typeface="Trade Gothic LT Std" pitchFamily="50" charset="0"/>
        </a:defRPr>
      </a:lvl9pPr>
    </p:titleStyle>
    <p:bodyStyle>
      <a:lvl1pPr algn="just" rtl="0" fontAlgn="base">
        <a:spcBef>
          <a:spcPct val="0"/>
        </a:spcBef>
        <a:spcAft>
          <a:spcPts val="1200"/>
        </a:spcAft>
        <a:buFont typeface="Arial" pitchFamily="34" charset="0"/>
        <a:defRPr sz="1400" b="1" kern="1200">
          <a:solidFill>
            <a:schemeClr val="accent1"/>
          </a:solidFill>
          <a:latin typeface="+mj-lt"/>
          <a:ea typeface="+mn-ea"/>
          <a:cs typeface="+mn-cs"/>
        </a:defRPr>
      </a:lvl1pPr>
      <a:lvl2pPr algn="just" rtl="0" fontAlgn="base">
        <a:spcBef>
          <a:spcPct val="0"/>
        </a:spcBef>
        <a:spcAft>
          <a:spcPts val="1200"/>
        </a:spcAft>
        <a:buFont typeface="Arial" pitchFamily="34" charset="0"/>
        <a:defRPr sz="1200" b="1" u="sng" kern="1200">
          <a:solidFill>
            <a:schemeClr val="accent1"/>
          </a:solidFill>
          <a:latin typeface="+mj-lt"/>
          <a:ea typeface="+mn-ea"/>
          <a:cs typeface="+mn-cs"/>
        </a:defRPr>
      </a:lvl2pPr>
      <a:lvl3pPr algn="just" rtl="0" fontAlgn="base">
        <a:spcBef>
          <a:spcPct val="0"/>
        </a:spcBef>
        <a:spcAft>
          <a:spcPts val="1200"/>
        </a:spcAft>
        <a:buFont typeface="Arial" pitchFamily="34" charset="0"/>
        <a:defRPr sz="1200" b="1" i="1" kern="1200">
          <a:solidFill>
            <a:schemeClr val="accent1"/>
          </a:solidFill>
          <a:latin typeface="+mj-lt"/>
          <a:ea typeface="+mn-ea"/>
          <a:cs typeface="+mn-cs"/>
        </a:defRPr>
      </a:lvl3pPr>
      <a:lvl4pPr algn="just" rtl="0" fontAlgn="base">
        <a:spcBef>
          <a:spcPct val="0"/>
        </a:spcBef>
        <a:spcAft>
          <a:spcPts val="1200"/>
        </a:spcAft>
        <a:buFont typeface="Arial" pitchFamily="34" charset="0"/>
        <a:defRPr sz="1200" kern="1200">
          <a:solidFill>
            <a:schemeClr val="tx1"/>
          </a:solidFill>
          <a:latin typeface="+mn-lt"/>
          <a:ea typeface="+mn-ea"/>
          <a:cs typeface="+mn-cs"/>
        </a:defRPr>
      </a:lvl4pPr>
      <a:lvl5pPr marL="177800" indent="-177800" algn="just" rtl="0" fontAlgn="base">
        <a:spcBef>
          <a:spcPct val="0"/>
        </a:spcBef>
        <a:spcAft>
          <a:spcPts val="600"/>
        </a:spcAft>
        <a:buClr>
          <a:schemeClr val="accent1"/>
        </a:buClr>
        <a:buFont typeface="Wingdings" pitchFamily="2" charset="2"/>
        <a:buChar char=""/>
        <a:defRPr sz="1200" kern="1200">
          <a:solidFill>
            <a:schemeClr val="tx1"/>
          </a:solidFill>
          <a:latin typeface="+mn-lt"/>
          <a:ea typeface="+mn-ea"/>
          <a:cs typeface="+mn-cs"/>
        </a:defRPr>
      </a:lvl5pPr>
      <a:lvl6pPr marL="344488" indent="-173038" algn="just" defTabSz="914400" rtl="0" eaLnBrk="1" latinLnBrk="0" hangingPunct="1">
        <a:spcBef>
          <a:spcPts val="0"/>
        </a:spcBef>
        <a:spcAft>
          <a:spcPts val="600"/>
        </a:spcAft>
        <a:buClr>
          <a:schemeClr val="accent1"/>
        </a:buClr>
        <a:buSzPct val="85000"/>
        <a:buFont typeface="Wingdings" pitchFamily="2" charset="2"/>
        <a:buChar char=""/>
        <a:tabLst/>
        <a:defRPr sz="1200" kern="1200">
          <a:solidFill>
            <a:schemeClr val="tx1"/>
          </a:solidFill>
          <a:latin typeface="+mn-lt"/>
          <a:ea typeface="+mn-ea"/>
          <a:cs typeface="+mn-cs"/>
        </a:defRPr>
      </a:lvl6pPr>
      <a:lvl7pPr marL="512763" indent="-168275" algn="just" defTabSz="914400" rtl="0" eaLnBrk="1" latinLnBrk="0" hangingPunct="1">
        <a:spcBef>
          <a:spcPts val="0"/>
        </a:spcBef>
        <a:spcAft>
          <a:spcPts val="600"/>
        </a:spcAft>
        <a:buClr>
          <a:schemeClr val="accent1"/>
        </a:buClr>
        <a:buFont typeface="Wingdings 3" pitchFamily="18" charset="2"/>
        <a:buChar char=""/>
        <a:tabLst/>
        <a:defRPr sz="1200" kern="1200">
          <a:solidFill>
            <a:schemeClr val="tx1"/>
          </a:solidFill>
          <a:latin typeface="+mn-lt"/>
          <a:ea typeface="+mn-ea"/>
          <a:cs typeface="+mn-cs"/>
        </a:defRPr>
      </a:lvl7pPr>
      <a:lvl8pPr marL="685800" indent="-171450" algn="just" defTabSz="914400" rtl="0" eaLnBrk="1" latinLnBrk="0" hangingPunct="1">
        <a:spcBef>
          <a:spcPts val="0"/>
        </a:spcBef>
        <a:spcAft>
          <a:spcPts val="600"/>
        </a:spcAft>
        <a:buClr>
          <a:schemeClr val="accent1"/>
        </a:buClr>
        <a:buFont typeface="Wingdings 2" pitchFamily="18" charset="2"/>
        <a:buChar char=""/>
        <a:tabLst/>
        <a:defRPr sz="1200" kern="1200">
          <a:solidFill>
            <a:schemeClr val="tx1"/>
          </a:solidFill>
          <a:latin typeface="+mn-lt"/>
          <a:ea typeface="+mn-ea"/>
          <a:cs typeface="+mn-cs"/>
        </a:defRPr>
      </a:lvl8pPr>
      <a:lvl9pPr marL="858838" indent="-171450" algn="just" defTabSz="914400" rtl="0" eaLnBrk="1" latinLnBrk="0" hangingPunct="1">
        <a:spcBef>
          <a:spcPts val="0"/>
        </a:spcBef>
        <a:spcAft>
          <a:spcPts val="600"/>
        </a:spcAft>
        <a:buClr>
          <a:schemeClr val="accent1"/>
        </a:buClr>
        <a:buFont typeface="Calibri" pitchFamily="34" charset="0"/>
        <a:buChar char="–"/>
        <a:tabLst/>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5.xml"/><Relationship Id="rId1" Type="http://schemas.openxmlformats.org/officeDocument/2006/relationships/tags" Target="../tags/tag7.xml"/><Relationship Id="rId5" Type="http://schemas.openxmlformats.org/officeDocument/2006/relationships/hyperlink" Target="http://video.google.com/videoplay?docid=5521890509476590796" TargetMode="External"/><Relationship Id="rId4" Type="http://schemas.openxmlformats.org/officeDocument/2006/relationships/image" Target="../media/image8.gi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12292" name="Text Box 1028"/>
          <p:cNvSpPr txBox="1">
            <a:spLocks noChangeArrowheads="1"/>
          </p:cNvSpPr>
          <p:nvPr/>
        </p:nvSpPr>
        <p:spPr bwMode="auto">
          <a:xfrm>
            <a:off x="304800" y="3733800"/>
            <a:ext cx="6477000" cy="1938992"/>
          </a:xfrm>
          <a:prstGeom prst="rect">
            <a:avLst/>
          </a:prstGeom>
          <a:noFill/>
          <a:ln w="9525">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pP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Model-Based Testing </a:t>
            </a:r>
          </a:p>
          <a:p>
            <a:pPr>
              <a:spcBef>
                <a:spcPct val="50000"/>
              </a:spcBef>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Harvey Alexian</a:t>
            </a:r>
          </a:p>
          <a:p>
            <a:pPr>
              <a:spcBef>
                <a:spcPct val="50000"/>
              </a:spcBef>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Anthony Arnold</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models to test</a:t>
            </a:r>
            <a:endParaRPr lang="en-US" dirty="0"/>
          </a:p>
        </p:txBody>
      </p:sp>
      <p:sp>
        <p:nvSpPr>
          <p:cNvPr id="3" name="Text Placeholder 2"/>
          <p:cNvSpPr>
            <a:spLocks noGrp="1"/>
          </p:cNvSpPr>
          <p:nvPr>
            <p:ph type="body" idx="1"/>
          </p:nvPr>
        </p:nvSpPr>
        <p:spPr>
          <a:xfrm>
            <a:off x="4906963" y="3733800"/>
            <a:ext cx="4237037" cy="2590800"/>
          </a:xfrm>
        </p:spPr>
        <p:txBody>
          <a:bodyPr>
            <a:normAutofit/>
          </a:bodyPr>
          <a:lstStyle/>
          <a:p>
            <a:pPr lvl="3" indent="347663">
              <a:buBlip>
                <a:blip r:embed="rId3"/>
              </a:buBlip>
            </a:pPr>
            <a:r>
              <a:rPr lang="en-US" sz="2000" dirty="0" smtClean="0">
                <a:latin typeface="Arial" pitchFamily="34" charset="0"/>
                <a:cs typeface="Arial" pitchFamily="34" charset="0"/>
              </a:rPr>
              <a:t>What type of model do I use?</a:t>
            </a:r>
          </a:p>
          <a:p>
            <a:pPr lvl="3" indent="347663">
              <a:buBlip>
                <a:blip r:embed="rId3"/>
              </a:buBlip>
            </a:pPr>
            <a:r>
              <a:rPr lang="en-US" sz="2000" dirty="0" smtClean="0">
                <a:latin typeface="Arial" pitchFamily="34" charset="0"/>
                <a:cs typeface="Arial" pitchFamily="34" charset="0"/>
              </a:rPr>
              <a:t>How do I create the model?</a:t>
            </a:r>
          </a:p>
          <a:p>
            <a:pPr lvl="3" indent="347663">
              <a:buBlip>
                <a:blip r:embed="rId3"/>
              </a:buBlip>
            </a:pPr>
            <a:r>
              <a:rPr lang="en-US" sz="2000" dirty="0" smtClean="0">
                <a:latin typeface="Arial" pitchFamily="34" charset="0"/>
                <a:cs typeface="Arial" pitchFamily="34" charset="0"/>
              </a:rPr>
              <a:t>How do I choose tests?</a:t>
            </a:r>
          </a:p>
          <a:p>
            <a:pPr lvl="3" indent="347663">
              <a:buBlip>
                <a:blip r:embed="rId3"/>
              </a:buBlip>
            </a:pPr>
            <a:r>
              <a:rPr lang="en-US" sz="2000" dirty="0" smtClean="0">
                <a:latin typeface="Arial" pitchFamily="34" charset="0"/>
                <a:cs typeface="Arial" pitchFamily="34" charset="0"/>
              </a:rPr>
              <a:t>How do I verify results?</a:t>
            </a:r>
            <a:endParaRPr lang="en-US" sz="2000" dirty="0">
              <a:latin typeface="Arial" pitchFamily="34" charset="0"/>
              <a:cs typeface="Arial" pitchFamily="34" charset="0"/>
            </a:endParaRP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87F0BD77-B310-49B7-8FB5-2371D1794948}" type="slidenum">
              <a:rPr lang="en-US" smtClean="0"/>
              <a:pPr>
                <a:defRPr/>
              </a:pPr>
              <a:t>9</a:t>
            </a:fld>
            <a:endParaRPr lang="en-US"/>
          </a:p>
        </p:txBody>
      </p:sp>
      <p:pic>
        <p:nvPicPr>
          <p:cNvPr id="1027" name="Picture 3" descr="C:\Documents and Settings\halexia\My Documents\My Pictures\91846556.jpg"/>
          <p:cNvPicPr>
            <a:picLocks noChangeAspect="1" noChangeArrowheads="1"/>
          </p:cNvPicPr>
          <p:nvPr/>
        </p:nvPicPr>
        <p:blipFill>
          <a:blip r:embed="rId4" cstate="print"/>
          <a:srcRect/>
          <a:stretch>
            <a:fillRect/>
          </a:stretch>
        </p:blipFill>
        <p:spPr bwMode="auto">
          <a:xfrm>
            <a:off x="457200" y="1219200"/>
            <a:ext cx="4267200" cy="342857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dirty="0" smtClean="0">
                <a:solidFill>
                  <a:schemeClr val="bg1"/>
                </a:solidFill>
              </a:rPr>
              <a:t>Windows NT clock example</a:t>
            </a:r>
          </a:p>
        </p:txBody>
      </p:sp>
      <p:sp>
        <p:nvSpPr>
          <p:cNvPr id="17410" name="Text Placeholder 2"/>
          <p:cNvSpPr>
            <a:spLocks noGrp="1"/>
          </p:cNvSpPr>
          <p:nvPr>
            <p:ph type="body" idx="1"/>
          </p:nvPr>
        </p:nvSpPr>
        <p:spPr bwMode="auto">
          <a:xfrm>
            <a:off x="228600" y="1189038"/>
            <a:ext cx="8778875" cy="792162"/>
          </a:xfrm>
        </p:spPr>
        <p:txBody>
          <a:bodyPr wrap="square" numCol="1" anchor="t" anchorCtr="0" compatLnSpc="1">
            <a:prstTxWarp prst="textNoShape">
              <a:avLst/>
            </a:prstTxWarp>
            <a:normAutofit/>
          </a:bodyPr>
          <a:lstStyle/>
          <a:p>
            <a:pPr lvl="3"/>
            <a:r>
              <a:rPr lang="en-US" sz="2000" dirty="0" smtClean="0">
                <a:latin typeface="Arial" pitchFamily="34" charset="0"/>
                <a:cs typeface="Arial" pitchFamily="34" charset="0"/>
              </a:rPr>
              <a:t>As a running example throughout this presentation, we will create a simple finite state model of the Windows NT Clock application </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EA2886DE-CB30-483F-B201-B8E4DCD982F6}" type="slidenum">
              <a:rPr lang="en-US"/>
              <a:pPr>
                <a:defRPr/>
              </a:pPr>
              <a:t>10</a:t>
            </a:fld>
            <a:endParaRPr lang="en-US"/>
          </a:p>
        </p:txBody>
      </p:sp>
      <p:pic>
        <p:nvPicPr>
          <p:cNvPr id="17413" name="Picture 2" descr="E:\shoestring_files\shoest1.png"/>
          <p:cNvPicPr>
            <a:picLocks noChangeAspect="1" noChangeArrowheads="1"/>
          </p:cNvPicPr>
          <p:nvPr/>
        </p:nvPicPr>
        <p:blipFill>
          <a:blip r:embed="rId3" cstate="print"/>
          <a:srcRect/>
          <a:stretch>
            <a:fillRect/>
          </a:stretch>
        </p:blipFill>
        <p:spPr bwMode="auto">
          <a:xfrm>
            <a:off x="914400" y="2209800"/>
            <a:ext cx="2047875" cy="20859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perspectiveContrastingRightFacing"/>
            <a:lightRig rig="threePt" dir="t">
              <a:rot lat="0" lon="0" rev="2700000"/>
            </a:lightRig>
          </a:scene3d>
          <a:sp3d>
            <a:bevelT h="38100"/>
            <a:contourClr>
              <a:srgbClr val="C0C0C0"/>
            </a:contourClr>
          </a:sp3d>
        </p:spPr>
      </p:pic>
      <p:pic>
        <p:nvPicPr>
          <p:cNvPr id="17414" name="Picture 3" descr="E:\shoestring_files\shoest3.png"/>
          <p:cNvPicPr>
            <a:picLocks noChangeAspect="1" noChangeArrowheads="1"/>
          </p:cNvPicPr>
          <p:nvPr/>
        </p:nvPicPr>
        <p:blipFill>
          <a:blip r:embed="rId4" cstate="print"/>
          <a:srcRect/>
          <a:stretch>
            <a:fillRect/>
          </a:stretch>
        </p:blipFill>
        <p:spPr bwMode="auto">
          <a:xfrm>
            <a:off x="5715000" y="2133600"/>
            <a:ext cx="2047875" cy="20859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perspectiveHeroicExtremeLeftFacing"/>
            <a:lightRig rig="threePt" dir="t">
              <a:rot lat="0" lon="0" rev="2700000"/>
            </a:lightRig>
          </a:scene3d>
          <a:sp3d>
            <a:bevelT h="38100"/>
            <a:contourClr>
              <a:srgbClr val="C0C0C0"/>
            </a:contourClr>
          </a:sp3d>
        </p:spPr>
      </p:pic>
      <p:sp>
        <p:nvSpPr>
          <p:cNvPr id="8" name="Right Arrow 7"/>
          <p:cNvSpPr/>
          <p:nvPr/>
        </p:nvSpPr>
        <p:spPr>
          <a:xfrm>
            <a:off x="3581400" y="2895600"/>
            <a:ext cx="1371600" cy="228600"/>
          </a:xfrm>
          <a:prstGeom prst="right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Left Arrow 8"/>
          <p:cNvSpPr/>
          <p:nvPr/>
        </p:nvSpPr>
        <p:spPr>
          <a:xfrm>
            <a:off x="3581400" y="3733800"/>
            <a:ext cx="1371600" cy="228600"/>
          </a:xfrm>
          <a:prstGeom prst="left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17" name="TextBox 9"/>
          <p:cNvSpPr txBox="1">
            <a:spLocks noChangeArrowheads="1"/>
          </p:cNvSpPr>
          <p:nvPr/>
        </p:nvSpPr>
        <p:spPr bwMode="auto">
          <a:xfrm>
            <a:off x="3733800" y="2438400"/>
            <a:ext cx="990600" cy="369888"/>
          </a:xfrm>
          <a:prstGeom prst="rect">
            <a:avLst/>
          </a:prstGeom>
          <a:noFill/>
          <a:ln w="9525">
            <a:noFill/>
            <a:miter lim="800000"/>
            <a:headEnd/>
            <a:tailEnd/>
          </a:ln>
        </p:spPr>
        <p:txBody>
          <a:bodyPr>
            <a:spAutoFit/>
          </a:bodyPr>
          <a:lstStyle/>
          <a:p>
            <a:r>
              <a:rPr lang="en-US" dirty="0">
                <a:cs typeface="Arial" pitchFamily="34" charset="0"/>
              </a:rPr>
              <a:t>Digital</a:t>
            </a:r>
          </a:p>
        </p:txBody>
      </p:sp>
      <p:sp>
        <p:nvSpPr>
          <p:cNvPr id="17418" name="TextBox 10"/>
          <p:cNvSpPr txBox="1">
            <a:spLocks noChangeArrowheads="1"/>
          </p:cNvSpPr>
          <p:nvPr/>
        </p:nvSpPr>
        <p:spPr bwMode="auto">
          <a:xfrm>
            <a:off x="3733800" y="4038600"/>
            <a:ext cx="1143000" cy="381000"/>
          </a:xfrm>
          <a:prstGeom prst="rect">
            <a:avLst/>
          </a:prstGeom>
          <a:noFill/>
          <a:ln w="9525">
            <a:noFill/>
            <a:miter lim="800000"/>
            <a:headEnd/>
            <a:tailEnd/>
          </a:ln>
        </p:spPr>
        <p:txBody>
          <a:bodyPr>
            <a:spAutoFit/>
          </a:bodyPr>
          <a:lstStyle/>
          <a:p>
            <a:r>
              <a:rPr lang="en-US" dirty="0">
                <a:cs typeface="Arial" pitchFamily="34" charset="0"/>
              </a:rPr>
              <a:t>Analog</a:t>
            </a:r>
          </a:p>
        </p:txBody>
      </p:sp>
      <p:sp>
        <p:nvSpPr>
          <p:cNvPr id="17419" name="TextBox 11"/>
          <p:cNvSpPr txBox="1">
            <a:spLocks noChangeArrowheads="1"/>
          </p:cNvSpPr>
          <p:nvPr/>
        </p:nvSpPr>
        <p:spPr bwMode="auto">
          <a:xfrm>
            <a:off x="457200" y="4648201"/>
            <a:ext cx="8458200" cy="1938992"/>
          </a:xfrm>
          <a:prstGeom prst="rect">
            <a:avLst/>
          </a:prstGeom>
          <a:noFill/>
          <a:ln w="9525">
            <a:noFill/>
            <a:miter lim="800000"/>
            <a:headEnd/>
            <a:tailEnd/>
          </a:ln>
        </p:spPr>
        <p:txBody>
          <a:bodyPr wrap="square">
            <a:spAutoFit/>
          </a:bodyPr>
          <a:lstStyle/>
          <a:p>
            <a:r>
              <a:rPr lang="en-US" sz="2000" dirty="0">
                <a:cs typeface="Arial" pitchFamily="34" charset="0"/>
              </a:rPr>
              <a:t>We could use this very simple state model as a basis for tests, where following a path in the model is equivalent to running a test</a:t>
            </a:r>
          </a:p>
          <a:p>
            <a:endParaRPr lang="en-US" sz="2000" dirty="0">
              <a:cs typeface="Arial" pitchFamily="34" charset="0"/>
            </a:endParaRPr>
          </a:p>
          <a:p>
            <a:r>
              <a:rPr lang="en-US" sz="2000" dirty="0">
                <a:cs typeface="Arial" pitchFamily="34" charset="0"/>
              </a:rPr>
              <a:t>Setup:               Put the Clock into its Analog display mode</a:t>
            </a:r>
          </a:p>
          <a:p>
            <a:r>
              <a:rPr lang="en-US" sz="2000" dirty="0">
                <a:cs typeface="Arial" pitchFamily="34" charset="0"/>
              </a:rPr>
              <a:t>Action:              Click on “Settings\Digital”</a:t>
            </a:r>
          </a:p>
          <a:p>
            <a:r>
              <a:rPr lang="en-US" sz="2000" dirty="0">
                <a:cs typeface="Arial" pitchFamily="34" charset="0"/>
              </a:rPr>
              <a:t>Outcome:          Does the Clock correctly change to the Digital display</a:t>
            </a:r>
            <a:r>
              <a:rPr lang="en-US" sz="2000" dirty="0" smtClean="0">
                <a:cs typeface="Arial" pitchFamily="34" charset="0"/>
              </a:rPr>
              <a:t>?</a:t>
            </a:r>
            <a:endParaRPr lang="en-US" dirty="0">
              <a:latin typeface="Sabon LT Std"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smtClean="0">
                <a:solidFill>
                  <a:schemeClr val="bg1"/>
                </a:solidFill>
              </a:rPr>
              <a:t>Requirements for NT clock</a:t>
            </a:r>
          </a:p>
        </p:txBody>
      </p:sp>
      <p:sp>
        <p:nvSpPr>
          <p:cNvPr id="19458" name="Text Placeholder 2"/>
          <p:cNvSpPr>
            <a:spLocks noGrp="1"/>
          </p:cNvSpPr>
          <p:nvPr>
            <p:ph type="body" idx="1"/>
          </p:nvPr>
        </p:nvSpPr>
        <p:spPr bwMode="auto">
          <a:xfrm>
            <a:off x="228600" y="990600"/>
            <a:ext cx="8763000" cy="6096000"/>
          </a:xfrm>
        </p:spPr>
        <p:txBody>
          <a:bodyPr wrap="square" numCol="1" anchor="t" anchorCtr="0" compatLnSpc="1">
            <a:prstTxWarp prst="textNoShape">
              <a:avLst/>
            </a:prstTxWarp>
            <a:noAutofit/>
          </a:bodyPr>
          <a:lstStyle/>
          <a:p>
            <a:r>
              <a:rPr lang="en-US" sz="1800" dirty="0" smtClean="0">
                <a:latin typeface="Arial" pitchFamily="34" charset="0"/>
                <a:cs typeface="Arial" pitchFamily="34" charset="0"/>
              </a:rPr>
              <a:t>For the purposes of this presentation, we will only be concerned with the following actions in the Clock:</a:t>
            </a:r>
          </a:p>
          <a:p>
            <a:r>
              <a:rPr lang="en-US" sz="1800" dirty="0" smtClean="0">
                <a:latin typeface="Arial" pitchFamily="34" charset="0"/>
                <a:cs typeface="Arial" pitchFamily="34" charset="0"/>
              </a:rPr>
              <a:t>Start the Clock application </a:t>
            </a:r>
          </a:p>
          <a:p>
            <a:pPr lvl="3" indent="350838">
              <a:buBlip>
                <a:blip r:embed="rId2"/>
              </a:buBlip>
            </a:pPr>
            <a:r>
              <a:rPr lang="en-US" sz="1800" dirty="0" smtClean="0">
                <a:latin typeface="Arial" pitchFamily="34" charset="0"/>
                <a:cs typeface="Arial" pitchFamily="34" charset="0"/>
              </a:rPr>
              <a:t>If the application is NOT running, the user can execute the Start command. </a:t>
            </a:r>
          </a:p>
          <a:p>
            <a:pPr lvl="3" indent="350838">
              <a:buBlip>
                <a:blip r:embed="rId2"/>
              </a:buBlip>
            </a:pPr>
            <a:r>
              <a:rPr lang="en-US" sz="1800" dirty="0" smtClean="0">
                <a:latin typeface="Arial" pitchFamily="34" charset="0"/>
                <a:cs typeface="Arial" pitchFamily="34" charset="0"/>
              </a:rPr>
              <a:t>If the application is running, the user cannot execute the Start command. </a:t>
            </a:r>
          </a:p>
          <a:p>
            <a:pPr lvl="3" indent="350838">
              <a:buBlip>
                <a:blip r:embed="rId2"/>
              </a:buBlip>
            </a:pPr>
            <a:r>
              <a:rPr lang="en-US" sz="1800" dirty="0" smtClean="0">
                <a:latin typeface="Arial" pitchFamily="34" charset="0"/>
                <a:cs typeface="Arial" pitchFamily="34" charset="0"/>
              </a:rPr>
              <a:t>After the Start command executes, the application is running. </a:t>
            </a:r>
          </a:p>
          <a:p>
            <a:r>
              <a:rPr lang="en-US" sz="1800" dirty="0" smtClean="0">
                <a:latin typeface="Arial" pitchFamily="34" charset="0"/>
                <a:cs typeface="Arial" pitchFamily="34" charset="0"/>
              </a:rPr>
              <a:t>Stop the Clock application </a:t>
            </a:r>
          </a:p>
          <a:p>
            <a:pPr lvl="3" indent="350838">
              <a:buBlip>
                <a:blip r:embed="rId2"/>
              </a:buBlip>
            </a:pPr>
            <a:r>
              <a:rPr lang="en-US" sz="1800" dirty="0" smtClean="0">
                <a:latin typeface="Arial" pitchFamily="34" charset="0"/>
                <a:cs typeface="Arial" pitchFamily="34" charset="0"/>
              </a:rPr>
              <a:t>If the application is NOT running, the user cannot execute the Stop command. </a:t>
            </a:r>
          </a:p>
          <a:p>
            <a:pPr lvl="3" indent="350838">
              <a:buBlip>
                <a:blip r:embed="rId2"/>
              </a:buBlip>
            </a:pPr>
            <a:r>
              <a:rPr lang="en-US" sz="1800" dirty="0" smtClean="0">
                <a:latin typeface="Arial" pitchFamily="34" charset="0"/>
                <a:cs typeface="Arial" pitchFamily="34" charset="0"/>
              </a:rPr>
              <a:t>If the application is running, the user can execute the Stop command. </a:t>
            </a:r>
          </a:p>
          <a:p>
            <a:pPr lvl="3" indent="350838">
              <a:buBlip>
                <a:blip r:embed="rId2"/>
              </a:buBlip>
            </a:pPr>
            <a:r>
              <a:rPr lang="en-US" sz="1800" dirty="0" smtClean="0">
                <a:latin typeface="Arial" pitchFamily="34" charset="0"/>
                <a:cs typeface="Arial" pitchFamily="34" charset="0"/>
              </a:rPr>
              <a:t>After the Stop command executes, the application is not running. </a:t>
            </a:r>
          </a:p>
          <a:p>
            <a:r>
              <a:rPr lang="en-US" sz="1800" dirty="0" smtClean="0">
                <a:latin typeface="Arial" pitchFamily="34" charset="0"/>
                <a:cs typeface="Arial" pitchFamily="34" charset="0"/>
              </a:rPr>
              <a:t>Select Analog setting </a:t>
            </a:r>
          </a:p>
          <a:p>
            <a:pPr lvl="3" indent="350838">
              <a:buBlip>
                <a:blip r:embed="rId2"/>
              </a:buBlip>
            </a:pPr>
            <a:r>
              <a:rPr lang="en-US" sz="1800" dirty="0" smtClean="0">
                <a:latin typeface="Arial" pitchFamily="34" charset="0"/>
                <a:cs typeface="Arial" pitchFamily="34" charset="0"/>
              </a:rPr>
              <a:t>If the application is NOT running, the user cannot execute the Analog command. </a:t>
            </a:r>
          </a:p>
          <a:p>
            <a:pPr lvl="3" indent="350838">
              <a:buBlip>
                <a:blip r:embed="rId2"/>
              </a:buBlip>
            </a:pPr>
            <a:r>
              <a:rPr lang="en-US" sz="1800" dirty="0" smtClean="0">
                <a:latin typeface="Arial" pitchFamily="34" charset="0"/>
                <a:cs typeface="Arial" pitchFamily="34" charset="0"/>
              </a:rPr>
              <a:t>If the application is running, the user can execute the Analog command. </a:t>
            </a:r>
          </a:p>
          <a:p>
            <a:pPr lvl="3" indent="350838">
              <a:buBlip>
                <a:blip r:embed="rId2"/>
              </a:buBlip>
            </a:pPr>
            <a:r>
              <a:rPr lang="en-US" sz="1800" dirty="0" smtClean="0">
                <a:latin typeface="Arial" pitchFamily="34" charset="0"/>
                <a:cs typeface="Arial" pitchFamily="34" charset="0"/>
              </a:rPr>
              <a:t>After the Analog command executes, the application is in Analog display mode. </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B1FF8E8A-8394-425D-A88C-70BD289C5E20}" type="slidenum">
              <a:rPr lang="en-US"/>
              <a:pPr>
                <a:defRPr/>
              </a:pPr>
              <a:t>11</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dirty="0" smtClean="0">
                <a:solidFill>
                  <a:schemeClr val="bg1"/>
                </a:solidFill>
              </a:rPr>
              <a:t>Requirements for NT clock</a:t>
            </a:r>
            <a:endParaRPr lang="en-US" dirty="0" smtClean="0"/>
          </a:p>
        </p:txBody>
      </p:sp>
      <p:sp>
        <p:nvSpPr>
          <p:cNvPr id="20482" name="Text Placeholder 2"/>
          <p:cNvSpPr>
            <a:spLocks noGrp="1"/>
          </p:cNvSpPr>
          <p:nvPr>
            <p:ph type="body" idx="1"/>
          </p:nvPr>
        </p:nvSpPr>
        <p:spPr bwMode="auto">
          <a:xfrm>
            <a:off x="365125" y="1066800"/>
            <a:ext cx="8778875" cy="5410200"/>
          </a:xfrm>
        </p:spPr>
        <p:txBody>
          <a:bodyPr wrap="square" numCol="1" anchor="t" anchorCtr="0" compatLnSpc="1">
            <a:prstTxWarp prst="textNoShape">
              <a:avLst/>
            </a:prstTxWarp>
            <a:normAutofit lnSpcReduction="10000"/>
          </a:bodyPr>
          <a:lstStyle/>
          <a:p>
            <a:r>
              <a:rPr lang="en-US" sz="1800" dirty="0" smtClean="0">
                <a:latin typeface="Arial" pitchFamily="34" charset="0"/>
                <a:cs typeface="Arial" pitchFamily="34" charset="0"/>
              </a:rPr>
              <a:t>Select Digital setting </a:t>
            </a:r>
          </a:p>
          <a:p>
            <a:pPr lvl="3" indent="350838">
              <a:buBlip>
                <a:blip r:embed="rId2"/>
              </a:buBlip>
            </a:pPr>
            <a:r>
              <a:rPr lang="en-US" sz="1800" dirty="0" smtClean="0">
                <a:latin typeface="Arial" pitchFamily="34" charset="0"/>
                <a:cs typeface="Arial" pitchFamily="34" charset="0"/>
              </a:rPr>
              <a:t>If the application is NOT running, the user cannot execute the Digital command. </a:t>
            </a:r>
          </a:p>
          <a:p>
            <a:pPr lvl="3" indent="350838">
              <a:buBlip>
                <a:blip r:embed="rId2"/>
              </a:buBlip>
            </a:pPr>
            <a:r>
              <a:rPr lang="en-US" sz="1800" dirty="0" smtClean="0">
                <a:latin typeface="Arial" pitchFamily="34" charset="0"/>
                <a:cs typeface="Arial" pitchFamily="34" charset="0"/>
              </a:rPr>
              <a:t>If the application is running, the user can execute the Digital command. </a:t>
            </a:r>
          </a:p>
          <a:p>
            <a:pPr lvl="3" indent="350838">
              <a:buBlip>
                <a:blip r:embed="rId2"/>
              </a:buBlip>
            </a:pPr>
            <a:r>
              <a:rPr lang="en-US" sz="1800" dirty="0" smtClean="0">
                <a:latin typeface="Arial" pitchFamily="34" charset="0"/>
                <a:cs typeface="Arial" pitchFamily="34" charset="0"/>
              </a:rPr>
              <a:t>After the Digital command executes, the application is in Digital display mode</a:t>
            </a:r>
          </a:p>
          <a:p>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Our model in this example will have two operational modes, system mode and setting mode, which can have the following values:</a:t>
            </a:r>
          </a:p>
          <a:p>
            <a:r>
              <a:rPr lang="en-US" sz="1800" dirty="0" smtClean="0">
                <a:latin typeface="Arial" pitchFamily="34" charset="0"/>
                <a:cs typeface="Arial" pitchFamily="34" charset="0"/>
              </a:rPr>
              <a:t>System mode:</a:t>
            </a:r>
          </a:p>
          <a:p>
            <a:pPr lvl="3" indent="350838">
              <a:buBlip>
                <a:blip r:embed="rId2"/>
              </a:buBlip>
            </a:pPr>
            <a:r>
              <a:rPr lang="en-US" sz="1800" dirty="0" smtClean="0">
                <a:latin typeface="Arial" pitchFamily="34" charset="0"/>
                <a:cs typeface="Arial" pitchFamily="34" charset="0"/>
              </a:rPr>
              <a:t>NOT_RUNNING means Clock is not running</a:t>
            </a:r>
          </a:p>
          <a:p>
            <a:pPr lvl="3" indent="350838">
              <a:buBlip>
                <a:blip r:embed="rId2"/>
              </a:buBlip>
            </a:pPr>
            <a:r>
              <a:rPr lang="en-US" sz="1800" dirty="0" smtClean="0">
                <a:latin typeface="Arial" pitchFamily="34" charset="0"/>
                <a:cs typeface="Arial" pitchFamily="34" charset="0"/>
              </a:rPr>
              <a:t>RUNNING means Clock is running</a:t>
            </a:r>
          </a:p>
          <a:p>
            <a:r>
              <a:rPr lang="en-US" sz="1800" dirty="0" smtClean="0">
                <a:latin typeface="Arial" pitchFamily="34" charset="0"/>
                <a:cs typeface="Arial" pitchFamily="34" charset="0"/>
              </a:rPr>
              <a:t>Setting mode:</a:t>
            </a:r>
          </a:p>
          <a:p>
            <a:pPr lvl="3" indent="350838">
              <a:buBlip>
                <a:blip r:embed="rId2"/>
              </a:buBlip>
            </a:pPr>
            <a:r>
              <a:rPr lang="en-US" sz="1800" dirty="0" smtClean="0">
                <a:latin typeface="Arial" pitchFamily="34" charset="0"/>
                <a:cs typeface="Arial" pitchFamily="34" charset="0"/>
              </a:rPr>
              <a:t>ANALOG means Analog display is set</a:t>
            </a:r>
          </a:p>
          <a:p>
            <a:pPr lvl="3" indent="350838">
              <a:buBlip>
                <a:blip r:embed="rId2"/>
              </a:buBlip>
            </a:pPr>
            <a:r>
              <a:rPr lang="en-US" sz="1800" dirty="0" smtClean="0">
                <a:latin typeface="Arial" pitchFamily="34" charset="0"/>
                <a:cs typeface="Arial" pitchFamily="34" charset="0"/>
              </a:rPr>
              <a:t>DIGITAL means Digital display is set</a:t>
            </a:r>
          </a:p>
          <a:p>
            <a:pPr lvl="3"/>
            <a:endParaRPr lang="en-US" dirty="0" smtClean="0"/>
          </a:p>
          <a:p>
            <a:endParaRPr lang="en-US" dirty="0" smtClean="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8B44E85B-3CDC-4E25-A2FE-362A3CC6C306}" type="slidenum">
              <a:rPr lang="en-US"/>
              <a:pPr>
                <a:defRPr/>
              </a:pPr>
              <a:t>12</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dirty="0" smtClean="0">
                <a:solidFill>
                  <a:schemeClr val="bg1"/>
                </a:solidFill>
              </a:rPr>
              <a:t>Finite State Machine of NT clock</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5737B072-7F6B-498F-A606-C485142CEB7F}" type="slidenum">
              <a:rPr lang="en-US"/>
              <a:pPr>
                <a:defRPr/>
              </a:pPr>
              <a:t>13</a:t>
            </a:fld>
            <a:endParaRPr lang="en-US"/>
          </a:p>
        </p:txBody>
      </p:sp>
      <p:sp>
        <p:nvSpPr>
          <p:cNvPr id="6" name="Oval 5"/>
          <p:cNvSpPr/>
          <p:nvPr/>
        </p:nvSpPr>
        <p:spPr>
          <a:xfrm>
            <a:off x="1371599" y="2404645"/>
            <a:ext cx="2362201" cy="1066801"/>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latin typeface="Arial" pitchFamily="34" charset="0"/>
                <a:cs typeface="Arial" pitchFamily="34" charset="0"/>
              </a:rPr>
              <a:t>Not_Running</a:t>
            </a:r>
            <a:endParaRPr lang="en-US" dirty="0">
              <a:latin typeface="Arial" pitchFamily="34" charset="0"/>
              <a:cs typeface="Arial" pitchFamily="34" charset="0"/>
            </a:endParaRPr>
          </a:p>
          <a:p>
            <a:pPr algn="ctr" fontAlgn="auto">
              <a:spcBef>
                <a:spcPts val="0"/>
              </a:spcBef>
              <a:spcAft>
                <a:spcPts val="0"/>
              </a:spcAft>
              <a:defRPr/>
            </a:pPr>
            <a:r>
              <a:rPr lang="en-US" dirty="0">
                <a:latin typeface="Arial" pitchFamily="34" charset="0"/>
                <a:cs typeface="Arial" pitchFamily="34" charset="0"/>
              </a:rPr>
              <a:t>Analog</a:t>
            </a:r>
          </a:p>
        </p:txBody>
      </p:sp>
      <p:sp>
        <p:nvSpPr>
          <p:cNvPr id="7" name="Oval 6"/>
          <p:cNvSpPr/>
          <p:nvPr/>
        </p:nvSpPr>
        <p:spPr>
          <a:xfrm>
            <a:off x="5562599" y="2404645"/>
            <a:ext cx="2362201" cy="1066801"/>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latin typeface="Arial" pitchFamily="34" charset="0"/>
                <a:cs typeface="Arial" pitchFamily="34" charset="0"/>
              </a:rPr>
              <a:t>Not_Running</a:t>
            </a:r>
            <a:endParaRPr lang="en-US" dirty="0">
              <a:latin typeface="Arial" pitchFamily="34" charset="0"/>
              <a:cs typeface="Arial" pitchFamily="34" charset="0"/>
            </a:endParaRPr>
          </a:p>
          <a:p>
            <a:pPr algn="ctr" fontAlgn="auto">
              <a:spcBef>
                <a:spcPts val="0"/>
              </a:spcBef>
              <a:spcAft>
                <a:spcPts val="0"/>
              </a:spcAft>
              <a:defRPr/>
            </a:pPr>
            <a:r>
              <a:rPr lang="en-US" dirty="0">
                <a:latin typeface="Arial" pitchFamily="34" charset="0"/>
                <a:cs typeface="Arial" pitchFamily="34" charset="0"/>
              </a:rPr>
              <a:t>Digital</a:t>
            </a:r>
          </a:p>
        </p:txBody>
      </p:sp>
      <p:sp>
        <p:nvSpPr>
          <p:cNvPr id="8" name="Oval 7"/>
          <p:cNvSpPr/>
          <p:nvPr/>
        </p:nvSpPr>
        <p:spPr>
          <a:xfrm>
            <a:off x="1371599" y="4385845"/>
            <a:ext cx="2362201" cy="1066801"/>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itchFamily="34" charset="0"/>
                <a:cs typeface="Arial" pitchFamily="34" charset="0"/>
              </a:rPr>
              <a:t>Running</a:t>
            </a:r>
          </a:p>
          <a:p>
            <a:pPr algn="ctr" fontAlgn="auto">
              <a:spcBef>
                <a:spcPts val="0"/>
              </a:spcBef>
              <a:spcAft>
                <a:spcPts val="0"/>
              </a:spcAft>
              <a:defRPr/>
            </a:pPr>
            <a:r>
              <a:rPr lang="en-US" dirty="0">
                <a:latin typeface="Arial" pitchFamily="34" charset="0"/>
                <a:cs typeface="Arial" pitchFamily="34" charset="0"/>
              </a:rPr>
              <a:t>Analog</a:t>
            </a:r>
          </a:p>
        </p:txBody>
      </p:sp>
      <p:sp>
        <p:nvSpPr>
          <p:cNvPr id="9" name="Oval 8"/>
          <p:cNvSpPr/>
          <p:nvPr/>
        </p:nvSpPr>
        <p:spPr>
          <a:xfrm>
            <a:off x="5562599" y="4385845"/>
            <a:ext cx="2362201" cy="1066801"/>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itchFamily="34" charset="0"/>
                <a:cs typeface="Arial" pitchFamily="34" charset="0"/>
              </a:rPr>
              <a:t>Running</a:t>
            </a:r>
          </a:p>
          <a:p>
            <a:pPr algn="ctr" fontAlgn="auto">
              <a:spcBef>
                <a:spcPts val="0"/>
              </a:spcBef>
              <a:spcAft>
                <a:spcPts val="0"/>
              </a:spcAft>
              <a:defRPr/>
            </a:pPr>
            <a:r>
              <a:rPr lang="en-US" dirty="0">
                <a:latin typeface="Arial" pitchFamily="34" charset="0"/>
                <a:cs typeface="Arial" pitchFamily="34" charset="0"/>
              </a:rPr>
              <a:t>Digital</a:t>
            </a:r>
          </a:p>
        </p:txBody>
      </p:sp>
      <p:sp>
        <p:nvSpPr>
          <p:cNvPr id="10" name="Right Arrow 9"/>
          <p:cNvSpPr/>
          <p:nvPr/>
        </p:nvSpPr>
        <p:spPr>
          <a:xfrm>
            <a:off x="4038600" y="4843045"/>
            <a:ext cx="1371599" cy="228601"/>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1" name="Right Arrow 10"/>
          <p:cNvGrpSpPr>
            <a:grpSpLocks/>
          </p:cNvGrpSpPr>
          <p:nvPr/>
        </p:nvGrpSpPr>
        <p:grpSpPr bwMode="auto">
          <a:xfrm>
            <a:off x="2838450" y="3587333"/>
            <a:ext cx="341312" cy="811213"/>
            <a:chOff x="1644" y="2281"/>
            <a:chExt cx="215" cy="511"/>
          </a:xfrm>
        </p:grpSpPr>
        <p:pic>
          <p:nvPicPr>
            <p:cNvPr id="21524" name="Right Arrow 10"/>
            <p:cNvPicPr>
              <a:picLocks noChangeArrowheads="1"/>
            </p:cNvPicPr>
            <p:nvPr/>
          </p:nvPicPr>
          <p:blipFill>
            <a:blip r:embed="rId2" cstate="print"/>
            <a:srcRect/>
            <a:stretch>
              <a:fillRect/>
            </a:stretch>
          </p:blipFill>
          <p:spPr bwMode="auto">
            <a:xfrm>
              <a:off x="1644" y="2281"/>
              <a:ext cx="215" cy="511"/>
            </a:xfrm>
            <a:prstGeom prst="rect">
              <a:avLst/>
            </a:prstGeom>
            <a:noFill/>
          </p:spPr>
        </p:pic>
        <p:sp>
          <p:nvSpPr>
            <p:cNvPr id="21525" name="Text Box 21"/>
            <p:cNvSpPr txBox="1">
              <a:spLocks noChangeArrowheads="1"/>
            </p:cNvSpPr>
            <p:nvPr/>
          </p:nvSpPr>
          <p:spPr bwMode="auto">
            <a:xfrm rot="5400000">
              <a:off x="1554" y="2466"/>
              <a:ext cx="396" cy="72"/>
            </a:xfrm>
            <a:prstGeom prst="rect">
              <a:avLst/>
            </a:prstGeom>
            <a:noFill/>
            <a:ln w="9525">
              <a:noFill/>
              <a:miter lim="800000"/>
              <a:headEnd/>
              <a:tailEnd/>
            </a:ln>
          </p:spPr>
          <p:txBody>
            <a:bodyPr rot="10800000" vert="eaVert" anchor="ctr"/>
            <a:lstStyle/>
            <a:p>
              <a:pPr algn="ctr"/>
              <a:endParaRPr lang="en-US">
                <a:solidFill>
                  <a:srgbClr val="FFFFFF"/>
                </a:solidFill>
                <a:latin typeface="Sabon LT Std" pitchFamily="18" charset="0"/>
              </a:endParaRPr>
            </a:p>
          </p:txBody>
        </p:sp>
      </p:grpSp>
      <p:grpSp>
        <p:nvGrpSpPr>
          <p:cNvPr id="12" name="Right Arrow 11"/>
          <p:cNvGrpSpPr>
            <a:grpSpLocks/>
          </p:cNvGrpSpPr>
          <p:nvPr/>
        </p:nvGrpSpPr>
        <p:grpSpPr bwMode="auto">
          <a:xfrm>
            <a:off x="6800850" y="3587333"/>
            <a:ext cx="341312" cy="731838"/>
            <a:chOff x="4140" y="2281"/>
            <a:chExt cx="215" cy="461"/>
          </a:xfrm>
        </p:grpSpPr>
        <p:pic>
          <p:nvPicPr>
            <p:cNvPr id="21527" name="Right Arrow 11"/>
            <p:cNvPicPr>
              <a:picLocks noChangeArrowheads="1"/>
            </p:cNvPicPr>
            <p:nvPr/>
          </p:nvPicPr>
          <p:blipFill>
            <a:blip r:embed="rId3" cstate="print"/>
            <a:srcRect/>
            <a:stretch>
              <a:fillRect/>
            </a:stretch>
          </p:blipFill>
          <p:spPr bwMode="auto">
            <a:xfrm>
              <a:off x="4140" y="2281"/>
              <a:ext cx="215" cy="461"/>
            </a:xfrm>
            <a:prstGeom prst="rect">
              <a:avLst/>
            </a:prstGeom>
            <a:noFill/>
          </p:spPr>
        </p:pic>
        <p:sp>
          <p:nvSpPr>
            <p:cNvPr id="21528" name="Text Box 24"/>
            <p:cNvSpPr txBox="1">
              <a:spLocks noChangeArrowheads="1"/>
            </p:cNvSpPr>
            <p:nvPr/>
          </p:nvSpPr>
          <p:spPr bwMode="auto">
            <a:xfrm rot="16200000">
              <a:off x="4074" y="2478"/>
              <a:ext cx="348" cy="72"/>
            </a:xfrm>
            <a:prstGeom prst="rect">
              <a:avLst/>
            </a:prstGeom>
            <a:noFill/>
            <a:ln w="9525">
              <a:noFill/>
              <a:miter lim="800000"/>
              <a:headEnd/>
              <a:tailEnd/>
            </a:ln>
          </p:spPr>
          <p:txBody>
            <a:bodyPr vert="eaVert" anchor="ctr"/>
            <a:lstStyle/>
            <a:p>
              <a:pPr algn="ctr"/>
              <a:endParaRPr lang="en-US">
                <a:solidFill>
                  <a:srgbClr val="FFFFFF"/>
                </a:solidFill>
                <a:latin typeface="Sabon LT Std" pitchFamily="18" charset="0"/>
              </a:endParaRPr>
            </a:p>
          </p:txBody>
        </p:sp>
      </p:grpSp>
      <p:grpSp>
        <p:nvGrpSpPr>
          <p:cNvPr id="13" name="Right Arrow 12"/>
          <p:cNvGrpSpPr>
            <a:grpSpLocks/>
          </p:cNvGrpSpPr>
          <p:nvPr/>
        </p:nvGrpSpPr>
        <p:grpSpPr bwMode="auto">
          <a:xfrm>
            <a:off x="1771650" y="3587333"/>
            <a:ext cx="341312" cy="731838"/>
            <a:chOff x="972" y="2281"/>
            <a:chExt cx="215" cy="461"/>
          </a:xfrm>
        </p:grpSpPr>
        <p:pic>
          <p:nvPicPr>
            <p:cNvPr id="21530" name="Right Arrow 12"/>
            <p:cNvPicPr>
              <a:picLocks noChangeArrowheads="1"/>
            </p:cNvPicPr>
            <p:nvPr/>
          </p:nvPicPr>
          <p:blipFill>
            <a:blip r:embed="rId4" cstate="print"/>
            <a:srcRect/>
            <a:stretch>
              <a:fillRect/>
            </a:stretch>
          </p:blipFill>
          <p:spPr bwMode="auto">
            <a:xfrm>
              <a:off x="972" y="2281"/>
              <a:ext cx="215" cy="461"/>
            </a:xfrm>
            <a:prstGeom prst="rect">
              <a:avLst/>
            </a:prstGeom>
            <a:noFill/>
          </p:spPr>
        </p:pic>
        <p:sp>
          <p:nvSpPr>
            <p:cNvPr id="21531" name="Text Box 27"/>
            <p:cNvSpPr txBox="1">
              <a:spLocks noChangeArrowheads="1"/>
            </p:cNvSpPr>
            <p:nvPr/>
          </p:nvSpPr>
          <p:spPr bwMode="auto">
            <a:xfrm rot="16200000">
              <a:off x="906" y="2478"/>
              <a:ext cx="348" cy="72"/>
            </a:xfrm>
            <a:prstGeom prst="rect">
              <a:avLst/>
            </a:prstGeom>
            <a:noFill/>
            <a:ln w="9525">
              <a:noFill/>
              <a:miter lim="800000"/>
              <a:headEnd/>
              <a:tailEnd/>
            </a:ln>
          </p:spPr>
          <p:txBody>
            <a:bodyPr vert="eaVert" anchor="ctr"/>
            <a:lstStyle/>
            <a:p>
              <a:pPr algn="ctr"/>
              <a:endParaRPr lang="en-US">
                <a:solidFill>
                  <a:srgbClr val="FFFFFF"/>
                </a:solidFill>
                <a:latin typeface="Sabon LT Std" pitchFamily="18" charset="0"/>
              </a:endParaRPr>
            </a:p>
          </p:txBody>
        </p:sp>
      </p:grpSp>
      <p:grpSp>
        <p:nvGrpSpPr>
          <p:cNvPr id="14" name="Right Arrow 13"/>
          <p:cNvGrpSpPr>
            <a:grpSpLocks/>
          </p:cNvGrpSpPr>
          <p:nvPr/>
        </p:nvGrpSpPr>
        <p:grpSpPr bwMode="auto">
          <a:xfrm>
            <a:off x="6111875" y="3587333"/>
            <a:ext cx="346075" cy="811213"/>
            <a:chOff x="3706" y="2281"/>
            <a:chExt cx="218" cy="511"/>
          </a:xfrm>
        </p:grpSpPr>
        <p:pic>
          <p:nvPicPr>
            <p:cNvPr id="21533" name="Right Arrow 13"/>
            <p:cNvPicPr>
              <a:picLocks noChangeArrowheads="1"/>
            </p:cNvPicPr>
            <p:nvPr/>
          </p:nvPicPr>
          <p:blipFill>
            <a:blip r:embed="rId5" cstate="print"/>
            <a:srcRect/>
            <a:stretch>
              <a:fillRect/>
            </a:stretch>
          </p:blipFill>
          <p:spPr bwMode="auto">
            <a:xfrm>
              <a:off x="3706" y="2281"/>
              <a:ext cx="218" cy="511"/>
            </a:xfrm>
            <a:prstGeom prst="rect">
              <a:avLst/>
            </a:prstGeom>
            <a:noFill/>
          </p:spPr>
        </p:pic>
        <p:sp>
          <p:nvSpPr>
            <p:cNvPr id="21534" name="Text Box 30"/>
            <p:cNvSpPr txBox="1">
              <a:spLocks noChangeArrowheads="1"/>
            </p:cNvSpPr>
            <p:nvPr/>
          </p:nvSpPr>
          <p:spPr bwMode="auto">
            <a:xfrm rot="5400000">
              <a:off x="3618" y="2466"/>
              <a:ext cx="396" cy="72"/>
            </a:xfrm>
            <a:prstGeom prst="rect">
              <a:avLst/>
            </a:prstGeom>
            <a:noFill/>
            <a:ln w="9525">
              <a:noFill/>
              <a:miter lim="800000"/>
              <a:headEnd/>
              <a:tailEnd/>
            </a:ln>
          </p:spPr>
          <p:txBody>
            <a:bodyPr rot="10800000" vert="eaVert" anchor="ctr"/>
            <a:lstStyle/>
            <a:p>
              <a:pPr algn="ctr"/>
              <a:endParaRPr lang="en-US">
                <a:solidFill>
                  <a:srgbClr val="FFFFFF"/>
                </a:solidFill>
                <a:latin typeface="Sabon LT Std" pitchFamily="18" charset="0"/>
              </a:endParaRPr>
            </a:p>
          </p:txBody>
        </p:sp>
      </p:grpSp>
      <p:grpSp>
        <p:nvGrpSpPr>
          <p:cNvPr id="15" name="Curved Right Arrow 14"/>
          <p:cNvGrpSpPr>
            <a:grpSpLocks/>
          </p:cNvGrpSpPr>
          <p:nvPr/>
        </p:nvGrpSpPr>
        <p:grpSpPr bwMode="auto">
          <a:xfrm>
            <a:off x="1941512" y="5489158"/>
            <a:ext cx="1249363" cy="701675"/>
            <a:chOff x="1079" y="3479"/>
            <a:chExt cx="787" cy="442"/>
          </a:xfrm>
        </p:grpSpPr>
        <p:pic>
          <p:nvPicPr>
            <p:cNvPr id="21536" name="Curved Right Arrow 14"/>
            <p:cNvPicPr>
              <a:picLocks noChangeArrowheads="1"/>
            </p:cNvPicPr>
            <p:nvPr/>
          </p:nvPicPr>
          <p:blipFill>
            <a:blip r:embed="rId6" cstate="print"/>
            <a:srcRect/>
            <a:stretch>
              <a:fillRect/>
            </a:stretch>
          </p:blipFill>
          <p:spPr bwMode="auto">
            <a:xfrm>
              <a:off x="1079" y="3479"/>
              <a:ext cx="787" cy="442"/>
            </a:xfrm>
            <a:prstGeom prst="rect">
              <a:avLst/>
            </a:prstGeom>
            <a:noFill/>
          </p:spPr>
        </p:pic>
        <p:sp>
          <p:nvSpPr>
            <p:cNvPr id="21537" name="Text Box 33"/>
            <p:cNvSpPr txBox="1">
              <a:spLocks noChangeArrowheads="1"/>
            </p:cNvSpPr>
            <p:nvPr/>
          </p:nvSpPr>
          <p:spPr bwMode="auto">
            <a:xfrm rot="16200000">
              <a:off x="1296" y="3312"/>
              <a:ext cx="360" cy="744"/>
            </a:xfrm>
            <a:prstGeom prst="rect">
              <a:avLst/>
            </a:prstGeom>
            <a:noFill/>
            <a:ln w="9525">
              <a:noFill/>
              <a:miter lim="800000"/>
              <a:headEnd/>
              <a:tailEnd/>
            </a:ln>
          </p:spPr>
          <p:txBody>
            <a:bodyPr vert="eaVert" anchor="ctr"/>
            <a:lstStyle/>
            <a:p>
              <a:pPr algn="ctr"/>
              <a:endParaRPr lang="en-US">
                <a:latin typeface="Sabon LT Std" pitchFamily="18" charset="0"/>
              </a:endParaRPr>
            </a:p>
          </p:txBody>
        </p:sp>
      </p:grpSp>
      <p:grpSp>
        <p:nvGrpSpPr>
          <p:cNvPr id="17" name="Curved Right Arrow 16"/>
          <p:cNvGrpSpPr>
            <a:grpSpLocks/>
          </p:cNvGrpSpPr>
          <p:nvPr/>
        </p:nvGrpSpPr>
        <p:grpSpPr bwMode="auto">
          <a:xfrm>
            <a:off x="6227762" y="5562183"/>
            <a:ext cx="1255713" cy="682625"/>
            <a:chOff x="3779" y="3525"/>
            <a:chExt cx="791" cy="430"/>
          </a:xfrm>
        </p:grpSpPr>
        <p:pic>
          <p:nvPicPr>
            <p:cNvPr id="21539" name="Curved Right Arrow 16"/>
            <p:cNvPicPr>
              <a:picLocks noChangeArrowheads="1"/>
            </p:cNvPicPr>
            <p:nvPr/>
          </p:nvPicPr>
          <p:blipFill>
            <a:blip r:embed="rId7" cstate="print"/>
            <a:srcRect/>
            <a:stretch>
              <a:fillRect/>
            </a:stretch>
          </p:blipFill>
          <p:spPr bwMode="auto">
            <a:xfrm>
              <a:off x="3779" y="3525"/>
              <a:ext cx="791" cy="430"/>
            </a:xfrm>
            <a:prstGeom prst="rect">
              <a:avLst/>
            </a:prstGeom>
            <a:noFill/>
          </p:spPr>
        </p:pic>
        <p:sp>
          <p:nvSpPr>
            <p:cNvPr id="21540" name="Text Box 36"/>
            <p:cNvSpPr txBox="1">
              <a:spLocks noChangeArrowheads="1"/>
            </p:cNvSpPr>
            <p:nvPr/>
          </p:nvSpPr>
          <p:spPr bwMode="auto">
            <a:xfrm rot="5400000">
              <a:off x="3968" y="3352"/>
              <a:ext cx="344" cy="744"/>
            </a:xfrm>
            <a:prstGeom prst="rect">
              <a:avLst/>
            </a:prstGeom>
            <a:noFill/>
            <a:ln w="9525">
              <a:noFill/>
              <a:miter lim="800000"/>
              <a:headEnd/>
              <a:tailEnd/>
            </a:ln>
          </p:spPr>
          <p:txBody>
            <a:bodyPr rot="10800000" vert="eaVert" anchor="ctr"/>
            <a:lstStyle/>
            <a:p>
              <a:pPr algn="ctr"/>
              <a:endParaRPr lang="en-US">
                <a:latin typeface="Sabon LT Std" pitchFamily="18" charset="0"/>
              </a:endParaRPr>
            </a:p>
          </p:txBody>
        </p:sp>
      </p:grpSp>
      <p:sp>
        <p:nvSpPr>
          <p:cNvPr id="19" name="Left Arrow 18"/>
          <p:cNvSpPr/>
          <p:nvPr/>
        </p:nvSpPr>
        <p:spPr>
          <a:xfrm>
            <a:off x="4114800" y="5224045"/>
            <a:ext cx="1295399" cy="228601"/>
          </a:xfrm>
          <a:prstGeom prst="lef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45" name="TextBox 19"/>
          <p:cNvSpPr txBox="1">
            <a:spLocks noChangeArrowheads="1"/>
          </p:cNvSpPr>
          <p:nvPr/>
        </p:nvSpPr>
        <p:spPr bwMode="auto">
          <a:xfrm>
            <a:off x="7086600" y="3776246"/>
            <a:ext cx="685800" cy="338554"/>
          </a:xfrm>
          <a:prstGeom prst="rect">
            <a:avLst/>
          </a:prstGeom>
          <a:noFill/>
          <a:ln w="9525">
            <a:noFill/>
            <a:miter lim="800000"/>
            <a:headEnd/>
            <a:tailEnd/>
          </a:ln>
        </p:spPr>
        <p:txBody>
          <a:bodyPr>
            <a:spAutoFit/>
          </a:bodyPr>
          <a:lstStyle/>
          <a:p>
            <a:r>
              <a:rPr lang="en-US" sz="1600">
                <a:cs typeface="Arial" pitchFamily="34" charset="0"/>
              </a:rPr>
              <a:t>Stop</a:t>
            </a:r>
          </a:p>
        </p:txBody>
      </p:sp>
      <p:sp>
        <p:nvSpPr>
          <p:cNvPr id="21546" name="TextBox 20"/>
          <p:cNvSpPr txBox="1">
            <a:spLocks noChangeArrowheads="1"/>
          </p:cNvSpPr>
          <p:nvPr/>
        </p:nvSpPr>
        <p:spPr bwMode="auto">
          <a:xfrm>
            <a:off x="1066800" y="3776246"/>
            <a:ext cx="762000" cy="338554"/>
          </a:xfrm>
          <a:prstGeom prst="rect">
            <a:avLst/>
          </a:prstGeom>
          <a:noFill/>
          <a:ln w="9525">
            <a:noFill/>
            <a:miter lim="800000"/>
            <a:headEnd/>
            <a:tailEnd/>
          </a:ln>
        </p:spPr>
        <p:txBody>
          <a:bodyPr>
            <a:spAutoFit/>
          </a:bodyPr>
          <a:lstStyle/>
          <a:p>
            <a:r>
              <a:rPr lang="en-US" sz="1600" dirty="0">
                <a:cs typeface="Arial" pitchFamily="34" charset="0"/>
              </a:rPr>
              <a:t>Stop</a:t>
            </a:r>
          </a:p>
        </p:txBody>
      </p:sp>
      <p:sp>
        <p:nvSpPr>
          <p:cNvPr id="21547" name="TextBox 21"/>
          <p:cNvSpPr txBox="1">
            <a:spLocks noChangeArrowheads="1"/>
          </p:cNvSpPr>
          <p:nvPr/>
        </p:nvSpPr>
        <p:spPr bwMode="auto">
          <a:xfrm>
            <a:off x="5410200" y="3700046"/>
            <a:ext cx="685800" cy="338554"/>
          </a:xfrm>
          <a:prstGeom prst="rect">
            <a:avLst/>
          </a:prstGeom>
          <a:noFill/>
          <a:ln w="9525">
            <a:noFill/>
            <a:miter lim="800000"/>
            <a:headEnd/>
            <a:tailEnd/>
          </a:ln>
        </p:spPr>
        <p:txBody>
          <a:bodyPr>
            <a:spAutoFit/>
          </a:bodyPr>
          <a:lstStyle/>
          <a:p>
            <a:r>
              <a:rPr lang="en-US" sz="1600">
                <a:cs typeface="Arial" pitchFamily="34" charset="0"/>
              </a:rPr>
              <a:t>Start</a:t>
            </a:r>
          </a:p>
        </p:txBody>
      </p:sp>
      <p:sp>
        <p:nvSpPr>
          <p:cNvPr id="21548" name="TextBox 22"/>
          <p:cNvSpPr txBox="1">
            <a:spLocks noChangeArrowheads="1"/>
          </p:cNvSpPr>
          <p:nvPr/>
        </p:nvSpPr>
        <p:spPr bwMode="auto">
          <a:xfrm>
            <a:off x="3124200" y="3700046"/>
            <a:ext cx="685800" cy="338554"/>
          </a:xfrm>
          <a:prstGeom prst="rect">
            <a:avLst/>
          </a:prstGeom>
          <a:noFill/>
          <a:ln w="9525">
            <a:noFill/>
            <a:miter lim="800000"/>
            <a:headEnd/>
            <a:tailEnd/>
          </a:ln>
        </p:spPr>
        <p:txBody>
          <a:bodyPr>
            <a:spAutoFit/>
          </a:bodyPr>
          <a:lstStyle/>
          <a:p>
            <a:r>
              <a:rPr lang="en-US" sz="1600">
                <a:cs typeface="Arial" pitchFamily="34" charset="0"/>
              </a:rPr>
              <a:t>Start</a:t>
            </a:r>
          </a:p>
        </p:txBody>
      </p:sp>
      <p:sp>
        <p:nvSpPr>
          <p:cNvPr id="21549" name="TextBox 23"/>
          <p:cNvSpPr txBox="1">
            <a:spLocks noChangeArrowheads="1"/>
          </p:cNvSpPr>
          <p:nvPr/>
        </p:nvSpPr>
        <p:spPr bwMode="auto">
          <a:xfrm>
            <a:off x="4267200" y="4462046"/>
            <a:ext cx="990600" cy="338554"/>
          </a:xfrm>
          <a:prstGeom prst="rect">
            <a:avLst/>
          </a:prstGeom>
          <a:noFill/>
          <a:ln w="9525">
            <a:noFill/>
            <a:miter lim="800000"/>
            <a:headEnd/>
            <a:tailEnd/>
          </a:ln>
        </p:spPr>
        <p:txBody>
          <a:bodyPr>
            <a:spAutoFit/>
          </a:bodyPr>
          <a:lstStyle/>
          <a:p>
            <a:r>
              <a:rPr lang="en-US" sz="1600">
                <a:cs typeface="Arial" pitchFamily="34" charset="0"/>
              </a:rPr>
              <a:t>Digital</a:t>
            </a:r>
          </a:p>
        </p:txBody>
      </p:sp>
      <p:sp>
        <p:nvSpPr>
          <p:cNvPr id="21550" name="TextBox 24"/>
          <p:cNvSpPr txBox="1">
            <a:spLocks noChangeArrowheads="1"/>
          </p:cNvSpPr>
          <p:nvPr/>
        </p:nvSpPr>
        <p:spPr bwMode="auto">
          <a:xfrm>
            <a:off x="6477000" y="6214646"/>
            <a:ext cx="990600" cy="338554"/>
          </a:xfrm>
          <a:prstGeom prst="rect">
            <a:avLst/>
          </a:prstGeom>
          <a:noFill/>
          <a:ln w="9525">
            <a:noFill/>
            <a:miter lim="800000"/>
            <a:headEnd/>
            <a:tailEnd/>
          </a:ln>
        </p:spPr>
        <p:txBody>
          <a:bodyPr>
            <a:spAutoFit/>
          </a:bodyPr>
          <a:lstStyle/>
          <a:p>
            <a:r>
              <a:rPr lang="en-US" sz="1600">
                <a:cs typeface="Arial" pitchFamily="34" charset="0"/>
              </a:rPr>
              <a:t>Digital</a:t>
            </a:r>
          </a:p>
        </p:txBody>
      </p:sp>
      <p:sp>
        <p:nvSpPr>
          <p:cNvPr id="21551" name="TextBox 25"/>
          <p:cNvSpPr txBox="1">
            <a:spLocks noChangeArrowheads="1"/>
          </p:cNvSpPr>
          <p:nvPr/>
        </p:nvSpPr>
        <p:spPr bwMode="auto">
          <a:xfrm>
            <a:off x="4267200" y="5452646"/>
            <a:ext cx="1066800" cy="338554"/>
          </a:xfrm>
          <a:prstGeom prst="rect">
            <a:avLst/>
          </a:prstGeom>
          <a:noFill/>
          <a:ln w="9525">
            <a:noFill/>
            <a:miter lim="800000"/>
            <a:headEnd/>
            <a:tailEnd/>
          </a:ln>
        </p:spPr>
        <p:txBody>
          <a:bodyPr>
            <a:spAutoFit/>
          </a:bodyPr>
          <a:lstStyle/>
          <a:p>
            <a:r>
              <a:rPr lang="en-US" sz="1600">
                <a:cs typeface="Arial" pitchFamily="34" charset="0"/>
              </a:rPr>
              <a:t>Analog</a:t>
            </a:r>
          </a:p>
        </p:txBody>
      </p:sp>
      <p:sp>
        <p:nvSpPr>
          <p:cNvPr id="21552" name="TextBox 26"/>
          <p:cNvSpPr txBox="1">
            <a:spLocks noChangeArrowheads="1"/>
          </p:cNvSpPr>
          <p:nvPr/>
        </p:nvSpPr>
        <p:spPr bwMode="auto">
          <a:xfrm>
            <a:off x="1981200" y="6214646"/>
            <a:ext cx="1066800" cy="338554"/>
          </a:xfrm>
          <a:prstGeom prst="rect">
            <a:avLst/>
          </a:prstGeom>
          <a:noFill/>
          <a:ln w="9525">
            <a:noFill/>
            <a:miter lim="800000"/>
            <a:headEnd/>
            <a:tailEnd/>
          </a:ln>
        </p:spPr>
        <p:txBody>
          <a:bodyPr>
            <a:spAutoFit/>
          </a:bodyPr>
          <a:lstStyle/>
          <a:p>
            <a:r>
              <a:rPr lang="en-US" sz="1600">
                <a:cs typeface="Arial" pitchFamily="34" charset="0"/>
              </a:rPr>
              <a:t>Analog</a:t>
            </a:r>
          </a:p>
        </p:txBody>
      </p:sp>
      <p:sp>
        <p:nvSpPr>
          <p:cNvPr id="37" name="Text Box 4"/>
          <p:cNvSpPr txBox="1">
            <a:spLocks noChangeArrowheads="1"/>
          </p:cNvSpPr>
          <p:nvPr/>
        </p:nvSpPr>
        <p:spPr bwMode="auto">
          <a:xfrm>
            <a:off x="228600" y="990600"/>
            <a:ext cx="8686800" cy="1323439"/>
          </a:xfrm>
          <a:prstGeom prst="rect">
            <a:avLst/>
          </a:prstGeom>
          <a:noFill/>
          <a:ln w="9525">
            <a:noFill/>
            <a:miter lim="800000"/>
            <a:headEnd/>
            <a:tailEnd/>
          </a:ln>
          <a:effectLst/>
        </p:spPr>
        <p:txBody>
          <a:bodyPr wrap="square">
            <a:spAutoFit/>
          </a:bodyPr>
          <a:lstStyle/>
          <a:p>
            <a:pPr marL="347663" lvl="1" indent="-347663">
              <a:buBlip>
                <a:blip r:embed="rId8"/>
              </a:buBlip>
            </a:pPr>
            <a:r>
              <a:rPr lang="en-US" sz="2000" dirty="0" smtClean="0"/>
              <a:t>A </a:t>
            </a:r>
            <a:r>
              <a:rPr lang="en-US" sz="2000" dirty="0"/>
              <a:t>set of states</a:t>
            </a:r>
          </a:p>
          <a:p>
            <a:pPr marL="347663" lvl="1" indent="-347663">
              <a:buBlip>
                <a:blip r:embed="rId8"/>
              </a:buBlip>
            </a:pPr>
            <a:r>
              <a:rPr lang="en-US" sz="2000" dirty="0"/>
              <a:t>A set of input events</a:t>
            </a:r>
          </a:p>
          <a:p>
            <a:pPr marL="347663" lvl="1" indent="-347663">
              <a:buBlip>
                <a:blip r:embed="rId8"/>
              </a:buBlip>
            </a:pPr>
            <a:r>
              <a:rPr lang="en-US" sz="2000" dirty="0"/>
              <a:t>The transitions between the states</a:t>
            </a:r>
          </a:p>
          <a:p>
            <a:pPr marL="347663" indent="-347663">
              <a:buBlip>
                <a:blip r:embed="rId8"/>
              </a:buBlip>
            </a:pPr>
            <a:r>
              <a:rPr lang="en-US" sz="2000" dirty="0"/>
              <a:t>Given a state and input event the next state can be </a:t>
            </a:r>
            <a:r>
              <a:rPr lang="en-US" sz="2000" dirty="0" smtClean="0"/>
              <a:t>determined</a:t>
            </a: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Code to Build the Model</a:t>
            </a:r>
            <a:endParaRPr lang="en-US" dirty="0"/>
          </a:p>
        </p:txBody>
      </p:sp>
      <p:sp>
        <p:nvSpPr>
          <p:cNvPr id="3" name="Text Placeholder 2"/>
          <p:cNvSpPr>
            <a:spLocks noGrp="1"/>
          </p:cNvSpPr>
          <p:nvPr>
            <p:ph type="body" idx="1"/>
          </p:nvPr>
        </p:nvSpPr>
        <p:spPr>
          <a:xfrm>
            <a:off x="457200" y="1189038"/>
            <a:ext cx="8550275" cy="5119687"/>
          </a:xfrm>
        </p:spPr>
        <p:txBody>
          <a:bodyPr>
            <a:normAutofit/>
          </a:bodyPr>
          <a:lstStyle/>
          <a:p>
            <a:pPr lvl="3" algn="l"/>
            <a:r>
              <a:rPr lang="en-US" sz="1600" dirty="0" smtClean="0">
                <a:latin typeface="Arial" pitchFamily="34" charset="0"/>
                <a:cs typeface="Arial" pitchFamily="34" charset="0"/>
              </a:rPr>
              <a:t>possible = TRUE 					‘ assume the action is possible</a:t>
            </a:r>
          </a:p>
          <a:p>
            <a:pPr lvl="3"/>
            <a:r>
              <a:rPr lang="en-US" sz="1600" dirty="0" smtClean="0">
                <a:latin typeface="Arial" pitchFamily="34" charset="0"/>
                <a:cs typeface="Arial" pitchFamily="34" charset="0"/>
              </a:rPr>
              <a:t>if (action = “Stop” ) then 				‘ want to do a Stop action?</a:t>
            </a:r>
          </a:p>
          <a:p>
            <a:pPr lvl="3" indent="465138"/>
            <a:r>
              <a:rPr lang="en-US" sz="1600" dirty="0" smtClean="0">
                <a:latin typeface="Arial" pitchFamily="34" charset="0"/>
                <a:cs typeface="Arial" pitchFamily="34" charset="0"/>
              </a:rPr>
              <a:t>if (</a:t>
            </a:r>
            <a:r>
              <a:rPr lang="en-US" sz="1600" dirty="0" err="1" smtClean="0">
                <a:latin typeface="Arial" pitchFamily="34" charset="0"/>
                <a:cs typeface="Arial" pitchFamily="34" charset="0"/>
              </a:rPr>
              <a:t>system_mode</a:t>
            </a:r>
            <a:r>
              <a:rPr lang="en-US" sz="1600" dirty="0" smtClean="0">
                <a:latin typeface="Arial" pitchFamily="34" charset="0"/>
                <a:cs typeface="Arial" pitchFamily="34" charset="0"/>
              </a:rPr>
              <a:t> = RUNNING) then		 ‘ if clock is in running mode</a:t>
            </a:r>
          </a:p>
          <a:p>
            <a:pPr lvl="3" indent="855663"/>
            <a:r>
              <a:rPr lang="en-US" sz="1600" dirty="0" err="1" smtClean="0">
                <a:latin typeface="Arial" pitchFamily="34" charset="0"/>
                <a:cs typeface="Arial" pitchFamily="34" charset="0"/>
              </a:rPr>
              <a:t>new_system_mode</a:t>
            </a:r>
            <a:r>
              <a:rPr lang="en-US" sz="1600" dirty="0" smtClean="0">
                <a:latin typeface="Arial" pitchFamily="34" charset="0"/>
                <a:cs typeface="Arial" pitchFamily="34" charset="0"/>
              </a:rPr>
              <a:t> = NOT_RUNNING   	          ‘ clock goes to not running mode</a:t>
            </a:r>
          </a:p>
          <a:p>
            <a:pPr lvl="3" indent="465138"/>
            <a:r>
              <a:rPr lang="en-US" sz="1600" dirty="0" smtClean="0">
                <a:latin typeface="Arial" pitchFamily="34" charset="0"/>
                <a:cs typeface="Arial" pitchFamily="34" charset="0"/>
              </a:rPr>
              <a:t>Else						 ‘ otherwise</a:t>
            </a:r>
          </a:p>
          <a:p>
            <a:pPr lvl="3" indent="914400"/>
            <a:r>
              <a:rPr lang="en-US" sz="1600" dirty="0" smtClean="0">
                <a:latin typeface="Arial" pitchFamily="34" charset="0"/>
                <a:cs typeface="Arial" pitchFamily="34" charset="0"/>
              </a:rPr>
              <a:t>possible = FALSE				 ‘ Stop action is not possible</a:t>
            </a:r>
          </a:p>
          <a:p>
            <a:pPr lvl="3" indent="465138"/>
            <a:r>
              <a:rPr lang="en-US" sz="1600" dirty="0" err="1" smtClean="0">
                <a:latin typeface="Arial" pitchFamily="34" charset="0"/>
                <a:cs typeface="Arial" pitchFamily="34" charset="0"/>
              </a:rPr>
              <a:t>endif</a:t>
            </a:r>
            <a:endParaRPr lang="en-US" sz="1600" dirty="0" smtClean="0">
              <a:latin typeface="Arial" pitchFamily="34" charset="0"/>
              <a:cs typeface="Arial" pitchFamily="34" charset="0"/>
            </a:endParaRPr>
          </a:p>
          <a:p>
            <a:pPr lvl="3"/>
            <a:r>
              <a:rPr lang="en-US" sz="1600" dirty="0" err="1" smtClean="0">
                <a:latin typeface="Arial" pitchFamily="34" charset="0"/>
                <a:cs typeface="Arial" pitchFamily="34" charset="0"/>
              </a:rPr>
              <a:t>endif</a:t>
            </a:r>
            <a:endParaRPr lang="en-US" sz="1600" dirty="0" smtClean="0">
              <a:latin typeface="Arial" pitchFamily="34" charset="0"/>
              <a:cs typeface="Arial" pitchFamily="34" charset="0"/>
            </a:endParaRPr>
          </a:p>
          <a:p>
            <a:pPr lvl="3"/>
            <a:r>
              <a:rPr lang="en-US" sz="1600" dirty="0" smtClean="0">
                <a:latin typeface="Arial" pitchFamily="34" charset="0"/>
                <a:cs typeface="Arial" pitchFamily="34" charset="0"/>
              </a:rPr>
              <a:t>if (possible = TRUE) then				 ‘ if action is possible</a:t>
            </a:r>
          </a:p>
          <a:p>
            <a:pPr lvl="3" indent="465138"/>
            <a:r>
              <a:rPr lang="en-US" sz="1600" dirty="0" smtClean="0">
                <a:latin typeface="Arial" pitchFamily="34" charset="0"/>
                <a:cs typeface="Arial" pitchFamily="34" charset="0"/>
              </a:rPr>
              <a:t>print </a:t>
            </a:r>
            <a:r>
              <a:rPr lang="en-US" sz="1600" dirty="0" err="1" smtClean="0">
                <a:latin typeface="Arial" pitchFamily="34" charset="0"/>
                <a:cs typeface="Arial" pitchFamily="34" charset="0"/>
              </a:rPr>
              <a:t>system_mode</a:t>
            </a:r>
            <a:r>
              <a:rPr lang="en-US" sz="1600" dirty="0" smtClean="0">
                <a:latin typeface="Arial" pitchFamily="34" charset="0"/>
                <a:cs typeface="Arial" pitchFamily="34" charset="0"/>
              </a:rPr>
              <a:t>;”.”;</a:t>
            </a:r>
            <a:r>
              <a:rPr lang="en-US" sz="1600" dirty="0" err="1" smtClean="0">
                <a:latin typeface="Arial" pitchFamily="34" charset="0"/>
                <a:cs typeface="Arial" pitchFamily="34" charset="0"/>
              </a:rPr>
              <a:t>setting_mode</a:t>
            </a:r>
            <a:r>
              <a:rPr lang="en-US" sz="1600" dirty="0" smtClean="0">
                <a:latin typeface="Arial" pitchFamily="34" charset="0"/>
                <a:cs typeface="Arial" pitchFamily="34" charset="0"/>
              </a:rPr>
              <a:t>, 		  ‘ print beginning state</a:t>
            </a:r>
          </a:p>
          <a:p>
            <a:pPr lvl="3" indent="465138"/>
            <a:r>
              <a:rPr lang="en-US" sz="1600" dirty="0" smtClean="0">
                <a:latin typeface="Arial" pitchFamily="34" charset="0"/>
                <a:cs typeface="Arial" pitchFamily="34" charset="0"/>
              </a:rPr>
              <a:t>print action,					  ‘ print the test action</a:t>
            </a:r>
          </a:p>
          <a:p>
            <a:pPr lvl="3" indent="465138"/>
            <a:r>
              <a:rPr lang="en-US" sz="1600" dirty="0" smtClean="0">
                <a:latin typeface="Arial" pitchFamily="34" charset="0"/>
                <a:cs typeface="Arial" pitchFamily="34" charset="0"/>
              </a:rPr>
              <a:t>print </a:t>
            </a:r>
            <a:r>
              <a:rPr lang="en-US" sz="1600" dirty="0" err="1" smtClean="0">
                <a:latin typeface="Arial" pitchFamily="34" charset="0"/>
                <a:cs typeface="Arial" pitchFamily="34" charset="0"/>
              </a:rPr>
              <a:t>new_system_mode</a:t>
            </a:r>
            <a:r>
              <a:rPr lang="en-US" sz="1600" dirty="0" smtClean="0">
                <a:latin typeface="Arial" pitchFamily="34" charset="0"/>
                <a:cs typeface="Arial" pitchFamily="34" charset="0"/>
              </a:rPr>
              <a:t>;”.”;</a:t>
            </a:r>
            <a:r>
              <a:rPr lang="en-US" sz="1600" dirty="0" err="1" smtClean="0">
                <a:latin typeface="Arial" pitchFamily="34" charset="0"/>
                <a:cs typeface="Arial" pitchFamily="34" charset="0"/>
              </a:rPr>
              <a:t>new_setting_mode</a:t>
            </a:r>
            <a:r>
              <a:rPr lang="en-US" sz="1600" dirty="0" smtClean="0">
                <a:latin typeface="Arial" pitchFamily="34" charset="0"/>
                <a:cs typeface="Arial" pitchFamily="34" charset="0"/>
              </a:rPr>
              <a:t> 	    ‘ print ending state</a:t>
            </a:r>
          </a:p>
          <a:p>
            <a:pPr lvl="3"/>
            <a:r>
              <a:rPr lang="en-US" sz="1600" dirty="0" err="1" smtClean="0">
                <a:latin typeface="Arial" pitchFamily="34" charset="0"/>
                <a:cs typeface="Arial" pitchFamily="34" charset="0"/>
              </a:rPr>
              <a:t>endif</a:t>
            </a:r>
            <a:endParaRPr lang="en-US" sz="1600" dirty="0" smtClean="0">
              <a:latin typeface="Arial" pitchFamily="34" charset="0"/>
              <a:cs typeface="Arial" pitchFamily="34" charset="0"/>
            </a:endParaRP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87F0BD77-B310-49B7-8FB5-2371D1794948}"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Finite state table</a:t>
            </a:r>
            <a:endParaRPr lang="en-US" dirty="0"/>
          </a:p>
        </p:txBody>
      </p:sp>
      <p:sp>
        <p:nvSpPr>
          <p:cNvPr id="4" name="Slide Number Placeholder 3"/>
          <p:cNvSpPr>
            <a:spLocks noGrp="1"/>
          </p:cNvSpPr>
          <p:nvPr>
            <p:ph type="sldNum" sz="quarter" idx="11"/>
          </p:nvPr>
        </p:nvSpPr>
        <p:spPr/>
        <p:txBody>
          <a:bodyPr/>
          <a:lstStyle/>
          <a:p>
            <a:pPr>
              <a:defRPr/>
            </a:pPr>
            <a:fld id="{C4ABD7F7-645B-4FD5-B4D5-60CA3FE64ECE}" type="slidenum">
              <a:rPr lang="en-US" smtClean="0"/>
              <a:pPr>
                <a:defRPr/>
              </a:pPr>
              <a:t>15</a:t>
            </a:fld>
            <a:endParaRPr lang="en-US" dirty="0"/>
          </a:p>
        </p:txBody>
      </p:sp>
      <p:pic>
        <p:nvPicPr>
          <p:cNvPr id="5" name="Picture 4" descr="untitledstate.bmp"/>
          <p:cNvPicPr>
            <a:picLocks noChangeAspect="1"/>
          </p:cNvPicPr>
          <p:nvPr/>
        </p:nvPicPr>
        <p:blipFill>
          <a:blip r:embed="rId2" cstate="print"/>
          <a:stretch>
            <a:fillRect/>
          </a:stretch>
        </p:blipFill>
        <p:spPr>
          <a:xfrm>
            <a:off x="228600" y="1371600"/>
            <a:ext cx="8705850" cy="46101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dirty="0" smtClean="0"/>
              <a:t>Random Walk Algorithm</a:t>
            </a:r>
          </a:p>
        </p:txBody>
      </p:sp>
      <p:sp>
        <p:nvSpPr>
          <p:cNvPr id="36" name="Text Placeholder 35"/>
          <p:cNvSpPr>
            <a:spLocks noGrp="1"/>
          </p:cNvSpPr>
          <p:nvPr>
            <p:ph type="body" idx="1"/>
          </p:nvPr>
        </p:nvSpPr>
        <p:spPr>
          <a:xfrm>
            <a:off x="381000" y="1143000"/>
            <a:ext cx="8397875" cy="411162"/>
          </a:xfrm>
        </p:spPr>
        <p:txBody>
          <a:bodyPr>
            <a:normAutofit/>
          </a:bodyPr>
          <a:lstStyle/>
          <a:p>
            <a:pPr lvl="3" indent="465138">
              <a:buBlip>
                <a:blip r:embed="rId3"/>
              </a:buBlip>
            </a:pPr>
            <a:r>
              <a:rPr lang="en-US" sz="2000" dirty="0" smtClean="0">
                <a:latin typeface="Arial" pitchFamily="34" charset="0"/>
                <a:cs typeface="Arial" pitchFamily="34" charset="0"/>
              </a:rPr>
              <a:t>Traversing the graph (FSM) to generate test sequences </a:t>
            </a:r>
            <a:endParaRPr lang="en-US" sz="2000" dirty="0">
              <a:latin typeface="Arial" pitchFamily="34" charset="0"/>
              <a:cs typeface="Arial" pitchFamily="34" charset="0"/>
            </a:endParaRP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61F1E4E5-2E33-44B2-81FE-D99C2626A79C}" type="slidenum">
              <a:rPr lang="en-US"/>
              <a:pPr>
                <a:defRPr/>
              </a:pPr>
              <a:t>16</a:t>
            </a:fld>
            <a:endParaRPr lang="en-US"/>
          </a:p>
        </p:txBody>
      </p:sp>
      <p:sp>
        <p:nvSpPr>
          <p:cNvPr id="6" name="Oval 5"/>
          <p:cNvSpPr/>
          <p:nvPr/>
        </p:nvSpPr>
        <p:spPr>
          <a:xfrm>
            <a:off x="2209800" y="1828800"/>
            <a:ext cx="2362200" cy="106680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latin typeface="Arial" pitchFamily="34" charset="0"/>
                <a:cs typeface="Arial" pitchFamily="34" charset="0"/>
              </a:rPr>
              <a:t>Not_Running</a:t>
            </a:r>
            <a:endParaRPr lang="en-US" dirty="0">
              <a:latin typeface="Arial" pitchFamily="34" charset="0"/>
              <a:cs typeface="Arial" pitchFamily="34" charset="0"/>
            </a:endParaRPr>
          </a:p>
          <a:p>
            <a:pPr algn="ctr" fontAlgn="auto">
              <a:spcBef>
                <a:spcPts val="0"/>
              </a:spcBef>
              <a:spcAft>
                <a:spcPts val="0"/>
              </a:spcAft>
              <a:defRPr/>
            </a:pPr>
            <a:r>
              <a:rPr lang="en-US" dirty="0">
                <a:latin typeface="Arial" pitchFamily="34" charset="0"/>
                <a:cs typeface="Arial" pitchFamily="34" charset="0"/>
              </a:rPr>
              <a:t>Analog</a:t>
            </a:r>
          </a:p>
        </p:txBody>
      </p:sp>
      <p:sp>
        <p:nvSpPr>
          <p:cNvPr id="7" name="Oval 6"/>
          <p:cNvSpPr/>
          <p:nvPr/>
        </p:nvSpPr>
        <p:spPr>
          <a:xfrm>
            <a:off x="6400800" y="1828800"/>
            <a:ext cx="2362200" cy="106680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latin typeface="Arial" pitchFamily="34" charset="0"/>
                <a:cs typeface="Arial" pitchFamily="34" charset="0"/>
              </a:rPr>
              <a:t>Not_Running</a:t>
            </a:r>
            <a:endParaRPr lang="en-US" dirty="0">
              <a:latin typeface="Arial" pitchFamily="34" charset="0"/>
              <a:cs typeface="Arial" pitchFamily="34" charset="0"/>
            </a:endParaRPr>
          </a:p>
          <a:p>
            <a:pPr algn="ctr" fontAlgn="auto">
              <a:spcBef>
                <a:spcPts val="0"/>
              </a:spcBef>
              <a:spcAft>
                <a:spcPts val="0"/>
              </a:spcAft>
              <a:defRPr/>
            </a:pPr>
            <a:r>
              <a:rPr lang="en-US" dirty="0">
                <a:latin typeface="Arial" pitchFamily="34" charset="0"/>
                <a:cs typeface="Arial" pitchFamily="34" charset="0"/>
              </a:rPr>
              <a:t>Digital</a:t>
            </a:r>
          </a:p>
        </p:txBody>
      </p:sp>
      <p:sp>
        <p:nvSpPr>
          <p:cNvPr id="8" name="Oval 7"/>
          <p:cNvSpPr/>
          <p:nvPr/>
        </p:nvSpPr>
        <p:spPr>
          <a:xfrm>
            <a:off x="2209800" y="3810000"/>
            <a:ext cx="2362200" cy="106680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itchFamily="34" charset="0"/>
                <a:cs typeface="Arial" pitchFamily="34" charset="0"/>
              </a:rPr>
              <a:t>Running</a:t>
            </a:r>
          </a:p>
          <a:p>
            <a:pPr algn="ctr" fontAlgn="auto">
              <a:spcBef>
                <a:spcPts val="0"/>
              </a:spcBef>
              <a:spcAft>
                <a:spcPts val="0"/>
              </a:spcAft>
              <a:defRPr/>
            </a:pPr>
            <a:r>
              <a:rPr lang="en-US" dirty="0">
                <a:latin typeface="Arial" pitchFamily="34" charset="0"/>
                <a:cs typeface="Arial" pitchFamily="34" charset="0"/>
              </a:rPr>
              <a:t>Analog</a:t>
            </a:r>
          </a:p>
        </p:txBody>
      </p:sp>
      <p:sp>
        <p:nvSpPr>
          <p:cNvPr id="9" name="Oval 8"/>
          <p:cNvSpPr/>
          <p:nvPr/>
        </p:nvSpPr>
        <p:spPr>
          <a:xfrm>
            <a:off x="6400800" y="3810000"/>
            <a:ext cx="2362200" cy="106680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itchFamily="34" charset="0"/>
                <a:cs typeface="Arial" pitchFamily="34" charset="0"/>
              </a:rPr>
              <a:t>Running</a:t>
            </a:r>
          </a:p>
          <a:p>
            <a:pPr algn="ctr" fontAlgn="auto">
              <a:spcBef>
                <a:spcPts val="0"/>
              </a:spcBef>
              <a:spcAft>
                <a:spcPts val="0"/>
              </a:spcAft>
              <a:defRPr/>
            </a:pPr>
            <a:r>
              <a:rPr lang="en-US" dirty="0">
                <a:latin typeface="Arial" pitchFamily="34" charset="0"/>
                <a:cs typeface="Arial" pitchFamily="34" charset="0"/>
              </a:rPr>
              <a:t>Digital</a:t>
            </a:r>
          </a:p>
        </p:txBody>
      </p:sp>
      <p:sp>
        <p:nvSpPr>
          <p:cNvPr id="10" name="Right Arrow 9"/>
          <p:cNvSpPr/>
          <p:nvPr/>
        </p:nvSpPr>
        <p:spPr>
          <a:xfrm>
            <a:off x="4876800" y="4267200"/>
            <a:ext cx="1371600" cy="228600"/>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ight Arrow 10"/>
          <p:cNvSpPr/>
          <p:nvPr/>
        </p:nvSpPr>
        <p:spPr>
          <a:xfrm rot="5400000">
            <a:off x="2514600" y="3276600"/>
            <a:ext cx="685800" cy="228600"/>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ight Arrow 11"/>
          <p:cNvSpPr/>
          <p:nvPr/>
        </p:nvSpPr>
        <p:spPr>
          <a:xfrm rot="16200000">
            <a:off x="7505700" y="3238500"/>
            <a:ext cx="609600" cy="228600"/>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ight Arrow 12"/>
          <p:cNvSpPr/>
          <p:nvPr/>
        </p:nvSpPr>
        <p:spPr>
          <a:xfrm rot="16200000">
            <a:off x="3390900" y="3238500"/>
            <a:ext cx="609600" cy="228600"/>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ight Arrow 13"/>
          <p:cNvSpPr/>
          <p:nvPr/>
        </p:nvSpPr>
        <p:spPr>
          <a:xfrm rot="5400000">
            <a:off x="6781800" y="3276600"/>
            <a:ext cx="685800" cy="228600"/>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Curved Right Arrow 14"/>
          <p:cNvSpPr/>
          <p:nvPr/>
        </p:nvSpPr>
        <p:spPr>
          <a:xfrm rot="16200000">
            <a:off x="3124200" y="4648200"/>
            <a:ext cx="571500" cy="1181100"/>
          </a:xfrm>
          <a:prstGeom prst="curvedRightArrow">
            <a:avLst>
              <a:gd name="adj1" fmla="val 20321"/>
              <a:gd name="adj2" fmla="val 52619"/>
              <a:gd name="adj3" fmla="val 46929"/>
            </a:avLst>
          </a:prstGeom>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6" name="Curved Right Arrow 15"/>
          <p:cNvSpPr/>
          <p:nvPr/>
        </p:nvSpPr>
        <p:spPr>
          <a:xfrm rot="5400000" flipH="1">
            <a:off x="7365979" y="4711720"/>
            <a:ext cx="546141" cy="1181100"/>
          </a:xfrm>
          <a:prstGeom prst="curvedRightArrow">
            <a:avLst>
              <a:gd name="adj1" fmla="val 20321"/>
              <a:gd name="adj2" fmla="val 52619"/>
              <a:gd name="adj3" fmla="val 46929"/>
            </a:avLst>
          </a:prstGeom>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7" name="Left Arrow 16"/>
          <p:cNvSpPr/>
          <p:nvPr/>
        </p:nvSpPr>
        <p:spPr>
          <a:xfrm>
            <a:off x="4953000" y="4648200"/>
            <a:ext cx="1295400" cy="228600"/>
          </a:xfrm>
          <a:prstGeom prst="lef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69" name="TextBox 17"/>
          <p:cNvSpPr txBox="1">
            <a:spLocks noChangeArrowheads="1"/>
          </p:cNvSpPr>
          <p:nvPr/>
        </p:nvSpPr>
        <p:spPr bwMode="auto">
          <a:xfrm>
            <a:off x="7924800" y="3200400"/>
            <a:ext cx="685800" cy="338554"/>
          </a:xfrm>
          <a:prstGeom prst="rect">
            <a:avLst/>
          </a:prstGeom>
          <a:noFill/>
          <a:ln w="9525">
            <a:noFill/>
            <a:miter lim="800000"/>
            <a:headEnd/>
            <a:tailEnd/>
          </a:ln>
        </p:spPr>
        <p:txBody>
          <a:bodyPr>
            <a:spAutoFit/>
          </a:bodyPr>
          <a:lstStyle/>
          <a:p>
            <a:r>
              <a:rPr lang="en-US" sz="1600">
                <a:cs typeface="Arial" pitchFamily="34" charset="0"/>
              </a:rPr>
              <a:t>Stop</a:t>
            </a:r>
          </a:p>
        </p:txBody>
      </p:sp>
      <p:sp>
        <p:nvSpPr>
          <p:cNvPr id="22570" name="TextBox 18"/>
          <p:cNvSpPr txBox="1">
            <a:spLocks noChangeArrowheads="1"/>
          </p:cNvSpPr>
          <p:nvPr/>
        </p:nvSpPr>
        <p:spPr bwMode="auto">
          <a:xfrm>
            <a:off x="3886200" y="3200400"/>
            <a:ext cx="762000" cy="338554"/>
          </a:xfrm>
          <a:prstGeom prst="rect">
            <a:avLst/>
          </a:prstGeom>
          <a:noFill/>
          <a:ln w="9525">
            <a:noFill/>
            <a:miter lim="800000"/>
            <a:headEnd/>
            <a:tailEnd/>
          </a:ln>
        </p:spPr>
        <p:txBody>
          <a:bodyPr>
            <a:spAutoFit/>
          </a:bodyPr>
          <a:lstStyle/>
          <a:p>
            <a:r>
              <a:rPr lang="en-US" sz="1600" dirty="0">
                <a:cs typeface="Arial" pitchFamily="34" charset="0"/>
              </a:rPr>
              <a:t>Stop</a:t>
            </a:r>
          </a:p>
        </p:txBody>
      </p:sp>
      <p:sp>
        <p:nvSpPr>
          <p:cNvPr id="22571" name="TextBox 19"/>
          <p:cNvSpPr txBox="1">
            <a:spLocks noChangeArrowheads="1"/>
          </p:cNvSpPr>
          <p:nvPr/>
        </p:nvSpPr>
        <p:spPr bwMode="auto">
          <a:xfrm>
            <a:off x="6248400" y="3124200"/>
            <a:ext cx="685800" cy="338554"/>
          </a:xfrm>
          <a:prstGeom prst="rect">
            <a:avLst/>
          </a:prstGeom>
          <a:noFill/>
          <a:ln w="9525">
            <a:noFill/>
            <a:miter lim="800000"/>
            <a:headEnd/>
            <a:tailEnd/>
          </a:ln>
        </p:spPr>
        <p:txBody>
          <a:bodyPr>
            <a:spAutoFit/>
          </a:bodyPr>
          <a:lstStyle/>
          <a:p>
            <a:r>
              <a:rPr lang="en-US" sz="1600">
                <a:cs typeface="Arial" pitchFamily="34" charset="0"/>
              </a:rPr>
              <a:t>Start</a:t>
            </a:r>
          </a:p>
        </p:txBody>
      </p:sp>
      <p:sp>
        <p:nvSpPr>
          <p:cNvPr id="22572" name="TextBox 20"/>
          <p:cNvSpPr txBox="1">
            <a:spLocks noChangeArrowheads="1"/>
          </p:cNvSpPr>
          <p:nvPr/>
        </p:nvSpPr>
        <p:spPr bwMode="auto">
          <a:xfrm>
            <a:off x="1981200" y="3124200"/>
            <a:ext cx="685800" cy="338554"/>
          </a:xfrm>
          <a:prstGeom prst="rect">
            <a:avLst/>
          </a:prstGeom>
          <a:noFill/>
          <a:ln w="9525">
            <a:noFill/>
            <a:miter lim="800000"/>
            <a:headEnd/>
            <a:tailEnd/>
          </a:ln>
        </p:spPr>
        <p:txBody>
          <a:bodyPr>
            <a:spAutoFit/>
          </a:bodyPr>
          <a:lstStyle/>
          <a:p>
            <a:r>
              <a:rPr lang="en-US" sz="1600" dirty="0">
                <a:cs typeface="Arial" pitchFamily="34" charset="0"/>
              </a:rPr>
              <a:t>Start</a:t>
            </a:r>
          </a:p>
        </p:txBody>
      </p:sp>
      <p:sp>
        <p:nvSpPr>
          <p:cNvPr id="22573" name="TextBox 21"/>
          <p:cNvSpPr txBox="1">
            <a:spLocks noChangeArrowheads="1"/>
          </p:cNvSpPr>
          <p:nvPr/>
        </p:nvSpPr>
        <p:spPr bwMode="auto">
          <a:xfrm>
            <a:off x="5105400" y="3886200"/>
            <a:ext cx="990600" cy="338554"/>
          </a:xfrm>
          <a:prstGeom prst="rect">
            <a:avLst/>
          </a:prstGeom>
          <a:noFill/>
          <a:ln w="9525">
            <a:noFill/>
            <a:miter lim="800000"/>
            <a:headEnd/>
            <a:tailEnd/>
          </a:ln>
        </p:spPr>
        <p:txBody>
          <a:bodyPr>
            <a:spAutoFit/>
          </a:bodyPr>
          <a:lstStyle/>
          <a:p>
            <a:r>
              <a:rPr lang="en-US" sz="1600">
                <a:cs typeface="Arial" pitchFamily="34" charset="0"/>
              </a:rPr>
              <a:t>Digital</a:t>
            </a:r>
          </a:p>
        </p:txBody>
      </p:sp>
      <p:sp>
        <p:nvSpPr>
          <p:cNvPr id="22574" name="TextBox 22"/>
          <p:cNvSpPr txBox="1">
            <a:spLocks noChangeArrowheads="1"/>
          </p:cNvSpPr>
          <p:nvPr/>
        </p:nvSpPr>
        <p:spPr bwMode="auto">
          <a:xfrm>
            <a:off x="7315200" y="5638800"/>
            <a:ext cx="990600" cy="338554"/>
          </a:xfrm>
          <a:prstGeom prst="rect">
            <a:avLst/>
          </a:prstGeom>
          <a:noFill/>
          <a:ln w="9525">
            <a:noFill/>
            <a:miter lim="800000"/>
            <a:headEnd/>
            <a:tailEnd/>
          </a:ln>
        </p:spPr>
        <p:txBody>
          <a:bodyPr>
            <a:spAutoFit/>
          </a:bodyPr>
          <a:lstStyle/>
          <a:p>
            <a:r>
              <a:rPr lang="en-US" sz="1600">
                <a:cs typeface="Arial" pitchFamily="34" charset="0"/>
              </a:rPr>
              <a:t>Digital</a:t>
            </a:r>
          </a:p>
        </p:txBody>
      </p:sp>
      <p:sp>
        <p:nvSpPr>
          <p:cNvPr id="22575" name="TextBox 23"/>
          <p:cNvSpPr txBox="1">
            <a:spLocks noChangeArrowheads="1"/>
          </p:cNvSpPr>
          <p:nvPr/>
        </p:nvSpPr>
        <p:spPr bwMode="auto">
          <a:xfrm>
            <a:off x="5105400" y="4876800"/>
            <a:ext cx="1066800" cy="338554"/>
          </a:xfrm>
          <a:prstGeom prst="rect">
            <a:avLst/>
          </a:prstGeom>
          <a:noFill/>
          <a:ln w="9525">
            <a:noFill/>
            <a:miter lim="800000"/>
            <a:headEnd/>
            <a:tailEnd/>
          </a:ln>
        </p:spPr>
        <p:txBody>
          <a:bodyPr>
            <a:spAutoFit/>
          </a:bodyPr>
          <a:lstStyle/>
          <a:p>
            <a:r>
              <a:rPr lang="en-US" sz="1600" dirty="0">
                <a:cs typeface="Arial" pitchFamily="34" charset="0"/>
              </a:rPr>
              <a:t>Analog</a:t>
            </a:r>
          </a:p>
        </p:txBody>
      </p:sp>
      <p:sp>
        <p:nvSpPr>
          <p:cNvPr id="22576" name="TextBox 24"/>
          <p:cNvSpPr txBox="1">
            <a:spLocks noChangeArrowheads="1"/>
          </p:cNvSpPr>
          <p:nvPr/>
        </p:nvSpPr>
        <p:spPr bwMode="auto">
          <a:xfrm>
            <a:off x="2895600" y="5638800"/>
            <a:ext cx="1066800" cy="338554"/>
          </a:xfrm>
          <a:prstGeom prst="rect">
            <a:avLst/>
          </a:prstGeom>
          <a:noFill/>
          <a:ln w="9525">
            <a:noFill/>
            <a:miter lim="800000"/>
            <a:headEnd/>
            <a:tailEnd/>
          </a:ln>
        </p:spPr>
        <p:txBody>
          <a:bodyPr>
            <a:spAutoFit/>
          </a:bodyPr>
          <a:lstStyle/>
          <a:p>
            <a:r>
              <a:rPr lang="en-US" sz="1600" dirty="0">
                <a:cs typeface="Arial" pitchFamily="34" charset="0"/>
              </a:rPr>
              <a:t>Analog</a:t>
            </a:r>
          </a:p>
        </p:txBody>
      </p:sp>
      <p:sp>
        <p:nvSpPr>
          <p:cNvPr id="34" name="Curved Right Arrow 33"/>
          <p:cNvSpPr/>
          <p:nvPr/>
        </p:nvSpPr>
        <p:spPr>
          <a:xfrm rot="16200000">
            <a:off x="3048000" y="4419600"/>
            <a:ext cx="762000" cy="1828800"/>
          </a:xfrm>
          <a:prstGeom prst="curvedRightArrow">
            <a:avLst>
              <a:gd name="adj1" fmla="val 11577"/>
              <a:gd name="adj2" fmla="val 40466"/>
              <a:gd name="adj3" fmla="val 1363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endParaRPr lang="en-US" b="1" spc="150">
              <a:ln w="11430"/>
              <a:solidFill>
                <a:srgbClr val="F8F8F8"/>
              </a:solidFill>
              <a:effectLst>
                <a:outerShdw blurRad="25400" algn="tl" rotWithShape="0">
                  <a:srgbClr val="000000">
                    <a:alpha val="43000"/>
                  </a:srgbClr>
                </a:outerShdw>
              </a:effectLst>
            </a:endParaRPr>
          </a:p>
        </p:txBody>
      </p:sp>
      <p:sp>
        <p:nvSpPr>
          <p:cNvPr id="35" name="Curved Right Arrow 34"/>
          <p:cNvSpPr/>
          <p:nvPr/>
        </p:nvSpPr>
        <p:spPr>
          <a:xfrm rot="16200000">
            <a:off x="2971800" y="4572000"/>
            <a:ext cx="914400" cy="1828800"/>
          </a:xfrm>
          <a:prstGeom prst="curvedRightArrow">
            <a:avLst>
              <a:gd name="adj1" fmla="val 11577"/>
              <a:gd name="adj2" fmla="val 40466"/>
              <a:gd name="adj3" fmla="val 1363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endParaRPr lang="en-US" sz="1600" b="1" spc="150">
              <a:ln w="11430"/>
              <a:solidFill>
                <a:srgbClr val="F8F8F8"/>
              </a:solidFill>
              <a:effectLst>
                <a:outerShdw blurRad="25400" algn="tl" rotWithShape="0">
                  <a:srgbClr val="000000">
                    <a:alpha val="43000"/>
                  </a:srgbClr>
                </a:outerShdw>
              </a:effectLst>
              <a:latin typeface="Arial" pitchFamily="34" charset="0"/>
              <a:cs typeface="Arial" pitchFamily="34" charset="0"/>
            </a:endParaRPr>
          </a:p>
        </p:txBody>
      </p:sp>
      <p:sp>
        <p:nvSpPr>
          <p:cNvPr id="37" name="Curved Down Arrow 36"/>
          <p:cNvSpPr/>
          <p:nvPr/>
        </p:nvSpPr>
        <p:spPr>
          <a:xfrm>
            <a:off x="4343400" y="3200400"/>
            <a:ext cx="2362200" cy="762000"/>
          </a:xfrm>
          <a:prstGeom prst="curvedDownArrow">
            <a:avLst>
              <a:gd name="adj1" fmla="val 17730"/>
              <a:gd name="adj2" fmla="val 50000"/>
              <a:gd name="adj3" fmla="val 1946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8" name="Curved Right Arrow 37"/>
          <p:cNvSpPr/>
          <p:nvPr/>
        </p:nvSpPr>
        <p:spPr>
          <a:xfrm rot="10800000">
            <a:off x="8610600" y="2667000"/>
            <a:ext cx="304800" cy="1384300"/>
          </a:xfrm>
          <a:prstGeom prst="curvedRightArrow">
            <a:avLst>
              <a:gd name="adj1" fmla="val 25000"/>
              <a:gd name="adj2" fmla="val 76053"/>
              <a:gd name="adj3" fmla="val 25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endParaRPr lang="en-US" b="1" spc="150">
              <a:ln w="11430"/>
              <a:solidFill>
                <a:srgbClr val="F8F8F8"/>
              </a:solidFill>
              <a:effectLst>
                <a:outerShdw blurRad="25400" algn="tl" rotWithShape="0">
                  <a:srgbClr val="000000">
                    <a:alpha val="43000"/>
                  </a:srgbClr>
                </a:outerShdw>
              </a:effectLst>
            </a:endParaRPr>
          </a:p>
        </p:txBody>
      </p:sp>
      <p:sp>
        <p:nvSpPr>
          <p:cNvPr id="33" name="Curved Right Arrow 32"/>
          <p:cNvSpPr/>
          <p:nvPr/>
        </p:nvSpPr>
        <p:spPr>
          <a:xfrm>
            <a:off x="2209800" y="2743200"/>
            <a:ext cx="304800" cy="1219200"/>
          </a:xfrm>
          <a:prstGeom prst="curvedRightArrow">
            <a:avLst>
              <a:gd name="adj1" fmla="val 25000"/>
              <a:gd name="adj2" fmla="val 76053"/>
              <a:gd name="adj3" fmla="val 25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endParaRPr lang="en-US" b="1" spc="150">
              <a:ln w="11430"/>
              <a:solidFill>
                <a:srgbClr val="F8F8F8"/>
              </a:solidFill>
              <a:effectLst>
                <a:outerShdw blurRad="25400" algn="tl" rotWithShape="0">
                  <a:srgbClr val="000000">
                    <a:alpha val="43000"/>
                  </a:srgbClr>
                </a:outerShdw>
              </a:effectLst>
            </a:endParaRPr>
          </a:p>
        </p:txBody>
      </p:sp>
      <p:sp>
        <p:nvSpPr>
          <p:cNvPr id="39" name="TextBox 38"/>
          <p:cNvSpPr txBox="1">
            <a:spLocks noChangeArrowheads="1"/>
          </p:cNvSpPr>
          <p:nvPr/>
        </p:nvSpPr>
        <p:spPr bwMode="auto">
          <a:xfrm>
            <a:off x="381000" y="2057400"/>
            <a:ext cx="990600" cy="400110"/>
          </a:xfrm>
          <a:prstGeom prst="rect">
            <a:avLst/>
          </a:prstGeom>
          <a:noFill/>
          <a:ln w="9525">
            <a:noFill/>
            <a:miter lim="800000"/>
            <a:headEnd/>
            <a:tailEnd/>
          </a:ln>
        </p:spPr>
        <p:txBody>
          <a:bodyPr>
            <a:spAutoFit/>
          </a:bodyPr>
          <a:lstStyle/>
          <a:p>
            <a:r>
              <a:rPr lang="en-US" sz="2000" dirty="0">
                <a:cs typeface="Arial" pitchFamily="34" charset="0"/>
              </a:rPr>
              <a:t>Start</a:t>
            </a:r>
          </a:p>
        </p:txBody>
      </p:sp>
      <p:sp>
        <p:nvSpPr>
          <p:cNvPr id="41" name="TextBox 40"/>
          <p:cNvSpPr txBox="1">
            <a:spLocks noChangeArrowheads="1"/>
          </p:cNvSpPr>
          <p:nvPr/>
        </p:nvSpPr>
        <p:spPr bwMode="auto">
          <a:xfrm>
            <a:off x="381000" y="2544763"/>
            <a:ext cx="990600" cy="400110"/>
          </a:xfrm>
          <a:prstGeom prst="rect">
            <a:avLst/>
          </a:prstGeom>
          <a:noFill/>
          <a:ln w="9525">
            <a:noFill/>
            <a:miter lim="800000"/>
            <a:headEnd/>
            <a:tailEnd/>
          </a:ln>
        </p:spPr>
        <p:txBody>
          <a:bodyPr>
            <a:spAutoFit/>
          </a:bodyPr>
          <a:lstStyle/>
          <a:p>
            <a:r>
              <a:rPr lang="en-US" sz="2000" dirty="0">
                <a:cs typeface="Arial" pitchFamily="34" charset="0"/>
              </a:rPr>
              <a:t>Analog</a:t>
            </a:r>
          </a:p>
        </p:txBody>
      </p:sp>
      <p:sp>
        <p:nvSpPr>
          <p:cNvPr id="42" name="TextBox 41"/>
          <p:cNvSpPr txBox="1">
            <a:spLocks noChangeArrowheads="1"/>
          </p:cNvSpPr>
          <p:nvPr/>
        </p:nvSpPr>
        <p:spPr bwMode="auto">
          <a:xfrm>
            <a:off x="381000" y="2987675"/>
            <a:ext cx="990600" cy="400110"/>
          </a:xfrm>
          <a:prstGeom prst="rect">
            <a:avLst/>
          </a:prstGeom>
          <a:noFill/>
          <a:ln w="9525">
            <a:noFill/>
            <a:miter lim="800000"/>
            <a:headEnd/>
            <a:tailEnd/>
          </a:ln>
        </p:spPr>
        <p:txBody>
          <a:bodyPr>
            <a:spAutoFit/>
          </a:bodyPr>
          <a:lstStyle/>
          <a:p>
            <a:r>
              <a:rPr lang="en-US" sz="2000">
                <a:cs typeface="Arial" pitchFamily="34" charset="0"/>
              </a:rPr>
              <a:t>Analog</a:t>
            </a:r>
          </a:p>
        </p:txBody>
      </p:sp>
      <p:sp>
        <p:nvSpPr>
          <p:cNvPr id="43" name="TextBox 42"/>
          <p:cNvSpPr txBox="1">
            <a:spLocks noChangeArrowheads="1"/>
          </p:cNvSpPr>
          <p:nvPr/>
        </p:nvSpPr>
        <p:spPr bwMode="auto">
          <a:xfrm>
            <a:off x="381000" y="3429000"/>
            <a:ext cx="990600" cy="400110"/>
          </a:xfrm>
          <a:prstGeom prst="rect">
            <a:avLst/>
          </a:prstGeom>
          <a:noFill/>
          <a:ln w="9525">
            <a:noFill/>
            <a:miter lim="800000"/>
            <a:headEnd/>
            <a:tailEnd/>
          </a:ln>
        </p:spPr>
        <p:txBody>
          <a:bodyPr>
            <a:spAutoFit/>
          </a:bodyPr>
          <a:lstStyle/>
          <a:p>
            <a:r>
              <a:rPr lang="en-US" sz="2000">
                <a:cs typeface="Arial" pitchFamily="34" charset="0"/>
              </a:rPr>
              <a:t>Analog</a:t>
            </a:r>
          </a:p>
        </p:txBody>
      </p:sp>
      <p:sp>
        <p:nvSpPr>
          <p:cNvPr id="44" name="TextBox 43"/>
          <p:cNvSpPr txBox="1">
            <a:spLocks noChangeArrowheads="1"/>
          </p:cNvSpPr>
          <p:nvPr/>
        </p:nvSpPr>
        <p:spPr bwMode="auto">
          <a:xfrm>
            <a:off x="381000" y="3825875"/>
            <a:ext cx="990600" cy="400110"/>
          </a:xfrm>
          <a:prstGeom prst="rect">
            <a:avLst/>
          </a:prstGeom>
          <a:noFill/>
          <a:ln w="9525">
            <a:noFill/>
            <a:miter lim="800000"/>
            <a:headEnd/>
            <a:tailEnd/>
          </a:ln>
        </p:spPr>
        <p:txBody>
          <a:bodyPr>
            <a:spAutoFit/>
          </a:bodyPr>
          <a:lstStyle/>
          <a:p>
            <a:r>
              <a:rPr lang="en-US" sz="2000">
                <a:cs typeface="Arial" pitchFamily="34" charset="0"/>
              </a:rPr>
              <a:t>Digital</a:t>
            </a:r>
          </a:p>
        </p:txBody>
      </p:sp>
      <p:sp>
        <p:nvSpPr>
          <p:cNvPr id="45" name="TextBox 44"/>
          <p:cNvSpPr txBox="1">
            <a:spLocks noChangeArrowheads="1"/>
          </p:cNvSpPr>
          <p:nvPr/>
        </p:nvSpPr>
        <p:spPr bwMode="auto">
          <a:xfrm>
            <a:off x="381000" y="4267200"/>
            <a:ext cx="990600" cy="400110"/>
          </a:xfrm>
          <a:prstGeom prst="rect">
            <a:avLst/>
          </a:prstGeom>
          <a:noFill/>
          <a:ln w="9525">
            <a:noFill/>
            <a:miter lim="800000"/>
            <a:headEnd/>
            <a:tailEnd/>
          </a:ln>
        </p:spPr>
        <p:txBody>
          <a:bodyPr>
            <a:spAutoFit/>
          </a:bodyPr>
          <a:lstStyle/>
          <a:p>
            <a:r>
              <a:rPr lang="en-US" sz="2000">
                <a:cs typeface="Arial" pitchFamily="34" charset="0"/>
              </a:rPr>
              <a:t>Stop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xEl>
                                              <p:pRg st="0" end="0"/>
                                            </p:txEl>
                                          </p:spTgt>
                                        </p:tgtEl>
                                        <p:attrNameLst>
                                          <p:attrName>style.visibility</p:attrName>
                                        </p:attrNameLst>
                                      </p:cBhvr>
                                      <p:to>
                                        <p:strVal val="visible"/>
                                      </p:to>
                                    </p:set>
                                    <p:animEffect transition="in" filter="fade">
                                      <p:cBhvr>
                                        <p:cTn id="10" dur="500"/>
                                        <p:tgtEl>
                                          <p:spTgt spid="3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1">
                                            <p:txEl>
                                              <p:pRg st="0" end="0"/>
                                            </p:txEl>
                                          </p:spTgt>
                                        </p:tgtEl>
                                        <p:attrNameLst>
                                          <p:attrName>style.visibility</p:attrName>
                                        </p:attrNameLst>
                                      </p:cBhvr>
                                      <p:to>
                                        <p:strVal val="visible"/>
                                      </p:to>
                                    </p:set>
                                    <p:animEffect transition="in" filter="fade">
                                      <p:cBhvr>
                                        <p:cTn id="13" dur="500"/>
                                        <p:tgtEl>
                                          <p:spTgt spid="4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2">
                                            <p:txEl>
                                              <p:pRg st="0" end="0"/>
                                            </p:txEl>
                                          </p:spTgt>
                                        </p:tgtEl>
                                        <p:attrNameLst>
                                          <p:attrName>style.visibility</p:attrName>
                                        </p:attrNameLst>
                                      </p:cBhvr>
                                      <p:to>
                                        <p:strVal val="visible"/>
                                      </p:to>
                                    </p:set>
                                    <p:animEffect transition="in" filter="fade">
                                      <p:cBhvr>
                                        <p:cTn id="21" dur="500"/>
                                        <p:tgtEl>
                                          <p:spTgt spid="4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500"/>
                                        <p:tgtEl>
                                          <p:spTgt spid="4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4">
                                            <p:txEl>
                                              <p:pRg st="0" end="0"/>
                                            </p:txEl>
                                          </p:spTgt>
                                        </p:tgtEl>
                                        <p:attrNameLst>
                                          <p:attrName>style.visibility</p:attrName>
                                        </p:attrNameLst>
                                      </p:cBhvr>
                                      <p:to>
                                        <p:strVal val="visible"/>
                                      </p:to>
                                    </p:set>
                                    <p:animEffect transition="in" filter="fade">
                                      <p:cBhvr>
                                        <p:cTn id="37" dur="500"/>
                                        <p:tgtEl>
                                          <p:spTgt spid="4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5">
                                            <p:txEl>
                                              <p:pRg st="0" end="0"/>
                                            </p:txEl>
                                          </p:spTgt>
                                        </p:tgtEl>
                                        <p:attrNameLst>
                                          <p:attrName>style.visibility</p:attrName>
                                        </p:attrNameLst>
                                      </p:cBhvr>
                                      <p:to>
                                        <p:strVal val="visible"/>
                                      </p:to>
                                    </p:set>
                                    <p:animEffect transition="in" filter="fade">
                                      <p:cBhvr>
                                        <p:cTn id="45"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3" grpId="0" animBg="1"/>
      <p:bldP spid="39" grpId="0" build="allAtOnce"/>
      <p:bldP spid="41" grpId="0" build="allAtOnce"/>
      <p:bldP spid="42" grpId="0" build="allAtOnce"/>
      <p:bldP spid="43" grpId="0" build="allAtOnce"/>
      <p:bldP spid="44" grpId="0" build="allAtOnce"/>
      <p:bldP spid="45"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dirty="0" smtClean="0"/>
              <a:t>Chinese Postman Tour</a:t>
            </a:r>
          </a:p>
        </p:txBody>
      </p:sp>
      <p:sp>
        <p:nvSpPr>
          <p:cNvPr id="23554" name="Text Placeholder 2"/>
          <p:cNvSpPr>
            <a:spLocks noGrp="1"/>
          </p:cNvSpPr>
          <p:nvPr>
            <p:ph type="body" idx="1"/>
          </p:nvPr>
        </p:nvSpPr>
        <p:spPr bwMode="auto">
          <a:xfrm>
            <a:off x="381000" y="1066800"/>
            <a:ext cx="8550275" cy="563562"/>
          </a:xfrm>
        </p:spPr>
        <p:txBody>
          <a:bodyPr wrap="square" numCol="1" anchor="t" anchorCtr="0" compatLnSpc="1">
            <a:prstTxWarp prst="textNoShape">
              <a:avLst/>
            </a:prstTxWarp>
          </a:bodyPr>
          <a:lstStyle/>
          <a:p>
            <a:endParaRPr lang="en-US" dirty="0" smtClean="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F1CAAB4-7DF0-44DD-B09D-344C267F4E7D}" type="slidenum">
              <a:rPr lang="en-US"/>
              <a:pPr>
                <a:defRPr/>
              </a:pPr>
              <a:t>17</a:t>
            </a:fld>
            <a:endParaRPr lang="en-US"/>
          </a:p>
        </p:txBody>
      </p:sp>
      <p:sp>
        <p:nvSpPr>
          <p:cNvPr id="26" name="Oval 25"/>
          <p:cNvSpPr/>
          <p:nvPr/>
        </p:nvSpPr>
        <p:spPr>
          <a:xfrm>
            <a:off x="2209800" y="1828800"/>
            <a:ext cx="2362200" cy="106680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latin typeface="Arial" pitchFamily="34" charset="0"/>
                <a:cs typeface="Arial" pitchFamily="34" charset="0"/>
              </a:rPr>
              <a:t>Not_Running</a:t>
            </a:r>
            <a:endParaRPr lang="en-US" dirty="0">
              <a:latin typeface="Arial" pitchFamily="34" charset="0"/>
              <a:cs typeface="Arial" pitchFamily="34" charset="0"/>
            </a:endParaRPr>
          </a:p>
          <a:p>
            <a:pPr algn="ctr" fontAlgn="auto">
              <a:spcBef>
                <a:spcPts val="0"/>
              </a:spcBef>
              <a:spcAft>
                <a:spcPts val="0"/>
              </a:spcAft>
              <a:defRPr/>
            </a:pPr>
            <a:r>
              <a:rPr lang="en-US" dirty="0">
                <a:latin typeface="Arial" pitchFamily="34" charset="0"/>
                <a:cs typeface="Arial" pitchFamily="34" charset="0"/>
              </a:rPr>
              <a:t>Analog</a:t>
            </a:r>
          </a:p>
        </p:txBody>
      </p:sp>
      <p:sp>
        <p:nvSpPr>
          <p:cNvPr id="27" name="Oval 26"/>
          <p:cNvSpPr/>
          <p:nvPr/>
        </p:nvSpPr>
        <p:spPr>
          <a:xfrm>
            <a:off x="6400800" y="1828800"/>
            <a:ext cx="2362200" cy="106680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latin typeface="Arial" pitchFamily="34" charset="0"/>
                <a:cs typeface="Arial" pitchFamily="34" charset="0"/>
              </a:rPr>
              <a:t>Not_Running</a:t>
            </a:r>
            <a:endParaRPr lang="en-US" dirty="0">
              <a:latin typeface="Arial" pitchFamily="34" charset="0"/>
              <a:cs typeface="Arial" pitchFamily="34" charset="0"/>
            </a:endParaRPr>
          </a:p>
          <a:p>
            <a:pPr algn="ctr" fontAlgn="auto">
              <a:spcBef>
                <a:spcPts val="0"/>
              </a:spcBef>
              <a:spcAft>
                <a:spcPts val="0"/>
              </a:spcAft>
              <a:defRPr/>
            </a:pPr>
            <a:r>
              <a:rPr lang="en-US" dirty="0">
                <a:latin typeface="Arial" pitchFamily="34" charset="0"/>
                <a:cs typeface="Arial" pitchFamily="34" charset="0"/>
              </a:rPr>
              <a:t>Digital</a:t>
            </a:r>
          </a:p>
        </p:txBody>
      </p:sp>
      <p:sp>
        <p:nvSpPr>
          <p:cNvPr id="28" name="Oval 27"/>
          <p:cNvSpPr/>
          <p:nvPr/>
        </p:nvSpPr>
        <p:spPr>
          <a:xfrm>
            <a:off x="2209800" y="3810000"/>
            <a:ext cx="2362200" cy="106680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itchFamily="34" charset="0"/>
                <a:cs typeface="Arial" pitchFamily="34" charset="0"/>
              </a:rPr>
              <a:t>Running</a:t>
            </a:r>
          </a:p>
          <a:p>
            <a:pPr algn="ctr" fontAlgn="auto">
              <a:spcBef>
                <a:spcPts val="0"/>
              </a:spcBef>
              <a:spcAft>
                <a:spcPts val="0"/>
              </a:spcAft>
              <a:defRPr/>
            </a:pPr>
            <a:r>
              <a:rPr lang="en-US" dirty="0">
                <a:latin typeface="Arial" pitchFamily="34" charset="0"/>
                <a:cs typeface="Arial" pitchFamily="34" charset="0"/>
              </a:rPr>
              <a:t>Analog</a:t>
            </a:r>
          </a:p>
        </p:txBody>
      </p:sp>
      <p:sp>
        <p:nvSpPr>
          <p:cNvPr id="29" name="Oval 28"/>
          <p:cNvSpPr/>
          <p:nvPr/>
        </p:nvSpPr>
        <p:spPr>
          <a:xfrm>
            <a:off x="6400800" y="3810000"/>
            <a:ext cx="2362200" cy="1066800"/>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itchFamily="34" charset="0"/>
                <a:cs typeface="Arial" pitchFamily="34" charset="0"/>
              </a:rPr>
              <a:t>Running</a:t>
            </a:r>
          </a:p>
          <a:p>
            <a:pPr algn="ctr" fontAlgn="auto">
              <a:spcBef>
                <a:spcPts val="0"/>
              </a:spcBef>
              <a:spcAft>
                <a:spcPts val="0"/>
              </a:spcAft>
              <a:defRPr/>
            </a:pPr>
            <a:r>
              <a:rPr lang="en-US" dirty="0">
                <a:latin typeface="Arial" pitchFamily="34" charset="0"/>
                <a:cs typeface="Arial" pitchFamily="34" charset="0"/>
              </a:rPr>
              <a:t>Digital</a:t>
            </a:r>
          </a:p>
        </p:txBody>
      </p:sp>
      <p:sp>
        <p:nvSpPr>
          <p:cNvPr id="30" name="Right Arrow 29"/>
          <p:cNvSpPr/>
          <p:nvPr/>
        </p:nvSpPr>
        <p:spPr>
          <a:xfrm>
            <a:off x="4876800" y="4267200"/>
            <a:ext cx="1371600" cy="228600"/>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ight Arrow 30"/>
          <p:cNvSpPr/>
          <p:nvPr/>
        </p:nvSpPr>
        <p:spPr>
          <a:xfrm rot="5400000">
            <a:off x="2514600" y="3276600"/>
            <a:ext cx="685800" cy="228600"/>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ight Arrow 31"/>
          <p:cNvSpPr/>
          <p:nvPr/>
        </p:nvSpPr>
        <p:spPr>
          <a:xfrm rot="16200000">
            <a:off x="7505700" y="3238500"/>
            <a:ext cx="609600" cy="228600"/>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ight Arrow 32"/>
          <p:cNvSpPr/>
          <p:nvPr/>
        </p:nvSpPr>
        <p:spPr>
          <a:xfrm rot="16200000">
            <a:off x="3390900" y="3238500"/>
            <a:ext cx="609600" cy="228600"/>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ight Arrow 33"/>
          <p:cNvSpPr/>
          <p:nvPr/>
        </p:nvSpPr>
        <p:spPr>
          <a:xfrm rot="5400000">
            <a:off x="6781800" y="3276600"/>
            <a:ext cx="685800" cy="228600"/>
          </a:xfrm>
          <a:prstGeom prst="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Curved Right Arrow 34"/>
          <p:cNvSpPr/>
          <p:nvPr/>
        </p:nvSpPr>
        <p:spPr>
          <a:xfrm rot="16200000">
            <a:off x="3124200" y="4648200"/>
            <a:ext cx="571500" cy="1181100"/>
          </a:xfrm>
          <a:prstGeom prst="curvedRightArrow">
            <a:avLst>
              <a:gd name="adj1" fmla="val 20321"/>
              <a:gd name="adj2" fmla="val 52619"/>
              <a:gd name="adj3" fmla="val 46929"/>
            </a:avLst>
          </a:prstGeom>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6" name="Curved Right Arrow 35"/>
          <p:cNvSpPr/>
          <p:nvPr/>
        </p:nvSpPr>
        <p:spPr>
          <a:xfrm rot="5400000" flipH="1">
            <a:off x="7365979" y="4711720"/>
            <a:ext cx="546141" cy="1181100"/>
          </a:xfrm>
          <a:prstGeom prst="curvedRightArrow">
            <a:avLst>
              <a:gd name="adj1" fmla="val 20321"/>
              <a:gd name="adj2" fmla="val 52619"/>
              <a:gd name="adj3" fmla="val 46929"/>
            </a:avLst>
          </a:prstGeom>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7" name="Left Arrow 36"/>
          <p:cNvSpPr/>
          <p:nvPr/>
        </p:nvSpPr>
        <p:spPr>
          <a:xfrm>
            <a:off x="4953000" y="4648200"/>
            <a:ext cx="1295400" cy="228600"/>
          </a:xfrm>
          <a:prstGeom prst="lef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93" name="TextBox 37"/>
          <p:cNvSpPr txBox="1">
            <a:spLocks noChangeArrowheads="1"/>
          </p:cNvSpPr>
          <p:nvPr/>
        </p:nvSpPr>
        <p:spPr bwMode="auto">
          <a:xfrm>
            <a:off x="7924800" y="3200400"/>
            <a:ext cx="685800" cy="338554"/>
          </a:xfrm>
          <a:prstGeom prst="rect">
            <a:avLst/>
          </a:prstGeom>
          <a:noFill/>
          <a:ln w="9525">
            <a:noFill/>
            <a:miter lim="800000"/>
            <a:headEnd/>
            <a:tailEnd/>
          </a:ln>
        </p:spPr>
        <p:txBody>
          <a:bodyPr>
            <a:spAutoFit/>
          </a:bodyPr>
          <a:lstStyle/>
          <a:p>
            <a:r>
              <a:rPr lang="en-US" sz="1600">
                <a:cs typeface="Arial" pitchFamily="34" charset="0"/>
              </a:rPr>
              <a:t>Stop</a:t>
            </a:r>
          </a:p>
        </p:txBody>
      </p:sp>
      <p:sp>
        <p:nvSpPr>
          <p:cNvPr id="23594" name="TextBox 38"/>
          <p:cNvSpPr txBox="1">
            <a:spLocks noChangeArrowheads="1"/>
          </p:cNvSpPr>
          <p:nvPr/>
        </p:nvSpPr>
        <p:spPr bwMode="auto">
          <a:xfrm>
            <a:off x="3886200" y="3200400"/>
            <a:ext cx="762000" cy="338554"/>
          </a:xfrm>
          <a:prstGeom prst="rect">
            <a:avLst/>
          </a:prstGeom>
          <a:noFill/>
          <a:ln w="9525">
            <a:noFill/>
            <a:miter lim="800000"/>
            <a:headEnd/>
            <a:tailEnd/>
          </a:ln>
        </p:spPr>
        <p:txBody>
          <a:bodyPr>
            <a:spAutoFit/>
          </a:bodyPr>
          <a:lstStyle/>
          <a:p>
            <a:r>
              <a:rPr lang="en-US" sz="1600">
                <a:cs typeface="Arial" pitchFamily="34" charset="0"/>
              </a:rPr>
              <a:t>Stop</a:t>
            </a:r>
          </a:p>
        </p:txBody>
      </p:sp>
      <p:sp>
        <p:nvSpPr>
          <p:cNvPr id="23595" name="TextBox 39"/>
          <p:cNvSpPr txBox="1">
            <a:spLocks noChangeArrowheads="1"/>
          </p:cNvSpPr>
          <p:nvPr/>
        </p:nvSpPr>
        <p:spPr bwMode="auto">
          <a:xfrm>
            <a:off x="6248400" y="3124200"/>
            <a:ext cx="685800" cy="338554"/>
          </a:xfrm>
          <a:prstGeom prst="rect">
            <a:avLst/>
          </a:prstGeom>
          <a:noFill/>
          <a:ln w="9525">
            <a:noFill/>
            <a:miter lim="800000"/>
            <a:headEnd/>
            <a:tailEnd/>
          </a:ln>
        </p:spPr>
        <p:txBody>
          <a:bodyPr>
            <a:spAutoFit/>
          </a:bodyPr>
          <a:lstStyle/>
          <a:p>
            <a:r>
              <a:rPr lang="en-US" sz="1600">
                <a:cs typeface="Arial" pitchFamily="34" charset="0"/>
              </a:rPr>
              <a:t>Start</a:t>
            </a:r>
          </a:p>
        </p:txBody>
      </p:sp>
      <p:sp>
        <p:nvSpPr>
          <p:cNvPr id="23596" name="TextBox 40"/>
          <p:cNvSpPr txBox="1">
            <a:spLocks noChangeArrowheads="1"/>
          </p:cNvSpPr>
          <p:nvPr/>
        </p:nvSpPr>
        <p:spPr bwMode="auto">
          <a:xfrm>
            <a:off x="5105400" y="3886200"/>
            <a:ext cx="990600" cy="338554"/>
          </a:xfrm>
          <a:prstGeom prst="rect">
            <a:avLst/>
          </a:prstGeom>
          <a:noFill/>
          <a:ln w="9525">
            <a:noFill/>
            <a:miter lim="800000"/>
            <a:headEnd/>
            <a:tailEnd/>
          </a:ln>
        </p:spPr>
        <p:txBody>
          <a:bodyPr>
            <a:spAutoFit/>
          </a:bodyPr>
          <a:lstStyle/>
          <a:p>
            <a:r>
              <a:rPr lang="en-US" sz="1600">
                <a:cs typeface="Arial" pitchFamily="34" charset="0"/>
              </a:rPr>
              <a:t>Digital</a:t>
            </a:r>
          </a:p>
        </p:txBody>
      </p:sp>
      <p:sp>
        <p:nvSpPr>
          <p:cNvPr id="23597" name="TextBox 41"/>
          <p:cNvSpPr txBox="1">
            <a:spLocks noChangeArrowheads="1"/>
          </p:cNvSpPr>
          <p:nvPr/>
        </p:nvSpPr>
        <p:spPr bwMode="auto">
          <a:xfrm>
            <a:off x="7315200" y="5638800"/>
            <a:ext cx="990600" cy="338554"/>
          </a:xfrm>
          <a:prstGeom prst="rect">
            <a:avLst/>
          </a:prstGeom>
          <a:noFill/>
          <a:ln w="9525">
            <a:noFill/>
            <a:miter lim="800000"/>
            <a:headEnd/>
            <a:tailEnd/>
          </a:ln>
        </p:spPr>
        <p:txBody>
          <a:bodyPr>
            <a:spAutoFit/>
          </a:bodyPr>
          <a:lstStyle/>
          <a:p>
            <a:r>
              <a:rPr lang="en-US" sz="1600">
                <a:cs typeface="Arial" pitchFamily="34" charset="0"/>
              </a:rPr>
              <a:t>Digital</a:t>
            </a:r>
          </a:p>
        </p:txBody>
      </p:sp>
      <p:sp>
        <p:nvSpPr>
          <p:cNvPr id="23598" name="TextBox 42"/>
          <p:cNvSpPr txBox="1">
            <a:spLocks noChangeArrowheads="1"/>
          </p:cNvSpPr>
          <p:nvPr/>
        </p:nvSpPr>
        <p:spPr bwMode="auto">
          <a:xfrm>
            <a:off x="5105400" y="4876800"/>
            <a:ext cx="1066800" cy="338554"/>
          </a:xfrm>
          <a:prstGeom prst="rect">
            <a:avLst/>
          </a:prstGeom>
          <a:noFill/>
          <a:ln w="9525">
            <a:noFill/>
            <a:miter lim="800000"/>
            <a:headEnd/>
            <a:tailEnd/>
          </a:ln>
        </p:spPr>
        <p:txBody>
          <a:bodyPr>
            <a:spAutoFit/>
          </a:bodyPr>
          <a:lstStyle/>
          <a:p>
            <a:r>
              <a:rPr lang="en-US" sz="1600">
                <a:cs typeface="Arial" pitchFamily="34" charset="0"/>
              </a:rPr>
              <a:t>Analog</a:t>
            </a:r>
          </a:p>
        </p:txBody>
      </p:sp>
      <p:sp>
        <p:nvSpPr>
          <p:cNvPr id="23599" name="TextBox 43"/>
          <p:cNvSpPr txBox="1">
            <a:spLocks noChangeArrowheads="1"/>
          </p:cNvSpPr>
          <p:nvPr/>
        </p:nvSpPr>
        <p:spPr bwMode="auto">
          <a:xfrm>
            <a:off x="2895600" y="5638800"/>
            <a:ext cx="1066800" cy="338554"/>
          </a:xfrm>
          <a:prstGeom prst="rect">
            <a:avLst/>
          </a:prstGeom>
          <a:noFill/>
          <a:ln w="9525">
            <a:noFill/>
            <a:miter lim="800000"/>
            <a:headEnd/>
            <a:tailEnd/>
          </a:ln>
        </p:spPr>
        <p:txBody>
          <a:bodyPr>
            <a:spAutoFit/>
          </a:bodyPr>
          <a:lstStyle/>
          <a:p>
            <a:r>
              <a:rPr lang="en-US" sz="1600">
                <a:cs typeface="Arial" pitchFamily="34" charset="0"/>
              </a:rPr>
              <a:t>Analog</a:t>
            </a:r>
          </a:p>
        </p:txBody>
      </p:sp>
      <p:sp>
        <p:nvSpPr>
          <p:cNvPr id="45" name="Curved Right Arrow 44"/>
          <p:cNvSpPr/>
          <p:nvPr/>
        </p:nvSpPr>
        <p:spPr>
          <a:xfrm rot="16200000">
            <a:off x="3048000" y="4419600"/>
            <a:ext cx="762000" cy="1828800"/>
          </a:xfrm>
          <a:prstGeom prst="curvedRightArrow">
            <a:avLst>
              <a:gd name="adj1" fmla="val 11577"/>
              <a:gd name="adj2" fmla="val 40466"/>
              <a:gd name="adj3" fmla="val 1363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endParaRPr lang="en-US" b="1" spc="150">
              <a:ln w="11430"/>
              <a:solidFill>
                <a:srgbClr val="F8F8F8"/>
              </a:solidFill>
              <a:effectLst>
                <a:outerShdw blurRad="25400" algn="tl" rotWithShape="0">
                  <a:srgbClr val="000000">
                    <a:alpha val="43000"/>
                  </a:srgbClr>
                </a:outerShdw>
              </a:effectLst>
            </a:endParaRPr>
          </a:p>
        </p:txBody>
      </p:sp>
      <p:sp>
        <p:nvSpPr>
          <p:cNvPr id="46" name="Curved Right Arrow 45"/>
          <p:cNvSpPr/>
          <p:nvPr/>
        </p:nvSpPr>
        <p:spPr>
          <a:xfrm rot="16200000">
            <a:off x="7315200" y="4419600"/>
            <a:ext cx="914400" cy="1828800"/>
          </a:xfrm>
          <a:prstGeom prst="curvedRightArrow">
            <a:avLst>
              <a:gd name="adj1" fmla="val 11577"/>
              <a:gd name="adj2" fmla="val 40466"/>
              <a:gd name="adj3" fmla="val 1363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endParaRPr lang="en-US" b="1" spc="150">
              <a:ln w="11430"/>
              <a:solidFill>
                <a:srgbClr val="F8F8F8"/>
              </a:solidFill>
              <a:effectLst>
                <a:outerShdw blurRad="25400" algn="tl" rotWithShape="0">
                  <a:srgbClr val="000000">
                    <a:alpha val="43000"/>
                  </a:srgbClr>
                </a:outerShdw>
              </a:effectLst>
            </a:endParaRPr>
          </a:p>
        </p:txBody>
      </p:sp>
      <p:sp>
        <p:nvSpPr>
          <p:cNvPr id="47" name="Curved Down Arrow 46"/>
          <p:cNvSpPr/>
          <p:nvPr/>
        </p:nvSpPr>
        <p:spPr>
          <a:xfrm>
            <a:off x="4419600" y="3505200"/>
            <a:ext cx="2286000" cy="457200"/>
          </a:xfrm>
          <a:prstGeom prst="curvedDownArrow">
            <a:avLst>
              <a:gd name="adj1" fmla="val 17730"/>
              <a:gd name="adj2" fmla="val 50000"/>
              <a:gd name="adj3" fmla="val 1946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48" name="Curved Right Arrow 47"/>
          <p:cNvSpPr/>
          <p:nvPr/>
        </p:nvSpPr>
        <p:spPr>
          <a:xfrm rot="10800000">
            <a:off x="8610600" y="2667000"/>
            <a:ext cx="304800" cy="1384300"/>
          </a:xfrm>
          <a:prstGeom prst="curvedRightArrow">
            <a:avLst>
              <a:gd name="adj1" fmla="val 25000"/>
              <a:gd name="adj2" fmla="val 76053"/>
              <a:gd name="adj3" fmla="val 25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endParaRPr lang="en-US" b="1" spc="150">
              <a:ln w="11430"/>
              <a:solidFill>
                <a:srgbClr val="F8F8F8"/>
              </a:solidFill>
              <a:effectLst>
                <a:outerShdw blurRad="25400" algn="tl" rotWithShape="0">
                  <a:srgbClr val="000000">
                    <a:alpha val="43000"/>
                  </a:srgbClr>
                </a:outerShdw>
              </a:effectLst>
            </a:endParaRPr>
          </a:p>
        </p:txBody>
      </p:sp>
      <p:sp>
        <p:nvSpPr>
          <p:cNvPr id="49" name="Curved Right Arrow 48"/>
          <p:cNvSpPr/>
          <p:nvPr/>
        </p:nvSpPr>
        <p:spPr>
          <a:xfrm>
            <a:off x="6553200" y="2743200"/>
            <a:ext cx="381000" cy="1295400"/>
          </a:xfrm>
          <a:prstGeom prst="curvedRightArrow">
            <a:avLst>
              <a:gd name="adj1" fmla="val 25000"/>
              <a:gd name="adj2" fmla="val 76053"/>
              <a:gd name="adj3" fmla="val 25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endParaRPr lang="en-US" b="1" spc="150">
              <a:ln w="11430"/>
              <a:solidFill>
                <a:srgbClr val="F8F8F8"/>
              </a:solidFill>
              <a:effectLst>
                <a:outerShdw blurRad="25400" algn="tl" rotWithShape="0">
                  <a:srgbClr val="000000">
                    <a:alpha val="43000"/>
                  </a:srgbClr>
                </a:outerShdw>
              </a:effectLst>
            </a:endParaRPr>
          </a:p>
        </p:txBody>
      </p:sp>
      <p:sp>
        <p:nvSpPr>
          <p:cNvPr id="50" name="Curved Right Arrow 49"/>
          <p:cNvSpPr/>
          <p:nvPr/>
        </p:nvSpPr>
        <p:spPr>
          <a:xfrm>
            <a:off x="2133600" y="2743200"/>
            <a:ext cx="304800" cy="1295400"/>
          </a:xfrm>
          <a:prstGeom prst="curvedRightArrow">
            <a:avLst>
              <a:gd name="adj1" fmla="val 25000"/>
              <a:gd name="adj2" fmla="val 76053"/>
              <a:gd name="adj3" fmla="val 25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endParaRPr lang="en-US" b="1" spc="150">
              <a:ln w="11430"/>
              <a:solidFill>
                <a:srgbClr val="F8F8F8"/>
              </a:solidFill>
              <a:effectLst>
                <a:outerShdw blurRad="25400" algn="tl" rotWithShape="0">
                  <a:srgbClr val="000000">
                    <a:alpha val="43000"/>
                  </a:srgbClr>
                </a:outerShdw>
              </a:effectLst>
            </a:endParaRPr>
          </a:p>
        </p:txBody>
      </p:sp>
      <p:sp>
        <p:nvSpPr>
          <p:cNvPr id="23606" name="TextBox 50"/>
          <p:cNvSpPr txBox="1">
            <a:spLocks noChangeArrowheads="1"/>
          </p:cNvSpPr>
          <p:nvPr/>
        </p:nvSpPr>
        <p:spPr bwMode="auto">
          <a:xfrm>
            <a:off x="2057400" y="3200400"/>
            <a:ext cx="685800" cy="338554"/>
          </a:xfrm>
          <a:prstGeom prst="rect">
            <a:avLst/>
          </a:prstGeom>
          <a:noFill/>
          <a:ln w="9525">
            <a:noFill/>
            <a:miter lim="800000"/>
            <a:headEnd/>
            <a:tailEnd/>
          </a:ln>
        </p:spPr>
        <p:txBody>
          <a:bodyPr>
            <a:spAutoFit/>
          </a:bodyPr>
          <a:lstStyle/>
          <a:p>
            <a:r>
              <a:rPr lang="en-US" sz="1600" dirty="0">
                <a:cs typeface="Arial" pitchFamily="34" charset="0"/>
              </a:rPr>
              <a:t>Start</a:t>
            </a:r>
          </a:p>
        </p:txBody>
      </p:sp>
      <p:sp>
        <p:nvSpPr>
          <p:cNvPr id="53" name="Curved Down Arrow 52"/>
          <p:cNvSpPr/>
          <p:nvPr/>
        </p:nvSpPr>
        <p:spPr>
          <a:xfrm rot="10800000">
            <a:off x="4343400" y="4876800"/>
            <a:ext cx="2438400" cy="457200"/>
          </a:xfrm>
          <a:prstGeom prst="curvedDownArrow">
            <a:avLst>
              <a:gd name="adj1" fmla="val 17730"/>
              <a:gd name="adj2" fmla="val 50000"/>
              <a:gd name="adj3" fmla="val 1946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54" name="Curved Right Arrow 53"/>
          <p:cNvSpPr/>
          <p:nvPr/>
        </p:nvSpPr>
        <p:spPr>
          <a:xfrm rot="10800000">
            <a:off x="4191000" y="2743200"/>
            <a:ext cx="304800" cy="1143000"/>
          </a:xfrm>
          <a:prstGeom prst="curvedRightArrow">
            <a:avLst>
              <a:gd name="adj1" fmla="val 25000"/>
              <a:gd name="adj2" fmla="val 76053"/>
              <a:gd name="adj3" fmla="val 25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endParaRPr lang="en-US" b="1" spc="150">
              <a:ln w="11430"/>
              <a:solidFill>
                <a:srgbClr val="F8F8F8"/>
              </a:solidFill>
              <a:effectLst>
                <a:outerShdw blurRad="25400" algn="tl" rotWithShape="0">
                  <a:srgbClr val="000000">
                    <a:alpha val="43000"/>
                  </a:srgbClr>
                </a:outerShdw>
              </a:effectLst>
            </a:endParaRPr>
          </a:p>
        </p:txBody>
      </p:sp>
      <p:sp>
        <p:nvSpPr>
          <p:cNvPr id="23609" name="TextBox 54"/>
          <p:cNvSpPr txBox="1">
            <a:spLocks noChangeArrowheads="1"/>
          </p:cNvSpPr>
          <p:nvPr/>
        </p:nvSpPr>
        <p:spPr bwMode="auto">
          <a:xfrm>
            <a:off x="304800" y="2133600"/>
            <a:ext cx="914400" cy="369888"/>
          </a:xfrm>
          <a:prstGeom prst="rect">
            <a:avLst/>
          </a:prstGeom>
          <a:noFill/>
          <a:ln w="9525">
            <a:noFill/>
            <a:miter lim="800000"/>
            <a:headEnd/>
            <a:tailEnd/>
          </a:ln>
        </p:spPr>
        <p:txBody>
          <a:bodyPr>
            <a:spAutoFit/>
          </a:bodyPr>
          <a:lstStyle/>
          <a:p>
            <a:r>
              <a:rPr lang="en-US" dirty="0">
                <a:cs typeface="Arial" pitchFamily="34" charset="0"/>
              </a:rPr>
              <a:t>Start</a:t>
            </a:r>
          </a:p>
        </p:txBody>
      </p:sp>
      <p:sp>
        <p:nvSpPr>
          <p:cNvPr id="23610" name="TextBox 55"/>
          <p:cNvSpPr txBox="1">
            <a:spLocks noChangeArrowheads="1"/>
          </p:cNvSpPr>
          <p:nvPr/>
        </p:nvSpPr>
        <p:spPr bwMode="auto">
          <a:xfrm>
            <a:off x="304800" y="4365625"/>
            <a:ext cx="914400" cy="368300"/>
          </a:xfrm>
          <a:prstGeom prst="rect">
            <a:avLst/>
          </a:prstGeom>
          <a:noFill/>
          <a:ln w="9525">
            <a:noFill/>
            <a:miter lim="800000"/>
            <a:headEnd/>
            <a:tailEnd/>
          </a:ln>
        </p:spPr>
        <p:txBody>
          <a:bodyPr>
            <a:spAutoFit/>
          </a:bodyPr>
          <a:lstStyle/>
          <a:p>
            <a:r>
              <a:rPr lang="en-US">
                <a:cs typeface="Arial" pitchFamily="34" charset="0"/>
              </a:rPr>
              <a:t>Start</a:t>
            </a:r>
          </a:p>
        </p:txBody>
      </p:sp>
      <p:sp>
        <p:nvSpPr>
          <p:cNvPr id="23611" name="TextBox 56"/>
          <p:cNvSpPr txBox="1">
            <a:spLocks noChangeArrowheads="1"/>
          </p:cNvSpPr>
          <p:nvPr/>
        </p:nvSpPr>
        <p:spPr bwMode="auto">
          <a:xfrm>
            <a:off x="304800" y="5257800"/>
            <a:ext cx="914400" cy="369888"/>
          </a:xfrm>
          <a:prstGeom prst="rect">
            <a:avLst/>
          </a:prstGeom>
          <a:noFill/>
          <a:ln w="9525">
            <a:noFill/>
            <a:miter lim="800000"/>
            <a:headEnd/>
            <a:tailEnd/>
          </a:ln>
        </p:spPr>
        <p:txBody>
          <a:bodyPr>
            <a:spAutoFit/>
          </a:bodyPr>
          <a:lstStyle/>
          <a:p>
            <a:r>
              <a:rPr lang="en-US">
                <a:cs typeface="Arial" pitchFamily="34" charset="0"/>
              </a:rPr>
              <a:t>Stop</a:t>
            </a:r>
          </a:p>
        </p:txBody>
      </p:sp>
      <p:sp>
        <p:nvSpPr>
          <p:cNvPr id="23612" name="TextBox 57"/>
          <p:cNvSpPr txBox="1">
            <a:spLocks noChangeArrowheads="1"/>
          </p:cNvSpPr>
          <p:nvPr/>
        </p:nvSpPr>
        <p:spPr bwMode="auto">
          <a:xfrm>
            <a:off x="304800" y="3919538"/>
            <a:ext cx="914400" cy="368300"/>
          </a:xfrm>
          <a:prstGeom prst="rect">
            <a:avLst/>
          </a:prstGeom>
          <a:noFill/>
          <a:ln w="9525">
            <a:noFill/>
            <a:miter lim="800000"/>
            <a:headEnd/>
            <a:tailEnd/>
          </a:ln>
        </p:spPr>
        <p:txBody>
          <a:bodyPr>
            <a:spAutoFit/>
          </a:bodyPr>
          <a:lstStyle/>
          <a:p>
            <a:r>
              <a:rPr lang="en-US">
                <a:cs typeface="Arial" pitchFamily="34" charset="0"/>
              </a:rPr>
              <a:t>Stop</a:t>
            </a:r>
          </a:p>
        </p:txBody>
      </p:sp>
      <p:sp>
        <p:nvSpPr>
          <p:cNvPr id="23613" name="TextBox 58"/>
          <p:cNvSpPr txBox="1">
            <a:spLocks noChangeArrowheads="1"/>
          </p:cNvSpPr>
          <p:nvPr/>
        </p:nvSpPr>
        <p:spPr bwMode="auto">
          <a:xfrm>
            <a:off x="304800" y="3471863"/>
            <a:ext cx="914400" cy="369887"/>
          </a:xfrm>
          <a:prstGeom prst="rect">
            <a:avLst/>
          </a:prstGeom>
          <a:noFill/>
          <a:ln w="9525">
            <a:noFill/>
            <a:miter lim="800000"/>
            <a:headEnd/>
            <a:tailEnd/>
          </a:ln>
        </p:spPr>
        <p:txBody>
          <a:bodyPr>
            <a:spAutoFit/>
          </a:bodyPr>
          <a:lstStyle/>
          <a:p>
            <a:r>
              <a:rPr lang="en-US">
                <a:cs typeface="Arial" pitchFamily="34" charset="0"/>
              </a:rPr>
              <a:t>Digital</a:t>
            </a:r>
          </a:p>
        </p:txBody>
      </p:sp>
      <p:sp>
        <p:nvSpPr>
          <p:cNvPr id="23614" name="TextBox 59"/>
          <p:cNvSpPr txBox="1">
            <a:spLocks noChangeArrowheads="1"/>
          </p:cNvSpPr>
          <p:nvPr/>
        </p:nvSpPr>
        <p:spPr bwMode="auto">
          <a:xfrm>
            <a:off x="304800" y="4811713"/>
            <a:ext cx="914400" cy="369887"/>
          </a:xfrm>
          <a:prstGeom prst="rect">
            <a:avLst/>
          </a:prstGeom>
          <a:noFill/>
          <a:ln w="9525">
            <a:noFill/>
            <a:miter lim="800000"/>
            <a:headEnd/>
            <a:tailEnd/>
          </a:ln>
        </p:spPr>
        <p:txBody>
          <a:bodyPr>
            <a:spAutoFit/>
          </a:bodyPr>
          <a:lstStyle/>
          <a:p>
            <a:r>
              <a:rPr lang="en-US">
                <a:cs typeface="Arial" pitchFamily="34" charset="0"/>
              </a:rPr>
              <a:t>Analog</a:t>
            </a:r>
          </a:p>
        </p:txBody>
      </p:sp>
      <p:sp>
        <p:nvSpPr>
          <p:cNvPr id="23615" name="TextBox 60"/>
          <p:cNvSpPr txBox="1">
            <a:spLocks noChangeArrowheads="1"/>
          </p:cNvSpPr>
          <p:nvPr/>
        </p:nvSpPr>
        <p:spPr bwMode="auto">
          <a:xfrm>
            <a:off x="304800" y="3025775"/>
            <a:ext cx="914400" cy="369888"/>
          </a:xfrm>
          <a:prstGeom prst="rect">
            <a:avLst/>
          </a:prstGeom>
          <a:noFill/>
          <a:ln w="9525">
            <a:noFill/>
            <a:miter lim="800000"/>
            <a:headEnd/>
            <a:tailEnd/>
          </a:ln>
        </p:spPr>
        <p:txBody>
          <a:bodyPr>
            <a:spAutoFit/>
          </a:bodyPr>
          <a:lstStyle/>
          <a:p>
            <a:r>
              <a:rPr lang="en-US">
                <a:cs typeface="Arial" pitchFamily="34" charset="0"/>
              </a:rPr>
              <a:t>Digital</a:t>
            </a:r>
          </a:p>
        </p:txBody>
      </p:sp>
      <p:sp>
        <p:nvSpPr>
          <p:cNvPr id="23616" name="TextBox 61"/>
          <p:cNvSpPr txBox="1">
            <a:spLocks noChangeArrowheads="1"/>
          </p:cNvSpPr>
          <p:nvPr/>
        </p:nvSpPr>
        <p:spPr bwMode="auto">
          <a:xfrm>
            <a:off x="304800" y="2579688"/>
            <a:ext cx="914400" cy="369887"/>
          </a:xfrm>
          <a:prstGeom prst="rect">
            <a:avLst/>
          </a:prstGeom>
          <a:noFill/>
          <a:ln w="9525">
            <a:noFill/>
            <a:miter lim="800000"/>
            <a:headEnd/>
            <a:tailEnd/>
          </a:ln>
        </p:spPr>
        <p:txBody>
          <a:bodyPr>
            <a:spAutoFit/>
          </a:bodyPr>
          <a:lstStyle/>
          <a:p>
            <a:r>
              <a:rPr lang="en-US">
                <a:cs typeface="Arial" pitchFamily="34" charset="0"/>
              </a:rPr>
              <a:t>Analog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test functions</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87F0BD77-B310-49B7-8FB5-2371D1794948}" type="slidenum">
              <a:rPr lang="en-US" smtClean="0"/>
              <a:pPr>
                <a:defRPr/>
              </a:pPr>
              <a:t>18</a:t>
            </a:fld>
            <a:endParaRPr lang="en-US"/>
          </a:p>
        </p:txBody>
      </p:sp>
      <p:graphicFrame>
        <p:nvGraphicFramePr>
          <p:cNvPr id="7" name="Table 6"/>
          <p:cNvGraphicFramePr>
            <a:graphicFrameLocks noGrp="1"/>
          </p:cNvGraphicFramePr>
          <p:nvPr/>
        </p:nvGraphicFramePr>
        <p:xfrm>
          <a:off x="304800" y="1219201"/>
          <a:ext cx="8534400" cy="5029199"/>
        </p:xfrm>
        <a:graphic>
          <a:graphicData uri="http://schemas.openxmlformats.org/drawingml/2006/table">
            <a:tbl>
              <a:tblPr bandRow="1">
                <a:effectLst>
                  <a:outerShdw blurRad="508000" dist="241300" dir="5460000" algn="tl" rotWithShape="0">
                    <a:prstClr val="black">
                      <a:alpha val="40000"/>
                    </a:prstClr>
                  </a:outerShdw>
                </a:effectLst>
                <a:tableStyleId>{3C2FFA5D-87B4-456A-9821-1D502468CF0F}</a:tableStyleId>
              </a:tblPr>
              <a:tblGrid>
                <a:gridCol w="4114800"/>
                <a:gridCol w="4419600"/>
              </a:tblGrid>
              <a:tr h="585844">
                <a:tc>
                  <a:txBody>
                    <a:bodyPr/>
                    <a:lstStyle/>
                    <a:p>
                      <a:r>
                        <a:rPr lang="en-US" sz="1700" dirty="0" smtClean="0"/>
                        <a:t>Run(“C:\WINNT\System32\clock.exe”) </a:t>
                      </a:r>
                      <a:endParaRPr lang="en-US" sz="17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Starts the Clock application</a:t>
                      </a:r>
                      <a:endParaRPr lang="en-US" sz="1700" dirty="0" smtClean="0">
                        <a:latin typeface="Arial" pitchFamily="34" charset="0"/>
                        <a:cs typeface="Arial" pitchFamily="34" charset="0"/>
                      </a:endParaRPr>
                    </a:p>
                  </a:txBody>
                  <a:tcPr/>
                </a:tc>
              </a:tr>
              <a:tr h="888671">
                <a:tc>
                  <a:txBody>
                    <a:bodyPr/>
                    <a:lstStyle/>
                    <a:p>
                      <a:r>
                        <a:rPr lang="en-US" sz="1700" dirty="0" err="1" smtClean="0"/>
                        <a:t>WMenuSelect</a:t>
                      </a:r>
                      <a:r>
                        <a:rPr lang="en-US" sz="1700" dirty="0" smtClean="0"/>
                        <a:t>( “Settings\Analog”) </a:t>
                      </a:r>
                      <a:endParaRPr lang="en-US" sz="17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Chooses the menu item “Analog” on the “Settings”</a:t>
                      </a:r>
                    </a:p>
                    <a:p>
                      <a:endParaRPr lang="en-US" sz="1700" dirty="0">
                        <a:latin typeface="Arial" pitchFamily="34" charset="0"/>
                        <a:cs typeface="Arial" pitchFamily="34" charset="0"/>
                      </a:endParaRPr>
                    </a:p>
                  </a:txBody>
                  <a:tcPr/>
                </a:tc>
              </a:tr>
              <a:tr h="888671">
                <a:tc>
                  <a:txBody>
                    <a:bodyPr/>
                    <a:lstStyle/>
                    <a:p>
                      <a:r>
                        <a:rPr lang="en-US" sz="1700" dirty="0" err="1" smtClean="0"/>
                        <a:t>WSysMenu</a:t>
                      </a:r>
                      <a:r>
                        <a:rPr lang="en-US" sz="1700" dirty="0" smtClean="0"/>
                        <a:t>( 0 ) </a:t>
                      </a:r>
                      <a:endParaRPr lang="en-US" sz="17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Brings up the System menu for the active window</a:t>
                      </a:r>
                    </a:p>
                    <a:p>
                      <a:endParaRPr lang="en-US" sz="1700" dirty="0">
                        <a:latin typeface="Arial" pitchFamily="34" charset="0"/>
                        <a:cs typeface="Arial" pitchFamily="34" charset="0"/>
                      </a:endParaRPr>
                    </a:p>
                  </a:txBody>
                  <a:tcPr/>
                </a:tc>
              </a:tr>
              <a:tr h="888671">
                <a:tc>
                  <a:txBody>
                    <a:bodyPr/>
                    <a:lstStyle/>
                    <a:p>
                      <a:r>
                        <a:rPr lang="en-US" sz="1700" dirty="0" err="1" smtClean="0"/>
                        <a:t>WFndWnd</a:t>
                      </a:r>
                      <a:r>
                        <a:rPr lang="en-US" sz="1700" dirty="0" smtClean="0"/>
                        <a:t>("Clock") </a:t>
                      </a:r>
                      <a:endParaRPr lang="en-US" sz="17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Finds an application window with the caption “Clock”</a:t>
                      </a:r>
                    </a:p>
                    <a:p>
                      <a:endParaRPr lang="en-US" sz="1700" dirty="0">
                        <a:latin typeface="Arial" pitchFamily="34" charset="0"/>
                        <a:cs typeface="Arial" pitchFamily="34" charset="0"/>
                      </a:endParaRPr>
                    </a:p>
                  </a:txBody>
                  <a:tcPr/>
                </a:tc>
              </a:tr>
              <a:tr h="888671">
                <a:tc>
                  <a:txBody>
                    <a:bodyPr/>
                    <a:lstStyle/>
                    <a:p>
                      <a:r>
                        <a:rPr lang="en-US" sz="1700" dirty="0" err="1" smtClean="0"/>
                        <a:t>WMenuChecked</a:t>
                      </a:r>
                      <a:r>
                        <a:rPr lang="en-US" sz="1700" dirty="0" smtClean="0"/>
                        <a:t>("Settings\Analog") </a:t>
                      </a:r>
                      <a:endParaRPr lang="en-US" sz="17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Returns TRUE if menu item “Analog” is check-marked</a:t>
                      </a:r>
                    </a:p>
                    <a:p>
                      <a:endParaRPr lang="en-US" sz="1700" dirty="0">
                        <a:latin typeface="Arial" pitchFamily="34" charset="0"/>
                        <a:cs typeface="Arial" pitchFamily="34" charset="0"/>
                      </a:endParaRPr>
                    </a:p>
                  </a:txBody>
                  <a:tcPr/>
                </a:tc>
              </a:tr>
              <a:tr h="888671">
                <a:tc>
                  <a:txBody>
                    <a:bodyPr/>
                    <a:lstStyle/>
                    <a:p>
                      <a:r>
                        <a:rPr lang="en-US" sz="1700" dirty="0" err="1" smtClean="0"/>
                        <a:t>GetText</a:t>
                      </a:r>
                      <a:r>
                        <a:rPr lang="en-US" sz="1700" dirty="0" smtClean="0"/>
                        <a:t>(0) </a:t>
                      </a:r>
                      <a:endParaRPr lang="en-US" sz="17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Returns the window title of the active window</a:t>
                      </a:r>
                    </a:p>
                    <a:p>
                      <a:endParaRPr lang="en-US" sz="1700"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What is software testing?</a:t>
            </a:r>
            <a:endParaRPr lang="en-US" dirty="0"/>
          </a:p>
        </p:txBody>
      </p:sp>
      <p:sp>
        <p:nvSpPr>
          <p:cNvPr id="3" name="Footer Placeholder 2"/>
          <p:cNvSpPr>
            <a:spLocks noGrp="1"/>
          </p:cNvSpPr>
          <p:nvPr>
            <p:ph type="ftr" sz="quarter" idx="10"/>
          </p:nvPr>
        </p:nvSpPr>
        <p:spPr/>
        <p:txBody>
          <a:bodyPr/>
          <a:lstStyle/>
          <a:p>
            <a:pPr>
              <a:defRPr/>
            </a:pPr>
            <a:endParaRPr lang="en-US"/>
          </a:p>
        </p:txBody>
      </p:sp>
      <p:sp>
        <p:nvSpPr>
          <p:cNvPr id="4" name="Slide Number Placeholder 3"/>
          <p:cNvSpPr>
            <a:spLocks noGrp="1"/>
          </p:cNvSpPr>
          <p:nvPr>
            <p:ph type="sldNum" sz="quarter" idx="11"/>
          </p:nvPr>
        </p:nvSpPr>
        <p:spPr/>
        <p:txBody>
          <a:bodyPr/>
          <a:lstStyle/>
          <a:p>
            <a:pPr>
              <a:defRPr/>
            </a:pPr>
            <a:fld id="{C4ABD7F7-645B-4FD5-B4D5-60CA3FE64ECE}" type="slidenum">
              <a:rPr lang="en-US" smtClean="0"/>
              <a:pPr>
                <a:defRPr/>
              </a:pPr>
              <a:t>1</a:t>
            </a:fld>
            <a:endParaRPr lang="en-US" dirty="0"/>
          </a:p>
        </p:txBody>
      </p:sp>
      <p:pic>
        <p:nvPicPr>
          <p:cNvPr id="5" name="Picture 2056" descr="C:\Documents and Settings\halexia\My Documents\My Pictures\bug.bmp"/>
          <p:cNvPicPr>
            <a:picLocks noChangeAspect="1" noChangeArrowheads="1"/>
          </p:cNvPicPr>
          <p:nvPr/>
        </p:nvPicPr>
        <p:blipFill>
          <a:blip r:embed="rId3" cstate="print"/>
          <a:srcRect/>
          <a:stretch>
            <a:fillRect/>
          </a:stretch>
        </p:blipFill>
        <p:spPr bwMode="auto">
          <a:xfrm>
            <a:off x="5486400" y="2362200"/>
            <a:ext cx="2601976" cy="2362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533400" y="3276600"/>
            <a:ext cx="5029200"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Testing ! = Finding</a:t>
            </a:r>
            <a:endParaRPr lang="en-US" sz="40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Executing the test actions</a:t>
            </a:r>
            <a:endParaRPr lang="en-US" dirty="0"/>
          </a:p>
        </p:txBody>
      </p:sp>
      <p:sp>
        <p:nvSpPr>
          <p:cNvPr id="3" name="Text Placeholder 2"/>
          <p:cNvSpPr>
            <a:spLocks noGrp="1"/>
          </p:cNvSpPr>
          <p:nvPr>
            <p:ph type="body" idx="1"/>
          </p:nvPr>
        </p:nvSpPr>
        <p:spPr>
          <a:xfrm>
            <a:off x="304800" y="1066800"/>
            <a:ext cx="8610600" cy="5486400"/>
          </a:xfrm>
        </p:spPr>
        <p:txBody>
          <a:bodyPr>
            <a:normAutofit fontScale="92500" lnSpcReduction="10000"/>
          </a:bodyPr>
          <a:lstStyle/>
          <a:p>
            <a:pPr lvl="3"/>
            <a:r>
              <a:rPr lang="en-US" sz="1600" b="1" dirty="0" smtClean="0">
                <a:latin typeface="Arial" pitchFamily="34" charset="0"/>
                <a:cs typeface="Arial" pitchFamily="34" charset="0"/>
              </a:rPr>
              <a:t>open "test_sequence.txt" for input as #</a:t>
            </a:r>
            <a:r>
              <a:rPr lang="en-US" sz="1600" b="1" dirty="0" err="1" smtClean="0">
                <a:latin typeface="Arial" pitchFamily="34" charset="0"/>
                <a:cs typeface="Arial" pitchFamily="34" charset="0"/>
              </a:rPr>
              <a:t>infile</a:t>
            </a:r>
            <a:r>
              <a:rPr lang="en-US" sz="1600" b="1" dirty="0" smtClean="0">
                <a:latin typeface="Arial" pitchFamily="34" charset="0"/>
                <a:cs typeface="Arial" pitchFamily="34" charset="0"/>
              </a:rPr>
              <a:t> </a:t>
            </a:r>
            <a:r>
              <a:rPr lang="en-US" sz="1600" dirty="0" smtClean="0">
                <a:latin typeface="Arial" pitchFamily="34" charset="0"/>
                <a:cs typeface="Arial" pitchFamily="34" charset="0"/>
              </a:rPr>
              <a:t>		‘get the list of test actions</a:t>
            </a:r>
          </a:p>
          <a:p>
            <a:pPr lvl="3"/>
            <a:r>
              <a:rPr lang="en-US" sz="1600" dirty="0" smtClean="0">
                <a:latin typeface="Arial" pitchFamily="34" charset="0"/>
                <a:cs typeface="Arial" pitchFamily="34" charset="0"/>
              </a:rPr>
              <a:t>while not (EOF(</a:t>
            </a:r>
            <a:r>
              <a:rPr lang="en-US" sz="1600" dirty="0" err="1" smtClean="0">
                <a:latin typeface="Arial" pitchFamily="34" charset="0"/>
                <a:cs typeface="Arial" pitchFamily="34" charset="0"/>
              </a:rPr>
              <a:t>infile</a:t>
            </a:r>
            <a:r>
              <a:rPr lang="en-US" sz="1600" dirty="0" smtClean="0">
                <a:latin typeface="Arial" pitchFamily="34" charset="0"/>
                <a:cs typeface="Arial" pitchFamily="34" charset="0"/>
              </a:rPr>
              <a:t>))</a:t>
            </a:r>
          </a:p>
          <a:p>
            <a:pPr lvl="3" indent="465138"/>
            <a:r>
              <a:rPr lang="en-US" sz="1600" dirty="0" smtClean="0">
                <a:latin typeface="Arial" pitchFamily="34" charset="0"/>
                <a:cs typeface="Arial" pitchFamily="34" charset="0"/>
              </a:rPr>
              <a:t>line input #</a:t>
            </a:r>
            <a:r>
              <a:rPr lang="en-US" sz="1600" dirty="0" err="1" smtClean="0">
                <a:latin typeface="Arial" pitchFamily="34" charset="0"/>
                <a:cs typeface="Arial" pitchFamily="34" charset="0"/>
              </a:rPr>
              <a:t>infile</a:t>
            </a:r>
            <a:r>
              <a:rPr lang="en-US" sz="1600" dirty="0" smtClean="0">
                <a:latin typeface="Arial" pitchFamily="34" charset="0"/>
                <a:cs typeface="Arial" pitchFamily="34" charset="0"/>
              </a:rPr>
              <a:t>, action				 ‘read in a test action</a:t>
            </a:r>
          </a:p>
          <a:p>
            <a:pPr lvl="3" indent="465138"/>
            <a:r>
              <a:rPr lang="en-US" sz="1600" dirty="0" smtClean="0">
                <a:latin typeface="Arial" pitchFamily="34" charset="0"/>
                <a:cs typeface="Arial" pitchFamily="34" charset="0"/>
              </a:rPr>
              <a:t>select case action</a:t>
            </a:r>
          </a:p>
          <a:p>
            <a:pPr lvl="3" indent="465138"/>
            <a:r>
              <a:rPr lang="en-US" sz="1600" dirty="0" smtClean="0">
                <a:latin typeface="Arial" pitchFamily="34" charset="0"/>
                <a:cs typeface="Arial" pitchFamily="34" charset="0"/>
              </a:rPr>
              <a:t>case “Start“ 					‘ Start the Clock</a:t>
            </a:r>
          </a:p>
          <a:p>
            <a:pPr lvl="3" indent="465138"/>
            <a:r>
              <a:rPr lang="en-US" sz="1600" dirty="0" smtClean="0">
                <a:latin typeface="Arial" pitchFamily="34" charset="0"/>
                <a:cs typeface="Arial" pitchFamily="34" charset="0"/>
              </a:rPr>
              <a:t>      run("C:\WINNT\System32\clock.exe”) 		‘ VT call to start clock</a:t>
            </a:r>
          </a:p>
          <a:p>
            <a:pPr lvl="3" indent="465138"/>
            <a:r>
              <a:rPr lang="en-US" sz="1600" dirty="0" smtClean="0">
                <a:latin typeface="Arial" pitchFamily="34" charset="0"/>
                <a:cs typeface="Arial" pitchFamily="34" charset="0"/>
              </a:rPr>
              <a:t>case “Analog“ 					‘ choose Analog mode</a:t>
            </a:r>
          </a:p>
          <a:p>
            <a:pPr lvl="3" indent="465138"/>
            <a:r>
              <a:rPr lang="en-US" sz="1600" dirty="0" smtClean="0">
                <a:latin typeface="Arial" pitchFamily="34" charset="0"/>
                <a:cs typeface="Arial" pitchFamily="34" charset="0"/>
              </a:rPr>
              <a:t>       </a:t>
            </a:r>
            <a:r>
              <a:rPr lang="en-US" sz="1600" dirty="0" err="1" smtClean="0">
                <a:latin typeface="Arial" pitchFamily="34" charset="0"/>
                <a:cs typeface="Arial" pitchFamily="34" charset="0"/>
              </a:rPr>
              <a:t>WMenuSelect</a:t>
            </a:r>
            <a:r>
              <a:rPr lang="en-US" sz="1600" dirty="0" smtClean="0">
                <a:latin typeface="Arial" pitchFamily="34" charset="0"/>
                <a:cs typeface="Arial" pitchFamily="34" charset="0"/>
              </a:rPr>
              <a:t>("Settings\Analog")			 ‘ VT call to select Analog</a:t>
            </a:r>
          </a:p>
          <a:p>
            <a:pPr lvl="3" indent="465138"/>
            <a:r>
              <a:rPr lang="en-US" sz="1600" dirty="0" smtClean="0">
                <a:latin typeface="Arial" pitchFamily="34" charset="0"/>
                <a:cs typeface="Arial" pitchFamily="34" charset="0"/>
              </a:rPr>
              <a:t>case “Digital“ 					‘ choose Digital mode</a:t>
            </a:r>
          </a:p>
          <a:p>
            <a:pPr lvl="3" indent="465138"/>
            <a:r>
              <a:rPr lang="en-US" sz="1600" dirty="0" smtClean="0">
                <a:latin typeface="Arial" pitchFamily="34" charset="0"/>
                <a:cs typeface="Arial" pitchFamily="34" charset="0"/>
              </a:rPr>
              <a:t>      </a:t>
            </a:r>
            <a:r>
              <a:rPr lang="en-US" sz="1600" dirty="0" err="1" smtClean="0">
                <a:latin typeface="Arial" pitchFamily="34" charset="0"/>
                <a:cs typeface="Arial" pitchFamily="34" charset="0"/>
              </a:rPr>
              <a:t>WMenuSelect</a:t>
            </a:r>
            <a:r>
              <a:rPr lang="en-US" sz="1600" dirty="0" smtClean="0">
                <a:latin typeface="Arial" pitchFamily="34" charset="0"/>
                <a:cs typeface="Arial" pitchFamily="34" charset="0"/>
              </a:rPr>
              <a:t>("Settings\Digital") 			‘ VT call to select Digital</a:t>
            </a:r>
          </a:p>
          <a:p>
            <a:pPr lvl="3" indent="465138"/>
            <a:r>
              <a:rPr lang="en-US" sz="1600" dirty="0" smtClean="0">
                <a:latin typeface="Arial" pitchFamily="34" charset="0"/>
                <a:cs typeface="Arial" pitchFamily="34" charset="0"/>
              </a:rPr>
              <a:t>case “Stop“					 ‘ Stop the Clock</a:t>
            </a:r>
          </a:p>
          <a:p>
            <a:pPr lvl="3" indent="465138"/>
            <a:r>
              <a:rPr lang="en-US" sz="1600" dirty="0" smtClean="0">
                <a:latin typeface="Arial" pitchFamily="34" charset="0"/>
                <a:cs typeface="Arial" pitchFamily="34" charset="0"/>
              </a:rPr>
              <a:t>      </a:t>
            </a:r>
            <a:r>
              <a:rPr lang="en-US" sz="1600" dirty="0" err="1" smtClean="0">
                <a:latin typeface="Arial" pitchFamily="34" charset="0"/>
                <a:cs typeface="Arial" pitchFamily="34" charset="0"/>
              </a:rPr>
              <a:t>WSysMenu</a:t>
            </a:r>
            <a:r>
              <a:rPr lang="en-US" sz="1600" dirty="0" smtClean="0">
                <a:latin typeface="Arial" pitchFamily="34" charset="0"/>
                <a:cs typeface="Arial" pitchFamily="34" charset="0"/>
              </a:rPr>
              <a:t> (0)				  ‘ VT call to bring up system menu</a:t>
            </a:r>
          </a:p>
          <a:p>
            <a:pPr lvl="3" indent="465138"/>
            <a:r>
              <a:rPr lang="en-US" sz="1600" dirty="0" smtClean="0">
                <a:latin typeface="Arial" pitchFamily="34" charset="0"/>
                <a:cs typeface="Arial" pitchFamily="34" charset="0"/>
              </a:rPr>
              <a:t>      </a:t>
            </a:r>
            <a:r>
              <a:rPr lang="en-US" sz="1600" dirty="0" err="1" smtClean="0">
                <a:latin typeface="Arial" pitchFamily="34" charset="0"/>
                <a:cs typeface="Arial" pitchFamily="34" charset="0"/>
              </a:rPr>
              <a:t>WMenuSelect</a:t>
            </a:r>
            <a:r>
              <a:rPr lang="en-US" sz="1600" dirty="0" smtClean="0">
                <a:latin typeface="Arial" pitchFamily="34" charset="0"/>
                <a:cs typeface="Arial" pitchFamily="34" charset="0"/>
              </a:rPr>
              <a:t> ("Close")		                    ‘ VT call to select Close</a:t>
            </a:r>
          </a:p>
          <a:p>
            <a:pPr lvl="3" indent="465138"/>
            <a:r>
              <a:rPr lang="en-US" sz="1600" dirty="0" smtClean="0">
                <a:latin typeface="Arial" pitchFamily="34" charset="0"/>
                <a:cs typeface="Arial" pitchFamily="34" charset="0"/>
              </a:rPr>
              <a:t>end select</a:t>
            </a:r>
          </a:p>
          <a:p>
            <a:pPr lvl="3"/>
            <a:r>
              <a:rPr lang="en-US" sz="1600" dirty="0" smtClean="0">
                <a:latin typeface="Arial" pitchFamily="34" charset="0"/>
                <a:cs typeface="Arial" pitchFamily="34" charset="0"/>
              </a:rPr>
              <a:t>wend</a:t>
            </a:r>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87F0BD77-B310-49B7-8FB5-2371D1794948}"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t>Determine if the Application Worked Right</a:t>
            </a:r>
          </a:p>
        </p:txBody>
      </p:sp>
      <p:sp>
        <p:nvSpPr>
          <p:cNvPr id="24578" name="Text Placeholder 2"/>
          <p:cNvSpPr>
            <a:spLocks noGrp="1"/>
          </p:cNvSpPr>
          <p:nvPr>
            <p:ph type="body" idx="1"/>
          </p:nvPr>
        </p:nvSpPr>
        <p:spPr bwMode="auto">
          <a:xfrm>
            <a:off x="381000" y="4114800"/>
            <a:ext cx="8305800" cy="2362200"/>
          </a:xfrm>
        </p:spPr>
        <p:txBody>
          <a:bodyPr wrap="square" numCol="1" anchor="t" anchorCtr="0" compatLnSpc="1">
            <a:prstTxWarp prst="textNoShape">
              <a:avLst/>
            </a:prstTxWarp>
          </a:bodyPr>
          <a:lstStyle/>
          <a:p>
            <a:pPr marL="347663" indent="-347663">
              <a:buBlip>
                <a:blip r:embed="rId2"/>
              </a:buBlip>
            </a:pPr>
            <a:r>
              <a:rPr lang="en-US" sz="2000" b="0" dirty="0" smtClean="0">
                <a:solidFill>
                  <a:schemeClr val="tx1"/>
                </a:solidFill>
                <a:latin typeface="Arial" pitchFamily="34" charset="0"/>
                <a:cs typeface="Arial" pitchFamily="34" charset="0"/>
              </a:rPr>
              <a:t>To maximize benefit of Model Based Testing we need a test oracle</a:t>
            </a:r>
          </a:p>
          <a:p>
            <a:pPr marL="347663" indent="-347663">
              <a:buBlip>
                <a:blip r:embed="rId2"/>
              </a:buBlip>
            </a:pPr>
            <a:r>
              <a:rPr lang="en-US" sz="2000" b="0" dirty="0" smtClean="0">
                <a:solidFill>
                  <a:schemeClr val="tx1"/>
                </a:solidFill>
                <a:latin typeface="Arial" pitchFamily="34" charset="0"/>
                <a:cs typeface="Arial" pitchFamily="34" charset="0"/>
              </a:rPr>
              <a:t>An oracle verifies if the actual result of test is equal to expected result</a:t>
            </a:r>
          </a:p>
          <a:p>
            <a:pPr marL="347663" indent="-347663">
              <a:buBlip>
                <a:blip r:embed="rId2"/>
              </a:buBlip>
            </a:pPr>
            <a:r>
              <a:rPr lang="en-US" sz="2000" b="0" dirty="0" smtClean="0">
                <a:solidFill>
                  <a:schemeClr val="tx1"/>
                </a:solidFill>
                <a:latin typeface="Arial" pitchFamily="34" charset="0"/>
                <a:cs typeface="Arial" pitchFamily="34" charset="0"/>
              </a:rPr>
              <a:t>Gives a pass/fail result for every test</a:t>
            </a:r>
          </a:p>
          <a:p>
            <a:pPr marL="347663" indent="-347663">
              <a:buBlip>
                <a:blip r:embed="rId2"/>
              </a:buBlip>
            </a:pPr>
            <a:r>
              <a:rPr lang="en-US" sz="2000" b="0" dirty="0" smtClean="0">
                <a:solidFill>
                  <a:schemeClr val="tx1"/>
                </a:solidFill>
                <a:latin typeface="Arial" pitchFamily="34" charset="0"/>
                <a:cs typeface="Arial" pitchFamily="34" charset="0"/>
              </a:rPr>
              <a:t>Maximizes the efficiencies of Model Based Testing</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7ADDBEC7-3375-4691-9BA1-5C53B36EDF5C}" type="slidenum">
              <a:rPr lang="en-US"/>
              <a:pPr>
                <a:defRPr/>
              </a:pPr>
              <a:t>20</a:t>
            </a:fld>
            <a:endParaRPr lang="en-US"/>
          </a:p>
        </p:txBody>
      </p:sp>
      <p:pic>
        <p:nvPicPr>
          <p:cNvPr id="24581" name="Picture 2" descr="C:\Documents and Settings\halexia\My Documents\My Pictures\oracle.jpg"/>
          <p:cNvPicPr>
            <a:picLocks noChangeAspect="1" noChangeArrowheads="1"/>
          </p:cNvPicPr>
          <p:nvPr/>
        </p:nvPicPr>
        <p:blipFill>
          <a:blip r:embed="rId3" cstate="print"/>
          <a:srcRect/>
          <a:stretch>
            <a:fillRect/>
          </a:stretch>
        </p:blipFill>
        <p:spPr bwMode="auto">
          <a:xfrm>
            <a:off x="3429000" y="990600"/>
            <a:ext cx="2209800" cy="2971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p:txBody>
          <a:bodyPr/>
          <a:lstStyle/>
          <a:p>
            <a:r>
              <a:rPr lang="en-US" dirty="0" smtClean="0">
                <a:solidFill>
                  <a:schemeClr val="bg1"/>
                </a:solidFill>
              </a:rPr>
              <a:t>Test Oracle </a:t>
            </a:r>
          </a:p>
        </p:txBody>
      </p:sp>
      <p:sp>
        <p:nvSpPr>
          <p:cNvPr id="7" name="Text Placeholder 6"/>
          <p:cNvSpPr>
            <a:spLocks noGrp="1"/>
          </p:cNvSpPr>
          <p:nvPr>
            <p:ph type="body" idx="1"/>
          </p:nvPr>
        </p:nvSpPr>
        <p:spPr>
          <a:xfrm>
            <a:off x="381000" y="990600"/>
            <a:ext cx="8458200" cy="5486400"/>
          </a:xfrm>
        </p:spPr>
        <p:txBody>
          <a:bodyPr wrap="square" numCol="1" anchor="t" anchorCtr="0" compatLnSpc="1">
            <a:prstTxWarp prst="textNoShape">
              <a:avLst/>
            </a:prstTxWarp>
          </a:bodyPr>
          <a:lstStyle/>
          <a:p>
            <a:pPr lvl="3">
              <a:lnSpc>
                <a:spcPct val="90000"/>
              </a:lnSpc>
            </a:pPr>
            <a:r>
              <a:rPr lang="en-US" sz="1500" dirty="0" smtClean="0">
                <a:latin typeface="Arial" pitchFamily="34" charset="0"/>
                <a:cs typeface="Arial" pitchFamily="34" charset="0"/>
              </a:rPr>
              <a:t>if (</a:t>
            </a:r>
            <a:r>
              <a:rPr lang="en-US" sz="1500" dirty="0" err="1" smtClean="0">
                <a:latin typeface="Arial" pitchFamily="34" charset="0"/>
                <a:cs typeface="Arial" pitchFamily="34" charset="0"/>
              </a:rPr>
              <a:t>system_mode</a:t>
            </a:r>
            <a:r>
              <a:rPr lang="en-US" sz="1500" dirty="0" smtClean="0">
                <a:latin typeface="Arial" pitchFamily="34" charset="0"/>
                <a:cs typeface="Arial" pitchFamily="34" charset="0"/>
              </a:rPr>
              <a:t> = RUNNING) then </a:t>
            </a:r>
          </a:p>
          <a:p>
            <a:pPr lvl="3" indent="517525">
              <a:lnSpc>
                <a:spcPct val="90000"/>
              </a:lnSpc>
            </a:pPr>
            <a:r>
              <a:rPr lang="en-US" sz="1500" dirty="0" smtClean="0">
                <a:latin typeface="Arial" pitchFamily="34" charset="0"/>
                <a:cs typeface="Arial" pitchFamily="34" charset="0"/>
              </a:rPr>
              <a:t>if ( </a:t>
            </a:r>
            <a:r>
              <a:rPr lang="en-US" sz="1500" dirty="0" err="1" smtClean="0">
                <a:latin typeface="Arial" pitchFamily="34" charset="0"/>
                <a:cs typeface="Arial" pitchFamily="34" charset="0"/>
              </a:rPr>
              <a:t>WFndWnd</a:t>
            </a:r>
            <a:r>
              <a:rPr lang="en-US" sz="1500" dirty="0" smtClean="0">
                <a:latin typeface="Arial" pitchFamily="34" charset="0"/>
                <a:cs typeface="Arial" pitchFamily="34" charset="0"/>
              </a:rPr>
              <a:t>("Clock") = 0 ) then                		 ‘if no “Clock” running </a:t>
            </a:r>
          </a:p>
          <a:p>
            <a:pPr lvl="3" indent="974725">
              <a:lnSpc>
                <a:spcPct val="90000"/>
              </a:lnSpc>
            </a:pPr>
            <a:r>
              <a:rPr lang="en-US" sz="1500" dirty="0" smtClean="0">
                <a:latin typeface="Arial" pitchFamily="34" charset="0"/>
                <a:cs typeface="Arial" pitchFamily="34" charset="0"/>
              </a:rPr>
              <a:t>print "Error: Clock should be Running" 		  ‘print the error  </a:t>
            </a:r>
          </a:p>
          <a:p>
            <a:pPr lvl="3" indent="974725">
              <a:lnSpc>
                <a:spcPct val="90000"/>
              </a:lnSpc>
            </a:pPr>
            <a:r>
              <a:rPr lang="en-US" sz="1500" dirty="0" smtClean="0">
                <a:latin typeface="Arial" pitchFamily="34" charset="0"/>
                <a:cs typeface="Arial" pitchFamily="34" charset="0"/>
              </a:rPr>
              <a:t>stop </a:t>
            </a:r>
          </a:p>
          <a:p>
            <a:pPr lvl="3" indent="517525">
              <a:lnSpc>
                <a:spcPct val="90000"/>
              </a:lnSpc>
            </a:pPr>
            <a:r>
              <a:rPr lang="en-US" sz="1500" dirty="0" err="1" smtClean="0">
                <a:latin typeface="Arial" pitchFamily="34" charset="0"/>
                <a:cs typeface="Arial" pitchFamily="34" charset="0"/>
              </a:rPr>
              <a:t>endif</a:t>
            </a:r>
            <a:r>
              <a:rPr lang="en-US" sz="1500" dirty="0" smtClean="0">
                <a:latin typeface="Arial" pitchFamily="34" charset="0"/>
                <a:cs typeface="Arial" pitchFamily="34" charset="0"/>
              </a:rPr>
              <a:t> </a:t>
            </a:r>
          </a:p>
          <a:p>
            <a:pPr lvl="3" indent="457200">
              <a:lnSpc>
                <a:spcPct val="90000"/>
              </a:lnSpc>
            </a:pPr>
            <a:r>
              <a:rPr lang="en-US" sz="1500" dirty="0" smtClean="0">
                <a:latin typeface="Arial" pitchFamily="34" charset="0"/>
                <a:cs typeface="Arial" pitchFamily="34" charset="0"/>
              </a:rPr>
              <a:t>if  ( (</a:t>
            </a:r>
            <a:r>
              <a:rPr lang="en-US" sz="1500" dirty="0" err="1" smtClean="0">
                <a:latin typeface="Arial" pitchFamily="34" charset="0"/>
                <a:cs typeface="Arial" pitchFamily="34" charset="0"/>
              </a:rPr>
              <a:t>setting_mode</a:t>
            </a:r>
            <a:r>
              <a:rPr lang="en-US" sz="1500" dirty="0" smtClean="0">
                <a:latin typeface="Arial" pitchFamily="34" charset="0"/>
                <a:cs typeface="Arial" pitchFamily="34" charset="0"/>
              </a:rPr>
              <a:t> = ANALOG) _               		 ‘if analog mode </a:t>
            </a:r>
          </a:p>
          <a:p>
            <a:pPr lvl="3" indent="457200">
              <a:lnSpc>
                <a:spcPct val="90000"/>
              </a:lnSpc>
            </a:pPr>
            <a:r>
              <a:rPr lang="en-US" sz="1500" dirty="0" smtClean="0">
                <a:latin typeface="Arial" pitchFamily="34" charset="0"/>
                <a:cs typeface="Arial" pitchFamily="34" charset="0"/>
              </a:rPr>
              <a:t>AND NOT </a:t>
            </a:r>
            <a:r>
              <a:rPr lang="en-US" sz="1500" dirty="0" err="1" smtClean="0">
                <a:latin typeface="Arial" pitchFamily="34" charset="0"/>
                <a:cs typeface="Arial" pitchFamily="34" charset="0"/>
              </a:rPr>
              <a:t>WMenuChecked</a:t>
            </a:r>
            <a:r>
              <a:rPr lang="en-US" sz="1500" dirty="0" smtClean="0">
                <a:latin typeface="Arial" pitchFamily="34" charset="0"/>
                <a:cs typeface="Arial" pitchFamily="34" charset="0"/>
              </a:rPr>
              <a:t>("Settings\Analog") ) then 	 ‘but no check next to Analog </a:t>
            </a:r>
          </a:p>
          <a:p>
            <a:pPr lvl="3" indent="914400">
              <a:lnSpc>
                <a:spcPct val="90000"/>
              </a:lnSpc>
            </a:pPr>
            <a:r>
              <a:rPr lang="en-US" sz="1500" dirty="0" smtClean="0">
                <a:latin typeface="Arial" pitchFamily="34" charset="0"/>
                <a:cs typeface="Arial" pitchFamily="34" charset="0"/>
              </a:rPr>
              <a:t>print "Error: Clock should be Analog mode"    	  ‘print the error  </a:t>
            </a:r>
          </a:p>
          <a:p>
            <a:pPr lvl="3" indent="914400">
              <a:lnSpc>
                <a:spcPct val="90000"/>
              </a:lnSpc>
            </a:pPr>
            <a:r>
              <a:rPr lang="en-US" sz="1500" dirty="0" smtClean="0">
                <a:latin typeface="Arial" pitchFamily="34" charset="0"/>
                <a:cs typeface="Arial" pitchFamily="34" charset="0"/>
              </a:rPr>
              <a:t>stop </a:t>
            </a:r>
          </a:p>
          <a:p>
            <a:pPr lvl="3" indent="457200">
              <a:lnSpc>
                <a:spcPct val="90000"/>
              </a:lnSpc>
            </a:pPr>
            <a:r>
              <a:rPr lang="en-US" sz="1500" dirty="0" err="1" smtClean="0">
                <a:latin typeface="Arial" pitchFamily="34" charset="0"/>
                <a:cs typeface="Arial" pitchFamily="34" charset="0"/>
              </a:rPr>
              <a:t>elseif</a:t>
            </a:r>
            <a:r>
              <a:rPr lang="en-US" sz="1500" dirty="0" smtClean="0">
                <a:latin typeface="Arial" pitchFamily="34" charset="0"/>
                <a:cs typeface="Arial" pitchFamily="34" charset="0"/>
              </a:rPr>
              <a:t>  ( (</a:t>
            </a:r>
            <a:r>
              <a:rPr lang="en-US" sz="1500" dirty="0" err="1" smtClean="0">
                <a:latin typeface="Arial" pitchFamily="34" charset="0"/>
                <a:cs typeface="Arial" pitchFamily="34" charset="0"/>
              </a:rPr>
              <a:t>setting_mode</a:t>
            </a:r>
            <a:r>
              <a:rPr lang="en-US" sz="1500" dirty="0" smtClean="0">
                <a:latin typeface="Arial" pitchFamily="34" charset="0"/>
                <a:cs typeface="Arial" pitchFamily="34" charset="0"/>
              </a:rPr>
              <a:t> = DIGITAL) _               		   ‘if digital mode </a:t>
            </a:r>
          </a:p>
          <a:p>
            <a:pPr lvl="3" indent="457200">
              <a:lnSpc>
                <a:spcPct val="90000"/>
              </a:lnSpc>
            </a:pPr>
            <a:r>
              <a:rPr lang="en-US" sz="1500" dirty="0" smtClean="0">
                <a:latin typeface="Arial" pitchFamily="34" charset="0"/>
                <a:cs typeface="Arial" pitchFamily="34" charset="0"/>
              </a:rPr>
              <a:t>AND NOT </a:t>
            </a:r>
            <a:r>
              <a:rPr lang="en-US" sz="1500" dirty="0" err="1" smtClean="0">
                <a:latin typeface="Arial" pitchFamily="34" charset="0"/>
                <a:cs typeface="Arial" pitchFamily="34" charset="0"/>
              </a:rPr>
              <a:t>WMenuChecked</a:t>
            </a:r>
            <a:r>
              <a:rPr lang="en-US" sz="1500" dirty="0" smtClean="0">
                <a:latin typeface="Arial" pitchFamily="34" charset="0"/>
                <a:cs typeface="Arial" pitchFamily="34" charset="0"/>
              </a:rPr>
              <a:t>("Settings\Digital") ) then 	   ‘but no check next to Digital  </a:t>
            </a:r>
          </a:p>
          <a:p>
            <a:pPr lvl="3" indent="914400">
              <a:lnSpc>
                <a:spcPct val="90000"/>
              </a:lnSpc>
            </a:pPr>
            <a:r>
              <a:rPr lang="en-US" sz="1500" dirty="0" smtClean="0">
                <a:latin typeface="Arial" pitchFamily="34" charset="0"/>
                <a:cs typeface="Arial" pitchFamily="34" charset="0"/>
              </a:rPr>
              <a:t>print "Error: Clock should be Digital mode"    	    ‘print the error  </a:t>
            </a:r>
          </a:p>
          <a:p>
            <a:pPr lvl="3" indent="914400">
              <a:lnSpc>
                <a:spcPct val="90000"/>
              </a:lnSpc>
            </a:pPr>
            <a:r>
              <a:rPr lang="en-US" sz="1500" dirty="0" smtClean="0">
                <a:latin typeface="Arial" pitchFamily="34" charset="0"/>
                <a:cs typeface="Arial" pitchFamily="34" charset="0"/>
              </a:rPr>
              <a:t>stop  </a:t>
            </a:r>
          </a:p>
          <a:p>
            <a:pPr lvl="3" indent="457200">
              <a:lnSpc>
                <a:spcPct val="90000"/>
              </a:lnSpc>
            </a:pPr>
            <a:r>
              <a:rPr lang="en-US" sz="1500" dirty="0" err="1" smtClean="0">
                <a:latin typeface="Arial" pitchFamily="34" charset="0"/>
                <a:cs typeface="Arial" pitchFamily="34" charset="0"/>
              </a:rPr>
              <a:t>endif</a:t>
            </a:r>
            <a:r>
              <a:rPr lang="en-US" sz="1500" dirty="0" smtClean="0">
                <a:latin typeface="Arial" pitchFamily="34" charset="0"/>
                <a:cs typeface="Arial" pitchFamily="34" charset="0"/>
              </a:rPr>
              <a:t>  </a:t>
            </a:r>
          </a:p>
          <a:p>
            <a:pPr lvl="3">
              <a:lnSpc>
                <a:spcPct val="90000"/>
              </a:lnSpc>
            </a:pPr>
            <a:r>
              <a:rPr lang="en-US" sz="1500" dirty="0" err="1" smtClean="0">
                <a:latin typeface="Arial" pitchFamily="34" charset="0"/>
                <a:cs typeface="Arial" pitchFamily="34" charset="0"/>
              </a:rPr>
              <a:t>endif</a:t>
            </a:r>
            <a:r>
              <a:rPr lang="en-US" sz="1500" dirty="0" smtClean="0">
                <a:latin typeface="Arial" pitchFamily="34" charset="0"/>
                <a:cs typeface="Arial" pitchFamily="34" charset="0"/>
              </a:rPr>
              <a:t> </a:t>
            </a:r>
          </a:p>
          <a:p>
            <a:pPr>
              <a:lnSpc>
                <a:spcPct val="90000"/>
              </a:lnSpc>
            </a:pPr>
            <a:endParaRPr lang="en-US" dirty="0" smtClean="0">
              <a:solidFill>
                <a:schemeClr val="tx1"/>
              </a:solidFill>
              <a:latin typeface="Sabon LT Std" pitchFamily="18" charset="0"/>
            </a:endParaRPr>
          </a:p>
        </p:txBody>
      </p:sp>
      <p:sp>
        <p:nvSpPr>
          <p:cNvPr id="3" name="Footer Placeholder 2"/>
          <p:cNvSpPr>
            <a:spLocks noGrp="1"/>
          </p:cNvSpPr>
          <p:nvPr>
            <p:ph type="ftr" sz="quarter" idx="10"/>
          </p:nvPr>
        </p:nvSpPr>
        <p:spPr/>
        <p:txBody>
          <a:bodyPr/>
          <a:lstStyle/>
          <a:p>
            <a:pPr>
              <a:defRPr/>
            </a:pPr>
            <a:endParaRPr lang="en-US"/>
          </a:p>
        </p:txBody>
      </p:sp>
      <p:sp>
        <p:nvSpPr>
          <p:cNvPr id="4" name="Slide Number Placeholder 3"/>
          <p:cNvSpPr>
            <a:spLocks noGrp="1"/>
          </p:cNvSpPr>
          <p:nvPr>
            <p:ph type="sldNum" sz="quarter" idx="11"/>
          </p:nvPr>
        </p:nvSpPr>
        <p:spPr/>
        <p:txBody>
          <a:bodyPr/>
          <a:lstStyle/>
          <a:p>
            <a:pPr>
              <a:defRPr/>
            </a:pPr>
            <a:fld id="{7DADA7FF-E976-45FA-935D-A804E75BF7DE}" type="slidenum">
              <a:rPr lang="en-US"/>
              <a:pPr>
                <a:defRPr/>
              </a:pPr>
              <a:t>21</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Shrinking clock bug</a:t>
            </a:r>
            <a:endParaRPr lang="en-US" dirty="0"/>
          </a:p>
        </p:txBody>
      </p:sp>
      <p:sp>
        <p:nvSpPr>
          <p:cNvPr id="3" name="Footer Placeholder 2"/>
          <p:cNvSpPr>
            <a:spLocks noGrp="1"/>
          </p:cNvSpPr>
          <p:nvPr>
            <p:ph type="ftr" sz="quarter" idx="10"/>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fld id="{C4ABD7F7-645B-4FD5-B4D5-60CA3FE64ECE}" type="slidenum">
              <a:rPr lang="en-US" smtClean="0"/>
              <a:pPr>
                <a:defRPr/>
              </a:pPr>
              <a:t>22</a:t>
            </a:fld>
            <a:endParaRPr lang="en-US" dirty="0"/>
          </a:p>
        </p:txBody>
      </p:sp>
      <p:pic>
        <p:nvPicPr>
          <p:cNvPr id="5" name="Picture 4" descr="untitledshrink.bmp"/>
          <p:cNvPicPr>
            <a:picLocks noChangeAspect="1"/>
          </p:cNvPicPr>
          <p:nvPr/>
        </p:nvPicPr>
        <p:blipFill>
          <a:blip r:embed="rId2" cstate="print"/>
          <a:stretch>
            <a:fillRect/>
          </a:stretch>
        </p:blipFill>
        <p:spPr>
          <a:xfrm>
            <a:off x="533400" y="1385887"/>
            <a:ext cx="8077199" cy="4786313"/>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idx="4294967295"/>
          </p:nvPr>
        </p:nvSpPr>
        <p:spPr/>
        <p:txBody>
          <a:bodyPr/>
          <a:lstStyle/>
          <a:p>
            <a:r>
              <a:rPr lang="en-US" dirty="0" smtClean="0">
                <a:solidFill>
                  <a:schemeClr val="bg1"/>
                </a:solidFill>
              </a:rPr>
              <a:t>How does this relate to Model Based Development?</a:t>
            </a:r>
          </a:p>
        </p:txBody>
      </p:sp>
      <p:sp>
        <p:nvSpPr>
          <p:cNvPr id="67589" name="Text Box 5"/>
          <p:cNvSpPr txBox="1">
            <a:spLocks noChangeArrowheads="1"/>
          </p:cNvSpPr>
          <p:nvPr/>
        </p:nvSpPr>
        <p:spPr bwMode="auto">
          <a:xfrm>
            <a:off x="1676400" y="990600"/>
            <a:ext cx="7162800" cy="5202238"/>
          </a:xfrm>
          <a:prstGeom prst="rect">
            <a:avLst/>
          </a:prstGeom>
          <a:noFill/>
          <a:ln w="9525">
            <a:noFill/>
            <a:miter lim="800000"/>
            <a:headEnd/>
            <a:tailEnd/>
          </a:ln>
          <a:effectLst/>
        </p:spPr>
        <p:txBody>
          <a:bodyPr>
            <a:spAutoFit/>
          </a:bodyPr>
          <a:lstStyle/>
          <a:p>
            <a:pPr algn="just">
              <a:spcAft>
                <a:spcPts val="1200"/>
              </a:spcAft>
            </a:pPr>
            <a:r>
              <a:rPr lang="en-US" dirty="0"/>
              <a:t>Development methodologies</a:t>
            </a:r>
          </a:p>
          <a:p>
            <a:pPr lvl="1" algn="just">
              <a:spcAft>
                <a:spcPts val="1200"/>
              </a:spcAft>
            </a:pPr>
            <a:r>
              <a:rPr lang="en-US" dirty="0"/>
              <a:t>Textual Requirements</a:t>
            </a:r>
          </a:p>
          <a:p>
            <a:pPr lvl="1" algn="just">
              <a:spcAft>
                <a:spcPts val="1200"/>
              </a:spcAft>
            </a:pPr>
            <a:r>
              <a:rPr lang="en-US" dirty="0"/>
              <a:t>Requirements as models</a:t>
            </a:r>
          </a:p>
          <a:p>
            <a:pPr lvl="1" algn="just">
              <a:spcAft>
                <a:spcPts val="1200"/>
              </a:spcAft>
            </a:pPr>
            <a:endParaRPr lang="en-US" dirty="0"/>
          </a:p>
          <a:p>
            <a:pPr algn="just">
              <a:spcAft>
                <a:spcPts val="1200"/>
              </a:spcAft>
            </a:pPr>
            <a:r>
              <a:rPr lang="en-US" dirty="0"/>
              <a:t>Available toolsets</a:t>
            </a:r>
          </a:p>
          <a:p>
            <a:pPr lvl="1" algn="just">
              <a:spcAft>
                <a:spcPts val="1200"/>
              </a:spcAft>
              <a:buClr>
                <a:schemeClr val="accent1"/>
              </a:buClr>
            </a:pPr>
            <a:r>
              <a:rPr lang="en-US" dirty="0" err="1"/>
              <a:t>Matlab</a:t>
            </a:r>
            <a:r>
              <a:rPr lang="en-US" dirty="0"/>
              <a:t>/</a:t>
            </a:r>
            <a:r>
              <a:rPr lang="en-US" dirty="0" err="1"/>
              <a:t>Simulink</a:t>
            </a:r>
            <a:endParaRPr lang="en-US" dirty="0"/>
          </a:p>
          <a:p>
            <a:pPr lvl="1" algn="just">
              <a:spcAft>
                <a:spcPts val="1200"/>
              </a:spcAft>
              <a:buClr>
                <a:schemeClr val="accent1"/>
              </a:buClr>
            </a:pPr>
            <a:r>
              <a:rPr lang="en-US" dirty="0"/>
              <a:t>SCADE</a:t>
            </a:r>
          </a:p>
          <a:p>
            <a:pPr lvl="1" algn="just">
              <a:spcAft>
                <a:spcPts val="1200"/>
              </a:spcAft>
              <a:buClr>
                <a:schemeClr val="accent1"/>
              </a:buClr>
            </a:pPr>
            <a:r>
              <a:rPr lang="en-US" dirty="0"/>
              <a:t>Rhapsody</a:t>
            </a:r>
          </a:p>
          <a:p>
            <a:pPr lvl="1" algn="just">
              <a:spcAft>
                <a:spcPts val="1200"/>
              </a:spcAft>
              <a:buClr>
                <a:schemeClr val="accent1"/>
              </a:buClr>
            </a:pPr>
            <a:r>
              <a:rPr lang="en-US" dirty="0"/>
              <a:t>Test Designer</a:t>
            </a:r>
          </a:p>
          <a:p>
            <a:pPr lvl="1" algn="just">
              <a:spcAft>
                <a:spcPts val="1200"/>
              </a:spcAft>
              <a:buClr>
                <a:schemeClr val="accent1"/>
              </a:buClr>
            </a:pPr>
            <a:r>
              <a:rPr lang="en-US" dirty="0" err="1"/>
              <a:t>ModelJUnit</a:t>
            </a:r>
            <a:endParaRPr lang="en-US" dirty="0"/>
          </a:p>
          <a:p>
            <a:pPr algn="just">
              <a:spcAft>
                <a:spcPts val="1200"/>
              </a:spcAft>
              <a:buClr>
                <a:schemeClr val="accent1"/>
              </a:buClr>
              <a:buFontTx/>
              <a:buChar char="•"/>
            </a:pPr>
            <a:endParaRPr lang="en-US" b="1" dirty="0">
              <a:solidFill>
                <a:srgbClr val="0055FE"/>
              </a:solidFill>
            </a:endParaRPr>
          </a:p>
          <a:p>
            <a:pPr>
              <a:spcBef>
                <a:spcPct val="50000"/>
              </a:spcBef>
            </a:pPr>
            <a:endParaRPr lang="en-US" dirty="0"/>
          </a:p>
        </p:txBody>
      </p:sp>
      <p:sp>
        <p:nvSpPr>
          <p:cNvPr id="5" name="Slide Number Placeholder 4"/>
          <p:cNvSpPr txBox="1">
            <a:spLocks noGrp="1"/>
          </p:cNvSpPr>
          <p:nvPr/>
        </p:nvSpPr>
        <p:spPr>
          <a:xfrm>
            <a:off x="8859838" y="6648450"/>
            <a:ext cx="284162" cy="200025"/>
          </a:xfrm>
          <a:prstGeom prst="rect">
            <a:avLst/>
          </a:prstGeom>
          <a:noFill/>
        </p:spPr>
        <p:txBody>
          <a:bodyPr lIns="0" tIns="0" rIns="0" bIns="0"/>
          <a:lstStyle/>
          <a:p>
            <a:pPr algn="ctr" fontAlgn="auto">
              <a:spcBef>
                <a:spcPts val="0"/>
              </a:spcBef>
              <a:spcAft>
                <a:spcPts val="0"/>
              </a:spcAft>
              <a:defRPr/>
            </a:pPr>
            <a:fld id="{B9C6D7A0-1981-479D-8EF7-FA3DF4F442C9}" type="slidenum">
              <a:rPr lang="en-US" sz="1000">
                <a:solidFill>
                  <a:schemeClr val="tx1">
                    <a:tint val="75000"/>
                  </a:schemeClr>
                </a:solidFill>
                <a:latin typeface="+mn-lt"/>
              </a:rPr>
              <a:pPr algn="ctr" fontAlgn="auto">
                <a:spcBef>
                  <a:spcPts val="0"/>
                </a:spcBef>
                <a:spcAft>
                  <a:spcPts val="0"/>
                </a:spcAft>
                <a:defRPr/>
              </a:pPr>
              <a:t>23</a:t>
            </a:fld>
            <a:endParaRPr lang="en-US" sz="10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Conclusion</a:t>
            </a:r>
            <a:endParaRPr lang="en-US" dirty="0"/>
          </a:p>
        </p:txBody>
      </p:sp>
      <p:sp>
        <p:nvSpPr>
          <p:cNvPr id="3" name="Text Placeholder 2"/>
          <p:cNvSpPr>
            <a:spLocks noGrp="1"/>
          </p:cNvSpPr>
          <p:nvPr>
            <p:ph type="body" sz="half" idx="1"/>
          </p:nvPr>
        </p:nvSpPr>
        <p:spPr>
          <a:xfrm>
            <a:off x="152400" y="1219200"/>
            <a:ext cx="4343400" cy="5120640"/>
          </a:xfrm>
        </p:spPr>
        <p:txBody>
          <a:bodyPr>
            <a:noAutofit/>
          </a:bodyPr>
          <a:lstStyle/>
          <a:p>
            <a:r>
              <a:rPr lang="en-US" sz="2000" dirty="0" smtClean="0">
                <a:latin typeface="Arial" pitchFamily="34" charset="0"/>
                <a:cs typeface="Arial" pitchFamily="34" charset="0"/>
              </a:rPr>
              <a:t>Pros:</a:t>
            </a:r>
          </a:p>
          <a:p>
            <a:pPr marL="350838" indent="-350838">
              <a:buBlip>
                <a:blip r:embed="rId2"/>
              </a:buBlip>
            </a:pPr>
            <a:r>
              <a:rPr lang="en-US" sz="2000" b="0" dirty="0" smtClean="0">
                <a:solidFill>
                  <a:schemeClr val="tx1"/>
                </a:solidFill>
                <a:latin typeface="Arial" pitchFamily="34" charset="0"/>
                <a:cs typeface="Arial" pitchFamily="34" charset="0"/>
              </a:rPr>
              <a:t>Easy test case maintenance</a:t>
            </a:r>
          </a:p>
          <a:p>
            <a:pPr marL="350838" indent="-350838">
              <a:buBlip>
                <a:blip r:embed="rId2"/>
              </a:buBlip>
            </a:pPr>
            <a:r>
              <a:rPr lang="en-US" sz="2000" b="0" dirty="0" smtClean="0">
                <a:solidFill>
                  <a:schemeClr val="tx1"/>
                </a:solidFill>
                <a:latin typeface="Arial" pitchFamily="34" charset="0"/>
                <a:cs typeface="Arial" pitchFamily="34" charset="0"/>
              </a:rPr>
              <a:t>Reduced costs</a:t>
            </a:r>
          </a:p>
          <a:p>
            <a:pPr marL="350838" indent="-350838">
              <a:buBlip>
                <a:blip r:embed="rId2"/>
              </a:buBlip>
            </a:pPr>
            <a:r>
              <a:rPr lang="en-US" sz="2000" b="0" dirty="0" smtClean="0">
                <a:solidFill>
                  <a:schemeClr val="tx1"/>
                </a:solidFill>
                <a:latin typeface="Arial" pitchFamily="34" charset="0"/>
                <a:cs typeface="Arial" pitchFamily="34" charset="0"/>
              </a:rPr>
              <a:t>More test cases</a:t>
            </a:r>
          </a:p>
          <a:p>
            <a:pPr marL="350838" indent="-350838">
              <a:buBlip>
                <a:blip r:embed="rId2"/>
              </a:buBlip>
            </a:pPr>
            <a:r>
              <a:rPr lang="en-US" sz="2000" b="0" dirty="0" smtClean="0">
                <a:solidFill>
                  <a:schemeClr val="tx1"/>
                </a:solidFill>
                <a:latin typeface="Arial" pitchFamily="34" charset="0"/>
                <a:cs typeface="Arial" pitchFamily="34" charset="0"/>
              </a:rPr>
              <a:t>Early bug detection </a:t>
            </a:r>
          </a:p>
          <a:p>
            <a:pPr marL="350838" indent="-350838">
              <a:buBlip>
                <a:blip r:embed="rId2"/>
              </a:buBlip>
            </a:pPr>
            <a:r>
              <a:rPr lang="en-US" sz="2000" b="0" dirty="0" smtClean="0">
                <a:solidFill>
                  <a:schemeClr val="tx1"/>
                </a:solidFill>
                <a:latin typeface="Arial" pitchFamily="34" charset="0"/>
                <a:cs typeface="Arial" pitchFamily="34" charset="0"/>
              </a:rPr>
              <a:t>Increased bug count</a:t>
            </a:r>
          </a:p>
          <a:p>
            <a:pPr marL="350838" indent="-350838">
              <a:buBlip>
                <a:blip r:embed="rId2"/>
              </a:buBlip>
            </a:pPr>
            <a:r>
              <a:rPr lang="en-US" sz="2000" b="0" dirty="0" smtClean="0">
                <a:solidFill>
                  <a:schemeClr val="tx1"/>
                </a:solidFill>
                <a:latin typeface="Arial" pitchFamily="34" charset="0"/>
                <a:cs typeface="Arial" pitchFamily="34" charset="0"/>
              </a:rPr>
              <a:t>Time savings</a:t>
            </a:r>
          </a:p>
          <a:p>
            <a:pPr marL="350838" indent="-350838">
              <a:buBlip>
                <a:blip r:embed="rId2"/>
              </a:buBlip>
            </a:pPr>
            <a:r>
              <a:rPr lang="en-US" sz="2000" b="0" dirty="0" smtClean="0">
                <a:solidFill>
                  <a:schemeClr val="tx1"/>
                </a:solidFill>
                <a:latin typeface="Arial" pitchFamily="34" charset="0"/>
                <a:cs typeface="Arial" pitchFamily="34" charset="0"/>
              </a:rPr>
              <a:t>Time to address bigger test    issues</a:t>
            </a:r>
          </a:p>
          <a:p>
            <a:pPr marL="350838" indent="-350838">
              <a:buBlip>
                <a:blip r:embed="rId2"/>
              </a:buBlip>
            </a:pPr>
            <a:r>
              <a:rPr lang="en-US" sz="2000" b="0" dirty="0" smtClean="0">
                <a:solidFill>
                  <a:schemeClr val="tx1"/>
                </a:solidFill>
                <a:latin typeface="Arial" pitchFamily="34" charset="0"/>
                <a:cs typeface="Arial" pitchFamily="34" charset="0"/>
              </a:rPr>
              <a:t>Improved tester job satisfaction</a:t>
            </a:r>
            <a:endParaRPr lang="en-US" sz="2000" b="0" dirty="0">
              <a:solidFill>
                <a:schemeClr val="tx1"/>
              </a:solidFill>
              <a:latin typeface="Arial" pitchFamily="34" charset="0"/>
              <a:cs typeface="Arial" pitchFamily="34" charset="0"/>
            </a:endParaRPr>
          </a:p>
        </p:txBody>
      </p:sp>
      <p:sp>
        <p:nvSpPr>
          <p:cNvPr id="6" name="Text Placeholder 5"/>
          <p:cNvSpPr>
            <a:spLocks noGrp="1"/>
          </p:cNvSpPr>
          <p:nvPr>
            <p:ph type="body" sz="half" idx="2"/>
          </p:nvPr>
        </p:nvSpPr>
        <p:spPr>
          <a:xfrm>
            <a:off x="4709160" y="1188719"/>
            <a:ext cx="4114800" cy="3002281"/>
          </a:xfrm>
        </p:spPr>
        <p:txBody>
          <a:bodyPr/>
          <a:lstStyle/>
          <a:p>
            <a:r>
              <a:rPr lang="en-US" sz="2000" dirty="0" smtClean="0">
                <a:latin typeface="Arial" pitchFamily="34" charset="0"/>
                <a:cs typeface="Arial" pitchFamily="34" charset="0"/>
              </a:rPr>
              <a:t>Cons:</a:t>
            </a:r>
          </a:p>
          <a:p>
            <a:pPr marL="350838" indent="-350838">
              <a:buBlip>
                <a:blip r:embed="rId2"/>
              </a:buBlip>
            </a:pPr>
            <a:r>
              <a:rPr lang="en-US" sz="2000" b="0" dirty="0" smtClean="0">
                <a:solidFill>
                  <a:schemeClr val="tx1"/>
                </a:solidFill>
                <a:latin typeface="Arial" pitchFamily="34" charset="0"/>
                <a:cs typeface="Arial" pitchFamily="34" charset="0"/>
              </a:rPr>
              <a:t>Need testers who can design , with specific type of set of skills</a:t>
            </a:r>
          </a:p>
          <a:p>
            <a:pPr marL="350838" indent="-350838">
              <a:buBlip>
                <a:blip r:embed="rId2"/>
              </a:buBlip>
            </a:pPr>
            <a:r>
              <a:rPr lang="en-US" sz="2000" b="0" dirty="0" smtClean="0">
                <a:solidFill>
                  <a:schemeClr val="tx1"/>
                </a:solidFill>
                <a:latin typeface="Arial" pitchFamily="34" charset="0"/>
                <a:cs typeface="Arial" pitchFamily="34" charset="0"/>
              </a:rPr>
              <a:t>Models can be a significant upfront investment</a:t>
            </a:r>
          </a:p>
          <a:p>
            <a:pPr marL="350838" indent="-350838">
              <a:buBlip>
                <a:blip r:embed="rId2"/>
              </a:buBlip>
            </a:pPr>
            <a:r>
              <a:rPr lang="en-US" sz="2000" b="0" dirty="0" smtClean="0">
                <a:solidFill>
                  <a:schemeClr val="tx1"/>
                </a:solidFill>
                <a:latin typeface="Arial" pitchFamily="34" charset="0"/>
                <a:cs typeface="Arial" pitchFamily="34" charset="0"/>
              </a:rPr>
              <a:t>Will never catch all the bugs</a:t>
            </a:r>
          </a:p>
          <a:p>
            <a:endParaRPr lang="en-US" sz="2000" b="0" dirty="0" smtClean="0">
              <a:solidFill>
                <a:schemeClr val="tx1"/>
              </a:solidFill>
              <a:latin typeface="Arial" pitchFamily="34" charset="0"/>
              <a:cs typeface="Arial" pitchFamily="34" charset="0"/>
            </a:endParaRPr>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7F0BD77-B310-49B7-8FB5-2371D1794948}" type="slidenum">
              <a:rPr lang="en-US" smtClean="0"/>
              <a:pPr>
                <a:defRPr/>
              </a:pPr>
              <a:t>24</a:t>
            </a:fld>
            <a:endParaRPr lang="en-US"/>
          </a:p>
        </p:txBody>
      </p:sp>
      <p:sp>
        <p:nvSpPr>
          <p:cNvPr id="7" name="TextBox 6"/>
          <p:cNvSpPr txBox="1"/>
          <p:nvPr/>
        </p:nvSpPr>
        <p:spPr>
          <a:xfrm>
            <a:off x="5029200" y="4267200"/>
            <a:ext cx="3962400" cy="1292662"/>
          </a:xfrm>
          <a:prstGeom prst="rect">
            <a:avLst/>
          </a:prstGeom>
          <a:ln/>
          <a:effectLst>
            <a:outerShdw blurRad="152400" dist="317500" dir="5400000" sx="90000" sy="-19000" rotWithShape="0">
              <a:prstClr val="black">
                <a:alpha val="15000"/>
              </a:prstClr>
            </a:outerShdw>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000" dirty="0">
                <a:effectLst>
                  <a:reflection blurRad="6350" stA="60000" endA="900" endPos="60000" dist="60007" dir="5400000" sy="-100000" algn="bl" rotWithShape="0"/>
                </a:effectLst>
                <a:latin typeface="Arial" pitchFamily="34" charset="0"/>
                <a:cs typeface="Arial" pitchFamily="34" charset="0"/>
              </a:rPr>
              <a:t>“</a:t>
            </a:r>
            <a:r>
              <a:rPr lang="en-US" sz="20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All models are wrong, but some are useful</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a:t>
            </a:r>
          </a:p>
          <a:p>
            <a:endParaRPr lang="en-US" dirty="0">
              <a:effectLst>
                <a:reflection blurRad="6350" stA="60000" endA="900" endPos="60000" dist="60007" dir="5400000" sy="-100000" algn="bl" rotWithShape="0"/>
              </a:effectLst>
              <a:cs typeface="Arial" pitchFamily="34" charset="0"/>
            </a:endParaRPr>
          </a:p>
          <a:p>
            <a:pPr algn="r"/>
            <a:r>
              <a:rPr lang="en-US" dirty="0">
                <a:effectLst>
                  <a:reflection blurRad="6350" stA="60000" endA="900" endPos="60000" dist="60007" dir="5400000" sy="-100000" algn="bl" rotWithShape="0"/>
                </a:effectLst>
                <a:cs typeface="Arial" pitchFamily="34" charset="0"/>
              </a:rPr>
              <a:t>	</a:t>
            </a:r>
            <a:r>
              <a:rPr lang="en-US" sz="16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George E. P Box  1919-</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2400" y="1219200"/>
            <a:ext cx="8763000" cy="2585323"/>
          </a:xfrm>
          <a:prstGeom prst="rect">
            <a:avLst/>
          </a:prstGeom>
        </p:spPr>
        <p:txBody>
          <a:bodyPr wrap="square">
            <a:spAutoFit/>
          </a:bodyPr>
          <a:lstStyle/>
          <a:p>
            <a:pPr marL="347663" indent="-347663">
              <a:buBlip>
                <a:blip r:embed="rId4"/>
              </a:buBlip>
            </a:pPr>
            <a:r>
              <a:rPr lang="en-US" sz="1800" dirty="0" err="1" smtClean="0"/>
              <a:t>Boberg</a:t>
            </a:r>
            <a:r>
              <a:rPr lang="en-US" sz="1800" dirty="0" smtClean="0"/>
              <a:t>, Jonas. “Early Fault Detection with Model Based Testing”, ACM </a:t>
            </a:r>
            <a:r>
              <a:rPr lang="en-US" sz="1800" dirty="0" err="1" smtClean="0"/>
              <a:t>Erlang</a:t>
            </a:r>
            <a:r>
              <a:rPr lang="en-US" sz="1800" dirty="0" smtClean="0"/>
              <a:t> ’08, 2008</a:t>
            </a:r>
          </a:p>
          <a:p>
            <a:pPr marL="347663" indent="-347663">
              <a:buBlip>
                <a:blip r:embed="rId4"/>
              </a:buBlip>
            </a:pPr>
            <a:endParaRPr lang="en-US" sz="1800" dirty="0" smtClean="0"/>
          </a:p>
          <a:p>
            <a:pPr marL="347663" indent="-347663">
              <a:buBlip>
                <a:blip r:embed="rId4"/>
              </a:buBlip>
            </a:pPr>
            <a:r>
              <a:rPr lang="en-US" sz="1800" dirty="0" smtClean="0"/>
              <a:t>Robinson, Harry. “Intelligent Test Automation: A model based method for generating tests from a description of an application’s behavior”, Software Testing and Quality Engineering magazine, pp 24-32, 2000</a:t>
            </a:r>
          </a:p>
          <a:p>
            <a:pPr marL="347663" indent="-347663">
              <a:buBlip>
                <a:blip r:embed="rId4"/>
              </a:buBlip>
            </a:pPr>
            <a:endParaRPr lang="en-US" sz="1800" dirty="0" smtClean="0"/>
          </a:p>
          <a:p>
            <a:pPr marL="347663" indent="-347663">
              <a:buBlip>
                <a:blip r:embed="rId4"/>
              </a:buBlip>
            </a:pPr>
            <a:r>
              <a:rPr lang="en-US" sz="1800" dirty="0" err="1" smtClean="0"/>
              <a:t>Utting</a:t>
            </a:r>
            <a:r>
              <a:rPr lang="en-US" sz="1800" dirty="0" smtClean="0"/>
              <a:t>, Mark. “Model Based Testing: Black or White?”, Google Tech Talks, </a:t>
            </a:r>
            <a:r>
              <a:rPr lang="en-US" sz="1800" dirty="0" smtClean="0">
                <a:hlinkClick r:id="rId5"/>
              </a:rPr>
              <a:t>http://video.google.com/videoplay?docid=5521890509476590796#</a:t>
            </a:r>
            <a:r>
              <a:rPr lang="en-US" sz="1800" dirty="0" smtClean="0"/>
              <a:t>, 2007</a:t>
            </a:r>
          </a:p>
        </p:txBody>
      </p:sp>
      <p:sp>
        <p:nvSpPr>
          <p:cNvPr id="3" name="TextBox 2"/>
          <p:cNvSpPr txBox="1"/>
          <p:nvPr/>
        </p:nvSpPr>
        <p:spPr>
          <a:xfrm>
            <a:off x="3352800" y="457200"/>
            <a:ext cx="1905000" cy="40011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References</a:t>
            </a:r>
            <a:endPar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cs typeface="Arial" pitchFamily="34" charset="0"/>
              </a:rPr>
              <a:t>What are the problems of software testing?</a:t>
            </a:r>
            <a:endParaRPr lang="en-US" dirty="0" smtClean="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C8C551A4-F280-4AF9-BD4D-C9B529693F56}" type="slidenum">
              <a:rPr lang="en-US"/>
              <a:pPr>
                <a:defRPr/>
              </a:pPr>
              <a:t>2</a:t>
            </a:fld>
            <a:endParaRPr lang="en-US"/>
          </a:p>
        </p:txBody>
      </p:sp>
      <p:pic>
        <p:nvPicPr>
          <p:cNvPr id="13316" name="Picture 3" descr="F:\New Folder\images.jpg"/>
          <p:cNvPicPr>
            <a:picLocks noChangeAspect="1" noChangeArrowheads="1"/>
          </p:cNvPicPr>
          <p:nvPr/>
        </p:nvPicPr>
        <p:blipFill>
          <a:blip r:embed="rId2" cstate="print"/>
          <a:srcRect/>
          <a:stretch>
            <a:fillRect/>
          </a:stretch>
        </p:blipFill>
        <p:spPr bwMode="auto">
          <a:xfrm>
            <a:off x="1219200" y="2743200"/>
            <a:ext cx="1371600" cy="1371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3317" name="Picture 4" descr="F:\New Folder\time-warp.jpg"/>
          <p:cNvPicPr>
            <a:picLocks noChangeAspect="1" noChangeArrowheads="1"/>
          </p:cNvPicPr>
          <p:nvPr/>
        </p:nvPicPr>
        <p:blipFill>
          <a:blip r:embed="rId3" cstate="print"/>
          <a:srcRect/>
          <a:stretch>
            <a:fillRect/>
          </a:stretch>
        </p:blipFill>
        <p:spPr bwMode="auto">
          <a:xfrm>
            <a:off x="609600" y="1066800"/>
            <a:ext cx="1371600" cy="134461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3318" name="Picture 5" descr="F:\New Folder\running water.jpg"/>
          <p:cNvPicPr>
            <a:picLocks noChangeAspect="1" noChangeArrowheads="1"/>
          </p:cNvPicPr>
          <p:nvPr/>
        </p:nvPicPr>
        <p:blipFill>
          <a:blip r:embed="rId4" cstate="print"/>
          <a:srcRect/>
          <a:stretch>
            <a:fillRect/>
          </a:stretch>
        </p:blipFill>
        <p:spPr bwMode="auto">
          <a:xfrm>
            <a:off x="2133600" y="4495800"/>
            <a:ext cx="1371600" cy="1371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p:spPr>
      </p:pic>
      <p:sp>
        <p:nvSpPr>
          <p:cNvPr id="13319" name="Text Placeholder 6"/>
          <p:cNvSpPr>
            <a:spLocks noGrp="1"/>
          </p:cNvSpPr>
          <p:nvPr>
            <p:ph type="body" idx="1"/>
          </p:nvPr>
        </p:nvSpPr>
        <p:spPr bwMode="auto">
          <a:xfrm>
            <a:off x="2362200" y="1600200"/>
            <a:ext cx="6324599" cy="4191000"/>
          </a:xfrm>
        </p:spPr>
        <p:txBody>
          <a:bodyPr wrap="square" numCol="1" anchor="t" anchorCtr="0" compatLnSpc="1">
            <a:prstTxWarp prst="textNoShape">
              <a:avLst/>
            </a:prstTxWarp>
          </a:bodyPr>
          <a:lstStyle/>
          <a:p>
            <a:r>
              <a:rPr lang="en-US" sz="2100" dirty="0" smtClean="0">
                <a:solidFill>
                  <a:schemeClr val="tx1"/>
                </a:solidFill>
              </a:rPr>
              <a:t>Time is limited</a:t>
            </a:r>
          </a:p>
          <a:p>
            <a:pPr lvl="4"/>
            <a:endParaRPr lang="en-US" dirty="0" smtClean="0"/>
          </a:p>
          <a:p>
            <a:pPr lvl="4"/>
            <a:endParaRPr lang="en-US" sz="1800" dirty="0" smtClean="0"/>
          </a:p>
          <a:p>
            <a:pPr lvl="4"/>
            <a:endParaRPr lang="en-US" sz="1800" dirty="0" smtClean="0"/>
          </a:p>
          <a:p>
            <a:pPr lvl="4"/>
            <a:endParaRPr lang="en-US" sz="1800" dirty="0" smtClean="0"/>
          </a:p>
          <a:p>
            <a:r>
              <a:rPr lang="en-US" sz="2100" dirty="0" smtClean="0">
                <a:solidFill>
                  <a:schemeClr val="tx1"/>
                </a:solidFill>
              </a:rPr>
              <a:t>	Applications are complex </a:t>
            </a:r>
          </a:p>
          <a:p>
            <a:pPr lvl="4"/>
            <a:endParaRPr lang="en-US" dirty="0" smtClean="0"/>
          </a:p>
          <a:p>
            <a:pPr lvl="4"/>
            <a:endParaRPr lang="en-US" dirty="0" smtClean="0"/>
          </a:p>
          <a:p>
            <a:pPr lvl="4"/>
            <a:endParaRPr lang="en-US" dirty="0" smtClean="0"/>
          </a:p>
          <a:p>
            <a:pPr lvl="4"/>
            <a:endParaRPr lang="en-US" dirty="0" smtClean="0"/>
          </a:p>
          <a:p>
            <a:pPr lvl="4"/>
            <a:endParaRPr lang="en-US" dirty="0" smtClean="0"/>
          </a:p>
          <a:p>
            <a:r>
              <a:rPr lang="en-US" sz="2100" dirty="0" smtClean="0">
                <a:solidFill>
                  <a:schemeClr val="tx1"/>
                </a:solidFill>
              </a:rPr>
              <a:t>		Requirements are fluid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sz="2600" dirty="0" smtClean="0">
                <a:solidFill>
                  <a:schemeClr val="bg2"/>
                </a:solidFill>
                <a:latin typeface="Arial" pitchFamily="34" charset="0"/>
                <a:cs typeface="Arial" pitchFamily="34" charset="0"/>
              </a:rPr>
              <a:t>What’s wrong with</a:t>
            </a:r>
            <a:r>
              <a:rPr lang="en-US" sz="2600" dirty="0" smtClean="0">
                <a:solidFill>
                  <a:schemeClr val="tx1"/>
                </a:solidFill>
                <a:latin typeface="Arial" pitchFamily="34" charset="0"/>
                <a:cs typeface="Arial" pitchFamily="34" charset="0"/>
              </a:rPr>
              <a:t> </a:t>
            </a:r>
            <a:r>
              <a:rPr lang="en-US" sz="2600" dirty="0" smtClean="0">
                <a:solidFill>
                  <a:schemeClr val="bg1"/>
                </a:solidFill>
                <a:latin typeface="Arial" pitchFamily="34" charset="0"/>
                <a:cs typeface="Arial" pitchFamily="34" charset="0"/>
              </a:rPr>
              <a:t>traditional </a:t>
            </a:r>
            <a:r>
              <a:rPr lang="en-US" sz="2600" dirty="0" smtClean="0">
                <a:solidFill>
                  <a:schemeClr val="bg2"/>
                </a:solidFill>
                <a:latin typeface="Arial" pitchFamily="34" charset="0"/>
                <a:cs typeface="Arial" pitchFamily="34" charset="0"/>
              </a:rPr>
              <a:t>testing </a:t>
            </a:r>
            <a:r>
              <a:rPr lang="en-US" sz="2600" dirty="0" smtClean="0">
                <a:solidFill>
                  <a:schemeClr val="bg1"/>
                </a:solidFill>
                <a:latin typeface="Arial" pitchFamily="34" charset="0"/>
                <a:cs typeface="Arial" pitchFamily="34" charset="0"/>
              </a:rPr>
              <a:t>techniques?</a:t>
            </a:r>
            <a:endParaRPr lang="en-US" sz="2600" dirty="0" smtClean="0">
              <a:solidFill>
                <a:schemeClr val="bg1"/>
              </a:solidFill>
              <a:latin typeface="Arial" pitchFamily="34" charset="0"/>
            </a:endParaRPr>
          </a:p>
        </p:txBody>
      </p:sp>
      <p:sp>
        <p:nvSpPr>
          <p:cNvPr id="7" name="Text Placeholder 6"/>
          <p:cNvSpPr>
            <a:spLocks noGrp="1"/>
          </p:cNvSpPr>
          <p:nvPr>
            <p:ph type="body" idx="1"/>
          </p:nvPr>
        </p:nvSpPr>
        <p:spPr>
          <a:xfrm>
            <a:off x="152400" y="2438400"/>
            <a:ext cx="5715000" cy="1676400"/>
          </a:xfrm>
        </p:spPr>
        <p:txBody>
          <a:bodyPr>
            <a:normAutofit/>
          </a:bodyPr>
          <a:lstStyle/>
          <a:p>
            <a:pPr lvl="3" indent="347663">
              <a:buBlip>
                <a:blip r:embed="rId2"/>
              </a:buBlip>
            </a:pPr>
            <a:r>
              <a:rPr lang="en-US" sz="1800" b="1" dirty="0" smtClean="0">
                <a:latin typeface="Arial" pitchFamily="34" charset="0"/>
                <a:cs typeface="Arial" pitchFamily="34" charset="0"/>
              </a:rPr>
              <a:t>Unlikely to achieve acceptable coverage</a:t>
            </a:r>
          </a:p>
          <a:p>
            <a:pPr lvl="3" indent="347663">
              <a:buBlip>
                <a:blip r:embed="rId2"/>
              </a:buBlip>
            </a:pPr>
            <a:r>
              <a:rPr lang="en-US" sz="1800" b="1" dirty="0" smtClean="0">
                <a:latin typeface="Arial" pitchFamily="34" charset="0"/>
                <a:cs typeface="Arial" pitchFamily="34" charset="0"/>
              </a:rPr>
              <a:t>Not repeatable</a:t>
            </a:r>
          </a:p>
          <a:p>
            <a:pPr lvl="3" indent="347663">
              <a:buBlip>
                <a:blip r:embed="rId2"/>
              </a:buBlip>
            </a:pPr>
            <a:r>
              <a:rPr lang="en-US" sz="1800" b="1" dirty="0" smtClean="0">
                <a:latin typeface="Arial" pitchFamily="34" charset="0"/>
                <a:cs typeface="Arial" pitchFamily="34" charset="0"/>
              </a:rPr>
              <a:t>Labor intensive</a:t>
            </a:r>
          </a:p>
          <a:p>
            <a:pPr lvl="3"/>
            <a:endParaRPr lang="en-US" sz="2400" dirty="0" smtClean="0">
              <a:solidFill>
                <a:srgbClr val="0055FE"/>
              </a:solidFill>
            </a:endParaRPr>
          </a:p>
          <a:p>
            <a:pPr lvl="3"/>
            <a:endParaRPr lang="en-US" sz="2400" dirty="0" smtClean="0">
              <a:solidFill>
                <a:srgbClr val="0055FE"/>
              </a:solidFill>
            </a:endParaRPr>
          </a:p>
          <a:p>
            <a:pPr lvl="3"/>
            <a:endParaRPr lang="en-US" sz="2400" dirty="0" smtClean="0">
              <a:solidFill>
                <a:srgbClr val="0055FE"/>
              </a:solidFill>
            </a:endParaRPr>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E9AC372B-8DB5-4DA4-A12C-253289E4AEB3}" type="slidenum">
              <a:rPr lang="en-US"/>
              <a:pPr>
                <a:defRPr/>
              </a:pPr>
              <a:t>3</a:t>
            </a:fld>
            <a:endParaRPr lang="en-US" dirty="0"/>
          </a:p>
        </p:txBody>
      </p:sp>
      <p:pic>
        <p:nvPicPr>
          <p:cNvPr id="14340" name="Picture 2" descr="F:\New Folder\Untitled.jpg"/>
          <p:cNvPicPr>
            <a:picLocks noChangeAspect="1" noChangeArrowheads="1"/>
          </p:cNvPicPr>
          <p:nvPr/>
        </p:nvPicPr>
        <p:blipFill>
          <a:blip r:embed="rId3" cstate="print"/>
          <a:stretch>
            <a:fillRect/>
          </a:stretch>
        </p:blipFill>
        <p:spPr bwMode="auto">
          <a:xfrm>
            <a:off x="5257800" y="1371600"/>
            <a:ext cx="3619500" cy="4248150"/>
          </a:xfrm>
          <a:prstGeom prst="rect">
            <a:avLst/>
          </a:prstGeom>
          <a:noFill/>
          <a:ln>
            <a:noFill/>
          </a:ln>
        </p:spPr>
      </p:pic>
      <p:sp>
        <p:nvSpPr>
          <p:cNvPr id="9" name="TextBox 8"/>
          <p:cNvSpPr txBox="1"/>
          <p:nvPr/>
        </p:nvSpPr>
        <p:spPr>
          <a:xfrm>
            <a:off x="304800" y="1600200"/>
            <a:ext cx="3962400" cy="52322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Arial" pitchFamily="34" charset="0"/>
              </a:rPr>
              <a:t>Manual Testing</a:t>
            </a:r>
          </a:p>
        </p:txBody>
      </p:sp>
      <p:sp>
        <p:nvSpPr>
          <p:cNvPr id="8" name="TextBox 7"/>
          <p:cNvSpPr txBox="1"/>
          <p:nvPr/>
        </p:nvSpPr>
        <p:spPr>
          <a:xfrm>
            <a:off x="228600" y="4419600"/>
            <a:ext cx="4876800" cy="1754326"/>
          </a:xfrm>
          <a:prstGeom prst="rect">
            <a:avLst/>
          </a:prstGeom>
          <a:noFill/>
        </p:spPr>
        <p:txBody>
          <a:bodyPr wrap="square" rtlCol="0">
            <a:spAutoFit/>
          </a:bodyPr>
          <a:lstStyle/>
          <a:p>
            <a:r>
              <a:rPr lang="en-US" i="1" dirty="0" smtClean="0"/>
              <a:t>“One of the saddest sights to me has always been a human at a keyboard doing something by hand that could be automated. It’s sad but hilarious.”</a:t>
            </a:r>
          </a:p>
          <a:p>
            <a:endParaRPr lang="en-US" i="1" dirty="0" smtClean="0"/>
          </a:p>
          <a:p>
            <a:pPr algn="r"/>
            <a:r>
              <a:rPr lang="en-US" i="1" dirty="0" smtClean="0"/>
              <a:t>Boris </a:t>
            </a:r>
            <a:r>
              <a:rPr lang="en-US" i="1" dirty="0" err="1" smtClean="0"/>
              <a:t>Beizer</a:t>
            </a:r>
            <a:endParaRPr lang="en-US"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5"/>
          <p:cNvSpPr>
            <a:spLocks noGrp="1"/>
          </p:cNvSpPr>
          <p:nvPr>
            <p:ph type="title"/>
          </p:nvPr>
        </p:nvSpPr>
        <p:spPr/>
        <p:txBody>
          <a:bodyPr/>
          <a:lstStyle/>
          <a:p>
            <a:r>
              <a:rPr lang="en-US" dirty="0" smtClean="0"/>
              <a:t>Manual testing</a:t>
            </a:r>
          </a:p>
        </p:txBody>
      </p:sp>
      <p:sp>
        <p:nvSpPr>
          <p:cNvPr id="3" name="Footer Placeholder 2"/>
          <p:cNvSpPr>
            <a:spLocks noGrp="1"/>
          </p:cNvSpPr>
          <p:nvPr>
            <p:ph type="ftr" sz="quarter" idx="10"/>
          </p:nvPr>
        </p:nvSpPr>
        <p:spPr/>
        <p:txBody>
          <a:bodyPr/>
          <a:lstStyle/>
          <a:p>
            <a:pPr>
              <a:defRPr/>
            </a:pPr>
            <a:endParaRPr lang="en-US"/>
          </a:p>
        </p:txBody>
      </p:sp>
      <p:sp>
        <p:nvSpPr>
          <p:cNvPr id="4" name="Slide Number Placeholder 3"/>
          <p:cNvSpPr>
            <a:spLocks noGrp="1"/>
          </p:cNvSpPr>
          <p:nvPr>
            <p:ph type="sldNum" sz="quarter" idx="11"/>
          </p:nvPr>
        </p:nvSpPr>
        <p:spPr/>
        <p:txBody>
          <a:bodyPr/>
          <a:lstStyle/>
          <a:p>
            <a:pPr>
              <a:defRPr/>
            </a:pPr>
            <a:fld id="{C8A0BCDB-589D-47AB-A97A-4851091F2C32}" type="slidenum">
              <a:rPr lang="en-US"/>
              <a:pPr>
                <a:defRPr/>
              </a:pPr>
              <a:t>4</a:t>
            </a:fld>
            <a:endParaRPr lang="en-US" dirty="0"/>
          </a:p>
        </p:txBody>
      </p:sp>
      <p:pic>
        <p:nvPicPr>
          <p:cNvPr id="15364" name="Picture 4" descr="F:\New Folder\Untitled2.jpg"/>
          <p:cNvPicPr>
            <a:picLocks noChangeAspect="1" noChangeArrowheads="1"/>
          </p:cNvPicPr>
          <p:nvPr/>
        </p:nvPicPr>
        <p:blipFill>
          <a:blip r:embed="rId2" cstate="print"/>
          <a:srcRect/>
          <a:stretch>
            <a:fillRect/>
          </a:stretch>
        </p:blipFill>
        <p:spPr bwMode="auto">
          <a:xfrm>
            <a:off x="762000" y="3124200"/>
            <a:ext cx="7229475" cy="1971675"/>
          </a:xfrm>
          <a:prstGeom prst="rect">
            <a:avLst/>
          </a:prstGeom>
          <a:noFill/>
          <a:ln w="9525">
            <a:noFill/>
            <a:miter lim="800000"/>
            <a:headEnd/>
            <a:tailEnd/>
          </a:ln>
        </p:spPr>
      </p:pic>
      <p:sp>
        <p:nvSpPr>
          <p:cNvPr id="15365" name="Text Placeholder 5"/>
          <p:cNvSpPr>
            <a:spLocks noGrp="1"/>
          </p:cNvSpPr>
          <p:nvPr>
            <p:ph type="body" idx="1"/>
          </p:nvPr>
        </p:nvSpPr>
        <p:spPr bwMode="auto">
          <a:xfrm>
            <a:off x="381000" y="1143000"/>
            <a:ext cx="5181600" cy="533400"/>
          </a:xfrm>
          <a:effectLst>
            <a:outerShdw blurRad="50800" dist="38100" dir="2700000" sx="1000" sy="1000" algn="tl" rotWithShape="0">
              <a:prstClr val="black"/>
            </a:outerShdw>
          </a:effectLst>
        </p:spPr>
        <p:txBody>
          <a:bodyPr wrap="square" numCol="1" anchor="t" anchorCtr="0" compatLnSpc="1"/>
          <a:lstStyle/>
          <a:p>
            <a:r>
              <a:rPr lang="en-US" sz="2000" b="0" dirty="0" smtClean="0">
                <a:solidFill>
                  <a:schemeClr val="tx1"/>
                </a:solidFill>
                <a:latin typeface="Arial" pitchFamily="34" charset="0"/>
                <a:cs typeface="Arial" pitchFamily="34" charset="0"/>
              </a:rPr>
              <a:t>Manual </a:t>
            </a:r>
            <a:r>
              <a:rPr lang="en-US" sz="2000" b="0" dirty="0" smtClean="0">
                <a:solidFill>
                  <a:schemeClr val="tx1"/>
                </a:solidFill>
                <a:effectLst>
                  <a:innerShdw blurRad="63500" dist="50800" dir="18900000">
                    <a:prstClr val="black">
                      <a:alpha val="50000"/>
                    </a:prstClr>
                  </a:innerShdw>
                </a:effectLst>
                <a:latin typeface="Arial" pitchFamily="34" charset="0"/>
                <a:cs typeface="Arial" pitchFamily="34" charset="0"/>
              </a:rPr>
              <a:t>testing</a:t>
            </a:r>
            <a:r>
              <a:rPr lang="en-US" sz="2000" b="0" dirty="0" smtClean="0">
                <a:solidFill>
                  <a:schemeClr val="tx1"/>
                </a:solidFill>
                <a:latin typeface="Arial" pitchFamily="34" charset="0"/>
                <a:cs typeface="Arial" pitchFamily="34" charset="0"/>
              </a:rPr>
              <a:t> is OK sometimes …</a:t>
            </a:r>
          </a:p>
        </p:txBody>
      </p:sp>
      <p:sp>
        <p:nvSpPr>
          <p:cNvPr id="14" name="TextBox 13"/>
          <p:cNvSpPr txBox="1"/>
          <p:nvPr/>
        </p:nvSpPr>
        <p:spPr>
          <a:xfrm>
            <a:off x="228600" y="1524000"/>
            <a:ext cx="5181600" cy="400110"/>
          </a:xfrm>
          <a:prstGeom prst="rect">
            <a:avLst/>
          </a:prstGeom>
          <a:noFill/>
        </p:spPr>
        <p:txBody>
          <a:bodyPr wrap="square">
            <a:spAutoFit/>
          </a:bodyPr>
          <a:lstStyle/>
          <a:p>
            <a:pPr fontAlgn="auto">
              <a:spcBef>
                <a:spcPts val="0"/>
              </a:spcBef>
              <a:spcAft>
                <a:spcPts val="0"/>
              </a:spcAft>
              <a:defRPr/>
            </a:pPr>
            <a:r>
              <a:rPr lang="en-US" sz="2000" dirty="0">
                <a:effectLst>
                  <a:innerShdw blurRad="63500" dist="50800" dir="5400000">
                    <a:prstClr val="black">
                      <a:alpha val="50000"/>
                    </a:prstClr>
                  </a:innerShdw>
                </a:effectLst>
                <a:cs typeface="Arial" pitchFamily="34" charset="0"/>
              </a:rPr>
              <a:t>…But it can rarely go deep enough</a:t>
            </a:r>
          </a:p>
        </p:txBody>
      </p:sp>
      <p:sp>
        <p:nvSpPr>
          <p:cNvPr id="15" name="Cloud Callout 14"/>
          <p:cNvSpPr/>
          <p:nvPr/>
        </p:nvSpPr>
        <p:spPr>
          <a:xfrm>
            <a:off x="2600325" y="2362200"/>
            <a:ext cx="1981200" cy="685800"/>
          </a:xfrm>
          <a:prstGeom prst="cloudCallout">
            <a:avLst>
              <a:gd name="adj1" fmla="val -13910"/>
              <a:gd name="adj2" fmla="val 134295"/>
            </a:avLst>
          </a:prstGeom>
          <a:effectLst>
            <a:outerShdw blurRad="76200" dir="18900000" sy="23000" kx="-12000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Century Schoolbook" pitchFamily="18" charset="0"/>
              </a:rPr>
              <a:t>Analog =?</a:t>
            </a:r>
          </a:p>
        </p:txBody>
      </p:sp>
      <p:sp>
        <p:nvSpPr>
          <p:cNvPr id="16" name="Cloud Callout 15"/>
          <p:cNvSpPr/>
          <p:nvPr/>
        </p:nvSpPr>
        <p:spPr>
          <a:xfrm>
            <a:off x="5038725" y="2286000"/>
            <a:ext cx="1905000" cy="685800"/>
          </a:xfrm>
          <a:prstGeom prst="cloudCallout">
            <a:avLst>
              <a:gd name="adj1" fmla="val -13910"/>
              <a:gd name="adj2" fmla="val 134295"/>
            </a:avLst>
          </a:prstGeom>
          <a:effectLst>
            <a:outerShdw blurRad="76200" dir="18900000" sy="23000" kx="-1200000" algn="bl" rotWithShape="0">
              <a:prstClr val="black">
                <a:alpha val="2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Century Schoolbook" pitchFamily="18" charset="0"/>
              </a:rPr>
              <a:t>Digital=?</a:t>
            </a:r>
          </a:p>
        </p:txBody>
      </p:sp>
      <p:sp>
        <p:nvSpPr>
          <p:cNvPr id="17" name="Cloud Callout 16"/>
          <p:cNvSpPr/>
          <p:nvPr/>
        </p:nvSpPr>
        <p:spPr>
          <a:xfrm>
            <a:off x="2752725" y="5486400"/>
            <a:ext cx="2057400" cy="685800"/>
          </a:xfrm>
          <a:prstGeom prst="cloudCallout">
            <a:avLst>
              <a:gd name="adj1" fmla="val -26541"/>
              <a:gd name="adj2" fmla="val -142627"/>
            </a:avLst>
          </a:prstGeom>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latin typeface="Century Schoolbook" pitchFamily="18" charset="0"/>
              </a:rPr>
              <a:t>DblClick</a:t>
            </a:r>
            <a:r>
              <a:rPr lang="en-US" dirty="0">
                <a:latin typeface="Century Schoolbook" pitchFamily="18" charset="0"/>
              </a:rPr>
              <a:t>=?</a:t>
            </a:r>
          </a:p>
        </p:txBody>
      </p:sp>
      <p:sp>
        <p:nvSpPr>
          <p:cNvPr id="20" name="Cloud Callout 19"/>
          <p:cNvSpPr/>
          <p:nvPr/>
        </p:nvSpPr>
        <p:spPr>
          <a:xfrm>
            <a:off x="5191125" y="5486400"/>
            <a:ext cx="2057400" cy="685800"/>
          </a:xfrm>
          <a:prstGeom prst="cloudCallout">
            <a:avLst>
              <a:gd name="adj1" fmla="val -26541"/>
              <a:gd name="adj2" fmla="val -142627"/>
            </a:avLst>
          </a:prstGeom>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latin typeface="Century Schoolbook" pitchFamily="18" charset="0"/>
              </a:rPr>
              <a:t>DblClick</a:t>
            </a:r>
            <a:r>
              <a:rPr lang="en-US" dirty="0">
                <a:latin typeface="Century Schoolbook"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bg/>
                                          </p:spTgt>
                                        </p:tgtEl>
                                        <p:attrNameLst>
                                          <p:attrName>style.visibility</p:attrName>
                                        </p:attrNameLst>
                                      </p:cBhvr>
                                      <p:to>
                                        <p:strVal val="visible"/>
                                      </p:to>
                                    </p:set>
                                    <p:animEffect transition="in" filter="fade">
                                      <p:cBhvr>
                                        <p:cTn id="10" dur="500"/>
                                        <p:tgtEl>
                                          <p:spTgt spid="15">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bg/>
                                          </p:spTgt>
                                        </p:tgtEl>
                                        <p:attrNameLst>
                                          <p:attrName>style.visibility</p:attrName>
                                        </p:attrNameLst>
                                      </p:cBhvr>
                                      <p:to>
                                        <p:strVal val="visible"/>
                                      </p:to>
                                    </p:set>
                                    <p:animEffect transition="in" filter="fade">
                                      <p:cBhvr>
                                        <p:cTn id="16" dur="500"/>
                                        <p:tgtEl>
                                          <p:spTgt spid="20">
                                            <p:bg/>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fade">
                                      <p:cBhvr>
                                        <p:cTn id="19" dur="500"/>
                                        <p:tgtEl>
                                          <p:spTgt spid="20">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bg/>
                                          </p:spTgt>
                                        </p:tgtEl>
                                        <p:attrNameLst>
                                          <p:attrName>style.visibility</p:attrName>
                                        </p:attrNameLst>
                                      </p:cBhvr>
                                      <p:to>
                                        <p:strVal val="visible"/>
                                      </p:to>
                                    </p:set>
                                    <p:animEffect transition="in" filter="fade">
                                      <p:cBhvr>
                                        <p:cTn id="22" dur="500"/>
                                        <p:tgtEl>
                                          <p:spTgt spid="17">
                                            <p:bg/>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fade">
                                      <p:cBhvr>
                                        <p:cTn id="25" dur="500"/>
                                        <p:tgtEl>
                                          <p:spTgt spid="17">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bg/>
                                          </p:spTgt>
                                        </p:tgtEl>
                                        <p:attrNameLst>
                                          <p:attrName>style.visibility</p:attrName>
                                        </p:attrNameLst>
                                      </p:cBhvr>
                                      <p:to>
                                        <p:strVal val="visible"/>
                                      </p:to>
                                    </p:set>
                                    <p:animEffect transition="in" filter="fade">
                                      <p:cBhvr>
                                        <p:cTn id="28" dur="500"/>
                                        <p:tgtEl>
                                          <p:spTgt spid="16">
                                            <p:bg/>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Effect transition="in" filter="fade">
                                      <p:cBhvr>
                                        <p:cTn id="31" dur="500"/>
                                        <p:tgtEl>
                                          <p:spTgt spid="16">
                                            <p:txEl>
                                              <p:pRg st="0" end="0"/>
                                            </p:txEl>
                                          </p:spTgt>
                                        </p:tgtEl>
                                      </p:cBhvr>
                                    </p:animEffect>
                                  </p:childTnLst>
                                </p:cTn>
                              </p:par>
                              <p:par>
                                <p:cTn id="32" presetID="10" presetClass="exit" presetSubtype="0" fill="hold" grpId="0" nodeType="withEffect">
                                  <p:stCondLst>
                                    <p:cond delay="0"/>
                                  </p:stCondLst>
                                  <p:childTnLst>
                                    <p:animEffect transition="out" filter="fade">
                                      <p:cBhvr>
                                        <p:cTn id="33" dur="500"/>
                                        <p:tgtEl>
                                          <p:spTgt spid="15365">
                                            <p:txEl>
                                              <p:pRg st="0" end="0"/>
                                            </p:txEl>
                                          </p:spTgt>
                                        </p:tgtEl>
                                      </p:cBhvr>
                                    </p:animEffect>
                                    <p:set>
                                      <p:cBhvr>
                                        <p:cTn id="34" dur="1" fill="hold">
                                          <p:stCondLst>
                                            <p:cond delay="499"/>
                                          </p:stCondLst>
                                        </p:cTn>
                                        <p:tgtEl>
                                          <p:spTgt spid="1536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p"/>
      <p:bldP spid="14" grpId="0" build="allAtOnce"/>
      <p:bldP spid="15" grpId="0" build="allAtOnce" animBg="1"/>
      <p:bldP spid="16" grpId="0" build="allAtOnce" animBg="1"/>
      <p:bldP spid="17" grpId="0" build="allAtOnce" animBg="1"/>
      <p:bldP spid="20"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smtClean="0">
                <a:cs typeface="Arial" pitchFamily="34" charset="0"/>
              </a:rPr>
              <a:t>What is wrong with scripting?</a:t>
            </a:r>
            <a:endParaRPr lang="en-US" sz="3600" dirty="0" smtClean="0">
              <a:solidFill>
                <a:schemeClr val="tx1"/>
              </a:solidFill>
            </a:endParaRP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9303AA47-DA82-4423-BD82-258CA55754DA}" type="slidenum">
              <a:rPr lang="en-US"/>
              <a:pPr>
                <a:defRPr/>
              </a:pPr>
              <a:t>5</a:t>
            </a:fld>
            <a:endParaRPr lang="en-US"/>
          </a:p>
        </p:txBody>
      </p:sp>
      <p:pic>
        <p:nvPicPr>
          <p:cNvPr id="16389" name="Picture 5"/>
          <p:cNvPicPr>
            <a:picLocks noChangeAspect="1" noChangeArrowheads="1"/>
          </p:cNvPicPr>
          <p:nvPr/>
        </p:nvPicPr>
        <p:blipFill>
          <a:blip r:embed="rId3" cstate="print"/>
          <a:srcRect/>
          <a:stretch>
            <a:fillRect/>
          </a:stretch>
        </p:blipFill>
        <p:spPr bwMode="auto">
          <a:xfrm>
            <a:off x="5562600" y="2438400"/>
            <a:ext cx="3276600" cy="3509963"/>
          </a:xfrm>
          <a:prstGeom prst="rect">
            <a:avLst/>
          </a:prstGeom>
          <a:noFill/>
          <a:ln w="9525">
            <a:noFill/>
            <a:miter lim="800000"/>
            <a:headEnd/>
            <a:tailEnd/>
          </a:ln>
          <a:effectLst/>
        </p:spPr>
      </p:pic>
      <p:sp>
        <p:nvSpPr>
          <p:cNvPr id="9" name="Text Placeholder 8"/>
          <p:cNvSpPr>
            <a:spLocks noGrp="1"/>
          </p:cNvSpPr>
          <p:nvPr>
            <p:ph type="body" idx="1"/>
          </p:nvPr>
        </p:nvSpPr>
        <p:spPr>
          <a:xfrm>
            <a:off x="228600" y="1143001"/>
            <a:ext cx="8915400" cy="914400"/>
          </a:xfrm>
        </p:spPr>
        <p:txBody>
          <a:bodyPr>
            <a:normAutofit lnSpcReduction="10000"/>
          </a:bodyPr>
          <a:lstStyle/>
          <a:p>
            <a:pPr marL="457200" lvl="4" indent="-457200" algn="l">
              <a:spcAft>
                <a:spcPct val="0"/>
              </a:spcAft>
              <a:buBlip>
                <a:blip r:embed="rId4"/>
              </a:buBlip>
            </a:pPr>
            <a:r>
              <a:rPr lang="en-US" sz="2000" b="0" dirty="0" smtClean="0">
                <a:latin typeface="Arial" pitchFamily="34" charset="0"/>
              </a:rPr>
              <a:t>Automated Test scripts </a:t>
            </a:r>
            <a:r>
              <a:rPr lang="en-US" sz="2000" b="0" u="none" dirty="0" smtClean="0">
                <a:latin typeface="Arial" pitchFamily="34" charset="0"/>
              </a:rPr>
              <a:t>Can be as complex as the software to create</a:t>
            </a:r>
          </a:p>
          <a:p>
            <a:pPr marL="457200" lvl="4" indent="-457200" algn="l">
              <a:spcAft>
                <a:spcPct val="0"/>
              </a:spcAft>
              <a:buBlip>
                <a:blip r:embed="rId4"/>
              </a:buBlip>
            </a:pPr>
            <a:endParaRPr lang="en-US" sz="2000" b="0" u="none" dirty="0" smtClean="0">
              <a:latin typeface="Arial" pitchFamily="34" charset="0"/>
            </a:endParaRPr>
          </a:p>
          <a:p>
            <a:pPr marL="457200" lvl="4" indent="-457200" algn="l">
              <a:spcAft>
                <a:spcPct val="0"/>
              </a:spcAft>
              <a:buBlip>
                <a:blip r:embed="rId4"/>
              </a:buBlip>
            </a:pPr>
            <a:r>
              <a:rPr lang="en-US" sz="2000" b="0" u="none" dirty="0" smtClean="0">
                <a:latin typeface="Arial" pitchFamily="34" charset="0"/>
              </a:rPr>
              <a:t>Expensive and timely to modify when the software changes</a:t>
            </a:r>
          </a:p>
          <a:p>
            <a:endParaRPr lang="en-US" dirty="0"/>
          </a:p>
        </p:txBody>
      </p:sp>
      <p:sp>
        <p:nvSpPr>
          <p:cNvPr id="10" name="TextBox 9"/>
          <p:cNvSpPr txBox="1"/>
          <p:nvPr/>
        </p:nvSpPr>
        <p:spPr>
          <a:xfrm>
            <a:off x="304800" y="2438400"/>
            <a:ext cx="5410200" cy="1661993"/>
          </a:xfrm>
          <a:prstGeom prst="rect">
            <a:avLst/>
          </a:prstGeom>
          <a:noFill/>
        </p:spPr>
        <p:txBody>
          <a:bodyPr wrap="square" rtlCol="0">
            <a:spAutoFit/>
          </a:bodyPr>
          <a:lstStyle/>
          <a:p>
            <a:pPr algn="just">
              <a:spcAft>
                <a:spcPts val="1200"/>
              </a:spcAft>
              <a:buFont typeface="Arial" pitchFamily="34" charset="0"/>
            </a:pPr>
            <a:r>
              <a:rPr lang="en-US" sz="2000" b="1" dirty="0">
                <a:solidFill>
                  <a:schemeClr val="accent1"/>
                </a:solidFill>
                <a:cs typeface="Arial" pitchFamily="34" charset="0"/>
              </a:rPr>
              <a:t>Scripts are ok for some uses …</a:t>
            </a:r>
          </a:p>
          <a:p>
            <a:endParaRPr lang="en-US" dirty="0"/>
          </a:p>
          <a:p>
            <a:r>
              <a:rPr lang="en-US" dirty="0" smtClean="0"/>
              <a:t>Test Case 1: Start Digital Stop Start Analog Stop</a:t>
            </a:r>
          </a:p>
          <a:p>
            <a:r>
              <a:rPr lang="en-US" dirty="0" smtClean="0"/>
              <a:t>Test Case 2: Start </a:t>
            </a:r>
            <a:r>
              <a:rPr lang="en-US" dirty="0" err="1" smtClean="0"/>
              <a:t>DblClk</a:t>
            </a:r>
            <a:r>
              <a:rPr lang="en-US" dirty="0" smtClean="0"/>
              <a:t> Stop Start </a:t>
            </a:r>
            <a:r>
              <a:rPr lang="en-US" dirty="0" err="1" smtClean="0"/>
              <a:t>DblClk</a:t>
            </a:r>
            <a:r>
              <a:rPr lang="en-US" dirty="0" smtClean="0"/>
              <a:t> Stop</a:t>
            </a:r>
          </a:p>
          <a:p>
            <a:endParaRPr lang="en-US" dirty="0"/>
          </a:p>
        </p:txBody>
      </p:sp>
      <p:sp>
        <p:nvSpPr>
          <p:cNvPr id="8" name="TextBox 7"/>
          <p:cNvSpPr txBox="1"/>
          <p:nvPr/>
        </p:nvSpPr>
        <p:spPr>
          <a:xfrm>
            <a:off x="381000" y="4724400"/>
            <a:ext cx="5029200" cy="2031325"/>
          </a:xfrm>
          <a:prstGeom prst="rect">
            <a:avLst/>
          </a:prstGeom>
          <a:noFill/>
        </p:spPr>
        <p:txBody>
          <a:bodyPr wrap="square" rtlCol="0">
            <a:spAutoFit/>
          </a:bodyPr>
          <a:lstStyle/>
          <a:p>
            <a:r>
              <a:rPr lang="en-US" i="1" dirty="0" smtClean="0"/>
              <a:t>“Highly repeatable testing can actually minimize the chance of discovering all the important problems , for the same reason that stepping in someone else’s footprints minimizes the chance of being blown up by a land mine.”</a:t>
            </a:r>
          </a:p>
          <a:p>
            <a:endParaRPr lang="en-US" i="1" dirty="0" smtClean="0"/>
          </a:p>
          <a:p>
            <a:pPr algn="r"/>
            <a:r>
              <a:rPr lang="en-US" i="1" dirty="0" smtClean="0"/>
              <a:t>James Back</a:t>
            </a:r>
            <a:endParaRPr lang="en-US"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cs typeface="Arial" pitchFamily="34" charset="0"/>
              </a:rPr>
              <a:t>What is wrong with scripting?</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87F0BD77-B310-49B7-8FB5-2371D1794948}" type="slidenum">
              <a:rPr lang="en-US" smtClean="0"/>
              <a:pPr>
                <a:defRPr/>
              </a:pPr>
              <a:t>6</a:t>
            </a:fld>
            <a:endParaRPr lang="en-US"/>
          </a:p>
        </p:txBody>
      </p:sp>
      <p:sp>
        <p:nvSpPr>
          <p:cNvPr id="6" name="Text Placeholder 5"/>
          <p:cNvSpPr txBox="1">
            <a:spLocks noGrp="1"/>
          </p:cNvSpPr>
          <p:nvPr>
            <p:ph type="body" idx="1"/>
          </p:nvPr>
        </p:nvSpPr>
        <p:spPr>
          <a:xfrm>
            <a:off x="533400" y="2590800"/>
            <a:ext cx="7224712" cy="2585323"/>
          </a:xfrm>
          <a:prstGeom prst="rect">
            <a:avLst/>
          </a:prstGeom>
          <a:noFill/>
        </p:spPr>
        <p:txBody>
          <a:bodyPr wrap="square" rtlCol="0">
            <a:spAutoFit/>
          </a:bodyPr>
          <a:lstStyle/>
          <a:p>
            <a:pPr lvl="3"/>
            <a:r>
              <a:rPr lang="en-US" sz="1800" dirty="0" smtClean="0">
                <a:latin typeface="Arial" pitchFamily="34" charset="0"/>
                <a:cs typeface="Arial" pitchFamily="34" charset="0"/>
              </a:rPr>
              <a:t>Test Case 1: Start </a:t>
            </a:r>
            <a:r>
              <a:rPr lang="en-US" sz="1800" dirty="0" err="1" smtClean="0">
                <a:latin typeface="Arial" pitchFamily="34" charset="0"/>
                <a:cs typeface="Arial" pitchFamily="34" charset="0"/>
              </a:rPr>
              <a:t>Sigital</a:t>
            </a:r>
            <a:r>
              <a:rPr lang="en-US" sz="1800" dirty="0" smtClean="0">
                <a:latin typeface="Arial" pitchFamily="34" charset="0"/>
                <a:cs typeface="Arial" pitchFamily="34" charset="0"/>
              </a:rPr>
              <a:t> Stop Start Analog Stop</a:t>
            </a:r>
          </a:p>
          <a:p>
            <a:pPr lvl="3"/>
            <a:r>
              <a:rPr lang="en-US" sz="1800" dirty="0" smtClean="0">
                <a:latin typeface="Arial" pitchFamily="34" charset="0"/>
                <a:cs typeface="Arial" pitchFamily="34" charset="0"/>
              </a:rPr>
              <a:t>Test Case 2: Start </a:t>
            </a:r>
            <a:r>
              <a:rPr lang="en-US" sz="1800" dirty="0" err="1" smtClean="0">
                <a:latin typeface="Arial" pitchFamily="34" charset="0"/>
                <a:cs typeface="Arial" pitchFamily="34" charset="0"/>
              </a:rPr>
              <a:t>DblClk</a:t>
            </a:r>
            <a:r>
              <a:rPr lang="en-US" sz="1800" dirty="0" smtClean="0">
                <a:latin typeface="Arial" pitchFamily="34" charset="0"/>
                <a:cs typeface="Arial" pitchFamily="34" charset="0"/>
              </a:rPr>
              <a:t> Stop Start </a:t>
            </a:r>
            <a:r>
              <a:rPr lang="en-US" sz="1800" dirty="0" err="1" smtClean="0">
                <a:latin typeface="Arial" pitchFamily="34" charset="0"/>
                <a:cs typeface="Arial" pitchFamily="34" charset="0"/>
              </a:rPr>
              <a:t>DblClk</a:t>
            </a:r>
            <a:r>
              <a:rPr lang="en-US" sz="1800" dirty="0" smtClean="0">
                <a:latin typeface="Arial" pitchFamily="34" charset="0"/>
                <a:cs typeface="Arial" pitchFamily="34" charset="0"/>
              </a:rPr>
              <a:t> Stop</a:t>
            </a:r>
          </a:p>
          <a:p>
            <a:pPr lvl="3"/>
            <a:r>
              <a:rPr lang="en-US" sz="1800" dirty="0" smtClean="0">
                <a:latin typeface="Arial" pitchFamily="34" charset="0"/>
                <a:cs typeface="Arial" pitchFamily="34" charset="0"/>
              </a:rPr>
              <a:t>Test Case 3: Start </a:t>
            </a:r>
            <a:r>
              <a:rPr lang="en-US" sz="1800" dirty="0" err="1" smtClean="0">
                <a:latin typeface="Arial" pitchFamily="34" charset="0"/>
                <a:cs typeface="Arial" pitchFamily="34" charset="0"/>
              </a:rPr>
              <a:t>DblClk</a:t>
            </a:r>
            <a:r>
              <a:rPr lang="en-US" sz="1800" dirty="0" smtClean="0">
                <a:latin typeface="Arial" pitchFamily="34" charset="0"/>
                <a:cs typeface="Arial" pitchFamily="34" charset="0"/>
              </a:rPr>
              <a:t> Stop Start </a:t>
            </a:r>
            <a:r>
              <a:rPr lang="en-US" sz="1800" dirty="0" err="1" smtClean="0">
                <a:latin typeface="Arial" pitchFamily="34" charset="0"/>
                <a:cs typeface="Arial" pitchFamily="34" charset="0"/>
              </a:rPr>
              <a:t>DblClk</a:t>
            </a:r>
            <a:r>
              <a:rPr lang="en-US" sz="1800" dirty="0" smtClean="0">
                <a:latin typeface="Arial" pitchFamily="34" charset="0"/>
                <a:cs typeface="Arial" pitchFamily="34" charset="0"/>
              </a:rPr>
              <a:t> Analog Stop</a:t>
            </a:r>
          </a:p>
          <a:p>
            <a:pPr lvl="3"/>
            <a:r>
              <a:rPr lang="en-US" sz="1800" dirty="0" smtClean="0">
                <a:latin typeface="Arial" pitchFamily="34" charset="0"/>
                <a:cs typeface="Arial" pitchFamily="34" charset="0"/>
              </a:rPr>
              <a:t>Test Case 4: Start </a:t>
            </a:r>
            <a:r>
              <a:rPr lang="en-US" sz="1800" dirty="0" err="1" smtClean="0">
                <a:latin typeface="Arial" pitchFamily="34" charset="0"/>
                <a:cs typeface="Arial" pitchFamily="34" charset="0"/>
              </a:rPr>
              <a:t>DblClk</a:t>
            </a:r>
            <a:r>
              <a:rPr lang="en-US" sz="1800" dirty="0" smtClean="0">
                <a:latin typeface="Arial" pitchFamily="34" charset="0"/>
                <a:cs typeface="Arial" pitchFamily="34" charset="0"/>
              </a:rPr>
              <a:t> Stop Start </a:t>
            </a:r>
            <a:r>
              <a:rPr lang="en-US" sz="1800" dirty="0" err="1" smtClean="0">
                <a:latin typeface="Arial" pitchFamily="34" charset="0"/>
                <a:cs typeface="Arial" pitchFamily="34" charset="0"/>
              </a:rPr>
              <a:t>Dblclk</a:t>
            </a:r>
            <a:r>
              <a:rPr lang="en-US" sz="1800" dirty="0" smtClean="0">
                <a:latin typeface="Arial" pitchFamily="34" charset="0"/>
                <a:cs typeface="Arial" pitchFamily="34" charset="0"/>
              </a:rPr>
              <a:t> Stop Start Analog Stop </a:t>
            </a:r>
          </a:p>
          <a:p>
            <a:pPr lvl="3"/>
            <a:r>
              <a:rPr lang="en-US" sz="1800" dirty="0" smtClean="0">
                <a:latin typeface="Arial" pitchFamily="34" charset="0"/>
                <a:cs typeface="Arial" pitchFamily="34" charset="0"/>
              </a:rPr>
              <a:t>Test Case 5: ….</a:t>
            </a:r>
            <a:r>
              <a:rPr lang="en-US" sz="2000" b="1" dirty="0" smtClean="0">
                <a:solidFill>
                  <a:schemeClr val="accent1"/>
                </a:solidFill>
                <a:latin typeface="Arial" pitchFamily="34" charset="0"/>
                <a:cs typeface="Arial" pitchFamily="34" charset="0"/>
              </a:rPr>
              <a:t> </a:t>
            </a:r>
          </a:p>
          <a:p>
            <a:pPr lvl="3"/>
            <a:r>
              <a:rPr lang="en-US" sz="1800" dirty="0" smtClean="0">
                <a:latin typeface="Arial" pitchFamily="34" charset="0"/>
                <a:cs typeface="Arial" pitchFamily="34" charset="0"/>
              </a:rPr>
              <a:t>Test Case 6: ….</a:t>
            </a:r>
            <a:endParaRPr lang="en-US" sz="1800" b="1" dirty="0">
              <a:solidFill>
                <a:schemeClr val="accent1"/>
              </a:solidFill>
              <a:latin typeface="Arial" pitchFamily="34" charset="0"/>
              <a:cs typeface="Arial" pitchFamily="34" charset="0"/>
            </a:endParaRPr>
          </a:p>
        </p:txBody>
      </p:sp>
      <p:sp>
        <p:nvSpPr>
          <p:cNvPr id="7" name="TextBox 6"/>
          <p:cNvSpPr txBox="1"/>
          <p:nvPr/>
        </p:nvSpPr>
        <p:spPr>
          <a:xfrm>
            <a:off x="609600" y="1143000"/>
            <a:ext cx="4191000" cy="400110"/>
          </a:xfrm>
          <a:prstGeom prst="rect">
            <a:avLst/>
          </a:prstGeom>
          <a:noFill/>
        </p:spPr>
        <p:txBody>
          <a:bodyPr wrap="square" rtlCol="0">
            <a:spAutoFit/>
          </a:bodyPr>
          <a:lstStyle/>
          <a:p>
            <a:r>
              <a:rPr lang="en-US" sz="2000" b="1" dirty="0"/>
              <a:t>But they pile up quickly …</a:t>
            </a:r>
          </a:p>
        </p:txBody>
      </p:sp>
      <p:sp>
        <p:nvSpPr>
          <p:cNvPr id="8" name="TextBox 7"/>
          <p:cNvSpPr txBox="1"/>
          <p:nvPr/>
        </p:nvSpPr>
        <p:spPr>
          <a:xfrm>
            <a:off x="1524000" y="1676400"/>
            <a:ext cx="4343400" cy="400110"/>
          </a:xfrm>
          <a:prstGeom prst="rect">
            <a:avLst/>
          </a:prstGeom>
          <a:noFill/>
        </p:spPr>
        <p:txBody>
          <a:bodyPr wrap="square" rtlCol="0">
            <a:spAutoFit/>
          </a:bodyPr>
          <a:lstStyle/>
          <a:p>
            <a:r>
              <a:rPr lang="en-US" sz="2000" b="1" dirty="0" smtClean="0"/>
              <a:t>…And </a:t>
            </a:r>
            <a:r>
              <a:rPr lang="en-US" sz="2000" b="1" dirty="0"/>
              <a:t>what are you left with?</a:t>
            </a:r>
          </a:p>
        </p:txBody>
      </p:sp>
      <p:pic>
        <p:nvPicPr>
          <p:cNvPr id="68610" name="Picture 2" descr="C:\Documents and Settings\halexia\My Documents\My Pictures\untitled5.bmp"/>
          <p:cNvPicPr>
            <a:picLocks noChangeAspect="1" noChangeArrowheads="1"/>
          </p:cNvPicPr>
          <p:nvPr/>
        </p:nvPicPr>
        <p:blipFill>
          <a:blip r:embed="rId3" cstate="print"/>
          <a:srcRect/>
          <a:stretch>
            <a:fillRect/>
          </a:stretch>
        </p:blipFill>
        <p:spPr bwMode="auto">
          <a:xfrm>
            <a:off x="5943600" y="4572000"/>
            <a:ext cx="2400300" cy="18002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fade">
                                      <p:cBhvr>
                                        <p:cTn id="23" dur="500"/>
                                        <p:tgtEl>
                                          <p:spTgt spid="6">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fade">
                                      <p:cBhvr>
                                        <p:cTn id="30" dur="500"/>
                                        <p:tgtEl>
                                          <p:spTgt spid="6">
                                            <p:txEl>
                                              <p:pRg st="5" end="5"/>
                                            </p:txEl>
                                          </p:spTgt>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68610"/>
                                        </p:tgtEl>
                                        <p:attrNameLst>
                                          <p:attrName>style.visibility</p:attrName>
                                        </p:attrNameLst>
                                      </p:cBhvr>
                                      <p:to>
                                        <p:strVal val="visible"/>
                                      </p:to>
                                    </p:set>
                                    <p:animEffect transition="in" filter="fade">
                                      <p:cBhvr>
                                        <p:cTn id="34" dur="500"/>
                                        <p:tgtEl>
                                          <p:spTgt spid="6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8"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p:txBody>
          <a:bodyPr/>
          <a:lstStyle/>
          <a:p>
            <a:r>
              <a:rPr lang="en-US" dirty="0" smtClean="0">
                <a:solidFill>
                  <a:srgbClr val="FFFFFF"/>
                </a:solidFill>
                <a:cs typeface="Arial" pitchFamily="34" charset="0"/>
              </a:rPr>
              <a:t>What is a model-based testing?</a:t>
            </a:r>
          </a:p>
        </p:txBody>
      </p:sp>
      <p:sp>
        <p:nvSpPr>
          <p:cNvPr id="49155" name="Text Placeholder 2"/>
          <p:cNvSpPr>
            <a:spLocks noGrp="1"/>
          </p:cNvSpPr>
          <p:nvPr>
            <p:ph type="body" idx="4294967295"/>
          </p:nvPr>
        </p:nvSpPr>
        <p:spPr bwMode="auto">
          <a:xfrm>
            <a:off x="228600" y="1066800"/>
            <a:ext cx="8702675" cy="5257800"/>
          </a:xfrm>
          <a:noFill/>
        </p:spPr>
        <p:txBody>
          <a:bodyPr wrap="square" numCol="1" anchor="t" anchorCtr="0" compatLnSpc="1">
            <a:prstTxWarp prst="textNoShape">
              <a:avLst/>
            </a:prstTxWarp>
            <a:normAutofit/>
          </a:bodyPr>
          <a:lstStyle/>
          <a:p>
            <a:pPr lvl="3"/>
            <a:r>
              <a:rPr lang="en-US" sz="2000" dirty="0" smtClean="0">
                <a:latin typeface="Arial" pitchFamily="34" charset="0"/>
              </a:rPr>
              <a:t>Model-based testing is a testing technique where the runtime behavior of a software under test (SUT) is checked against predictions made by a formal specification, or model.</a:t>
            </a:r>
          </a:p>
          <a:p>
            <a:r>
              <a:rPr lang="en-US" sz="2200" dirty="0" smtClean="0">
                <a:latin typeface="Arial" pitchFamily="34" charset="0"/>
              </a:rPr>
              <a:t>In other words …</a:t>
            </a:r>
          </a:p>
          <a:p>
            <a:pPr lvl="1" indent="347663">
              <a:buClr>
                <a:schemeClr val="folHlink"/>
              </a:buClr>
              <a:buBlip>
                <a:blip r:embed="rId3"/>
              </a:buBlip>
            </a:pPr>
            <a:r>
              <a:rPr lang="en-US" sz="2000" b="0" u="none" dirty="0" smtClean="0">
                <a:solidFill>
                  <a:schemeClr val="tx1"/>
                </a:solidFill>
                <a:latin typeface="Arial" pitchFamily="34" charset="0"/>
              </a:rPr>
              <a:t>A description of a system’s behavior</a:t>
            </a:r>
          </a:p>
          <a:p>
            <a:pPr lvl="1" indent="347663">
              <a:buClr>
                <a:schemeClr val="folHlink"/>
              </a:buClr>
              <a:buBlip>
                <a:blip r:embed="rId3"/>
              </a:buBlip>
            </a:pPr>
            <a:r>
              <a:rPr lang="en-US" sz="2000" b="0" u="none" dirty="0" smtClean="0">
                <a:solidFill>
                  <a:schemeClr val="tx1"/>
                </a:solidFill>
                <a:latin typeface="Arial" pitchFamily="34" charset="0"/>
              </a:rPr>
              <a:t>An </a:t>
            </a:r>
            <a:r>
              <a:rPr lang="en-US" sz="2000" b="0" dirty="0" smtClean="0">
                <a:solidFill>
                  <a:schemeClr val="tx1"/>
                </a:solidFill>
                <a:latin typeface="Arial" pitchFamily="34" charset="0"/>
              </a:rPr>
              <a:t>abstraction</a:t>
            </a:r>
            <a:r>
              <a:rPr lang="en-US" sz="2000" b="0" u="none" dirty="0" smtClean="0">
                <a:solidFill>
                  <a:schemeClr val="tx1"/>
                </a:solidFill>
                <a:latin typeface="Arial" pitchFamily="34" charset="0"/>
              </a:rPr>
              <a:t> of a subset of the system</a:t>
            </a:r>
          </a:p>
          <a:p>
            <a:pPr lvl="1" indent="347663">
              <a:buClr>
                <a:schemeClr val="folHlink"/>
              </a:buClr>
              <a:buBlip>
                <a:blip r:embed="rId3"/>
              </a:buBlip>
            </a:pPr>
            <a:r>
              <a:rPr lang="en-US" sz="2000" b="0" u="none" dirty="0" smtClean="0">
                <a:solidFill>
                  <a:schemeClr val="tx1"/>
                </a:solidFill>
                <a:latin typeface="Arial" pitchFamily="34" charset="0"/>
              </a:rPr>
              <a:t>Not necessarily represented graphically</a:t>
            </a:r>
          </a:p>
          <a:p>
            <a:pPr marL="347663" lvl="3" indent="-347663">
              <a:buBlip>
                <a:blip r:embed="rId3"/>
              </a:buBlip>
            </a:pPr>
            <a:r>
              <a:rPr lang="en-US" sz="2000" dirty="0" smtClean="0">
                <a:latin typeface="Arial" pitchFamily="34" charset="0"/>
              </a:rPr>
              <a:t>A model describes how a system should behave in response to an action.</a:t>
            </a:r>
          </a:p>
          <a:p>
            <a:pPr lvl="3" indent="406400">
              <a:buBlip>
                <a:blip r:embed="rId3"/>
              </a:buBlip>
            </a:pPr>
            <a:r>
              <a:rPr lang="en-US" sz="2000" dirty="0" smtClean="0">
                <a:latin typeface="Arial" pitchFamily="34" charset="0"/>
              </a:rPr>
              <a:t>Supply the action and see if the system responds as you expect.</a:t>
            </a:r>
          </a:p>
          <a:p>
            <a:pPr lvl="3"/>
            <a:r>
              <a:rPr lang="en-US" sz="2000" dirty="0" smtClean="0">
                <a:latin typeface="Arial" pitchFamily="34" charset="0"/>
              </a:rPr>
              <a:t>Creating and maintaining a model of an application should make it easier to generate and update tests for that application.</a:t>
            </a:r>
          </a:p>
        </p:txBody>
      </p:sp>
      <p:sp>
        <p:nvSpPr>
          <p:cNvPr id="4" name="Footer Placeholder 3"/>
          <p:cNvSpPr txBox="1">
            <a:spLocks noGrp="1"/>
          </p:cNvSpPr>
          <p:nvPr/>
        </p:nvSpPr>
        <p:spPr>
          <a:xfrm>
            <a:off x="19050" y="19050"/>
            <a:ext cx="1489075" cy="831850"/>
          </a:xfrm>
          <a:prstGeom prst="rect">
            <a:avLst/>
          </a:prstGeom>
          <a:noFill/>
        </p:spPr>
        <p:txBody>
          <a:bodyPr anchor="ctr"/>
          <a:lstStyle/>
          <a:p>
            <a:pPr algn="ctr" fontAlgn="auto">
              <a:spcBef>
                <a:spcPts val="0"/>
              </a:spcBef>
              <a:spcAft>
                <a:spcPts val="0"/>
              </a:spcAft>
              <a:defRPr/>
            </a:pPr>
            <a:endParaRPr lang="en-US" sz="1200" dirty="0">
              <a:solidFill>
                <a:schemeClr val="accent2"/>
              </a:solidFill>
              <a:latin typeface="+mj-lt"/>
            </a:endParaRPr>
          </a:p>
        </p:txBody>
      </p:sp>
      <p:sp>
        <p:nvSpPr>
          <p:cNvPr id="5" name="Slide Number Placeholder 4"/>
          <p:cNvSpPr txBox="1">
            <a:spLocks noGrp="1"/>
          </p:cNvSpPr>
          <p:nvPr/>
        </p:nvSpPr>
        <p:spPr>
          <a:xfrm>
            <a:off x="8859838" y="6648450"/>
            <a:ext cx="284162" cy="200025"/>
          </a:xfrm>
          <a:prstGeom prst="rect">
            <a:avLst/>
          </a:prstGeom>
          <a:noFill/>
        </p:spPr>
        <p:txBody>
          <a:bodyPr lIns="0" tIns="0" rIns="0" bIns="0"/>
          <a:lstStyle/>
          <a:p>
            <a:pPr algn="ctr" fontAlgn="auto">
              <a:spcBef>
                <a:spcPts val="0"/>
              </a:spcBef>
              <a:spcAft>
                <a:spcPts val="0"/>
              </a:spcAft>
              <a:defRPr/>
            </a:pPr>
            <a:fld id="{2C15069D-797C-4133-B88E-4B12A3BB474A}" type="slidenum">
              <a:rPr lang="en-US" sz="1000">
                <a:solidFill>
                  <a:schemeClr val="tx1">
                    <a:tint val="75000"/>
                  </a:schemeClr>
                </a:solidFill>
                <a:latin typeface="+mn-lt"/>
              </a:rPr>
              <a:pPr algn="ctr" fontAlgn="auto">
                <a:spcBef>
                  <a:spcPts val="0"/>
                </a:spcBef>
                <a:spcAft>
                  <a:spcPts val="0"/>
                </a:spcAft>
                <a:defRPr/>
              </a:pPr>
              <a:t>7</a:t>
            </a:fld>
            <a:endParaRPr lang="en-US" sz="10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idx="4294967295"/>
          </p:nvPr>
        </p:nvSpPr>
        <p:spPr/>
        <p:txBody>
          <a:bodyPr/>
          <a:lstStyle/>
          <a:p>
            <a:r>
              <a:rPr lang="en-US" dirty="0" smtClean="0">
                <a:solidFill>
                  <a:schemeClr val="bg1"/>
                </a:solidFill>
              </a:rPr>
              <a:t>Generic Model Based Testing Flow</a:t>
            </a:r>
          </a:p>
        </p:txBody>
      </p:sp>
      <p:sp>
        <p:nvSpPr>
          <p:cNvPr id="65539" name="Rectangle 3"/>
          <p:cNvSpPr>
            <a:spLocks noGrp="1"/>
          </p:cNvSpPr>
          <p:nvPr>
            <p:ph type="body" idx="4294967295"/>
          </p:nvPr>
        </p:nvSpPr>
        <p:spPr bwMode="auto">
          <a:xfrm>
            <a:off x="228600" y="1295400"/>
            <a:ext cx="8610600" cy="5181600"/>
          </a:xfrm>
          <a:noFill/>
        </p:spPr>
        <p:txBody>
          <a:bodyPr wrap="square" numCol="1" anchor="t" anchorCtr="0" compatLnSpc="1">
            <a:prstTxWarp prst="textNoShape">
              <a:avLst/>
            </a:prstTxWarp>
            <a:normAutofit/>
          </a:bodyPr>
          <a:lstStyle/>
          <a:p>
            <a:pPr marL="406400" indent="-406400" algn="l">
              <a:buFont typeface="Arial" pitchFamily="34" charset="0"/>
              <a:buAutoNum type="arabicPeriod"/>
            </a:pPr>
            <a:r>
              <a:rPr lang="en-US" sz="2000" b="0" dirty="0" smtClean="0">
                <a:solidFill>
                  <a:schemeClr val="tx1"/>
                </a:solidFill>
                <a:latin typeface="Arial" pitchFamily="34" charset="0"/>
              </a:rPr>
              <a:t>Build an abstract model of the system</a:t>
            </a:r>
          </a:p>
          <a:p>
            <a:pPr marL="406400" indent="-406400" algn="l">
              <a:buFont typeface="Arial" pitchFamily="34" charset="0"/>
              <a:buAutoNum type="arabicPeriod"/>
            </a:pPr>
            <a:r>
              <a:rPr lang="en-US" sz="2000" b="0" dirty="0" smtClean="0">
                <a:solidFill>
                  <a:schemeClr val="tx1"/>
                </a:solidFill>
                <a:latin typeface="Arial" pitchFamily="34" charset="0"/>
              </a:rPr>
              <a:t>Validating the model</a:t>
            </a:r>
          </a:p>
          <a:p>
            <a:pPr marL="406400" indent="-406400" algn="l">
              <a:buFont typeface="Arial" pitchFamily="34" charset="0"/>
              <a:buAutoNum type="arabicPeriod"/>
            </a:pPr>
            <a:r>
              <a:rPr lang="en-US" sz="2000" b="0" dirty="0" smtClean="0">
                <a:solidFill>
                  <a:schemeClr val="tx1"/>
                </a:solidFill>
                <a:latin typeface="Arial" pitchFamily="34" charset="0"/>
              </a:rPr>
              <a:t>Definition of test selection criteria (more details later)</a:t>
            </a:r>
          </a:p>
          <a:p>
            <a:pPr marL="406400" indent="-406400" algn="l">
              <a:buFont typeface="Arial" pitchFamily="34" charset="0"/>
              <a:buAutoNum type="arabicPeriod"/>
            </a:pPr>
            <a:r>
              <a:rPr lang="en-US" sz="2000" b="0" dirty="0" smtClean="0">
                <a:solidFill>
                  <a:schemeClr val="tx1"/>
                </a:solidFill>
                <a:latin typeface="Arial" pitchFamily="34" charset="0"/>
              </a:rPr>
              <a:t>Generating abstract tests from the model</a:t>
            </a:r>
          </a:p>
          <a:p>
            <a:pPr marL="406400" indent="-406400" algn="l">
              <a:buFont typeface="Arial" pitchFamily="34" charset="0"/>
              <a:buAutoNum type="arabicPeriod"/>
            </a:pPr>
            <a:r>
              <a:rPr lang="en-US" sz="2000" b="0" dirty="0" smtClean="0">
                <a:solidFill>
                  <a:schemeClr val="tx1"/>
                </a:solidFill>
                <a:latin typeface="Arial" pitchFamily="34" charset="0"/>
              </a:rPr>
              <a:t>Making the abstract test cases executable</a:t>
            </a:r>
          </a:p>
          <a:p>
            <a:pPr marL="406400" indent="-406400" algn="l">
              <a:buFont typeface="Arial" pitchFamily="34" charset="0"/>
              <a:buAutoNum type="arabicPeriod"/>
            </a:pPr>
            <a:r>
              <a:rPr lang="en-US" sz="2000" b="0" dirty="0" smtClean="0">
                <a:solidFill>
                  <a:schemeClr val="tx1"/>
                </a:solidFill>
                <a:latin typeface="Arial" pitchFamily="34" charset="0"/>
              </a:rPr>
              <a:t>Executing the test cases</a:t>
            </a:r>
          </a:p>
          <a:p>
            <a:pPr marL="406400" indent="-406400" algn="l">
              <a:buFont typeface="Arial" pitchFamily="34" charset="0"/>
              <a:buAutoNum type="arabicPeriod"/>
            </a:pPr>
            <a:r>
              <a:rPr lang="en-US" sz="2000" b="0" dirty="0" smtClean="0">
                <a:solidFill>
                  <a:schemeClr val="tx1"/>
                </a:solidFill>
                <a:latin typeface="Arial" pitchFamily="34" charset="0"/>
              </a:rPr>
              <a:t>Assigning of a pass/fail verdict to executed test case</a:t>
            </a:r>
          </a:p>
          <a:p>
            <a:pPr marL="406400" indent="-406400" algn="l">
              <a:buFont typeface="Arial" pitchFamily="34" charset="0"/>
              <a:buAutoNum type="arabicPeriod"/>
            </a:pPr>
            <a:r>
              <a:rPr lang="en-US" sz="2000" b="0" dirty="0" smtClean="0">
                <a:solidFill>
                  <a:schemeClr val="tx1"/>
                </a:solidFill>
                <a:latin typeface="Arial" pitchFamily="34" charset="0"/>
              </a:rPr>
              <a:t>Analyzing the execution result.</a:t>
            </a:r>
          </a:p>
          <a:p>
            <a:pPr marL="406400" indent="-406400" algn="l">
              <a:buFont typeface="Arial" pitchFamily="34" charset="0"/>
              <a:buAutoNum type="arabicPeriod"/>
            </a:pPr>
            <a:endParaRPr lang="en-US" sz="2000" b="0" dirty="0" smtClean="0">
              <a:solidFill>
                <a:schemeClr val="tx1"/>
              </a:solidFill>
              <a:latin typeface="Arial" pitchFamily="34" charset="0"/>
            </a:endParaRPr>
          </a:p>
          <a:p>
            <a:pPr marL="406400" lvl="1" indent="-406400" algn="l">
              <a:buBlip>
                <a:blip r:embed="rId3"/>
              </a:buBlip>
            </a:pPr>
            <a:r>
              <a:rPr lang="en-US" sz="2000" b="0" u="none" dirty="0" smtClean="0">
                <a:solidFill>
                  <a:schemeClr val="tx1"/>
                </a:solidFill>
                <a:latin typeface="Arial" pitchFamily="34" charset="0"/>
              </a:rPr>
              <a:t>A convenient format is a Finite State Machine (FSM)</a:t>
            </a:r>
            <a:endParaRPr lang="en-US" sz="2000" b="0" dirty="0" smtClean="0">
              <a:solidFill>
                <a:schemeClr val="tx1"/>
              </a:solidFill>
            </a:endParaRPr>
          </a:p>
          <a:p>
            <a:pPr marL="406400" indent="-406400" algn="l">
              <a:buFont typeface="Arial" pitchFamily="34" charset="0"/>
              <a:buAutoNum type="arabicPeriod"/>
            </a:pPr>
            <a:endParaRPr lang="en-US" sz="2000" b="0" dirty="0" smtClean="0">
              <a:solidFill>
                <a:schemeClr val="tx1"/>
              </a:solidFill>
              <a:latin typeface="Arial" pitchFamily="34" charset="0"/>
            </a:endParaRPr>
          </a:p>
        </p:txBody>
      </p:sp>
      <p:sp>
        <p:nvSpPr>
          <p:cNvPr id="5" name="Slide Number Placeholder 4"/>
          <p:cNvSpPr txBox="1">
            <a:spLocks noGrp="1"/>
          </p:cNvSpPr>
          <p:nvPr/>
        </p:nvSpPr>
        <p:spPr>
          <a:xfrm>
            <a:off x="8859838" y="6648450"/>
            <a:ext cx="284162" cy="200025"/>
          </a:xfrm>
          <a:prstGeom prst="rect">
            <a:avLst/>
          </a:prstGeom>
          <a:noFill/>
        </p:spPr>
        <p:txBody>
          <a:bodyPr lIns="0" tIns="0" rIns="0" bIns="0"/>
          <a:lstStyle/>
          <a:p>
            <a:pPr algn="ctr" fontAlgn="auto">
              <a:spcBef>
                <a:spcPts val="0"/>
              </a:spcBef>
              <a:spcAft>
                <a:spcPts val="0"/>
              </a:spcAft>
              <a:defRPr/>
            </a:pPr>
            <a:fld id="{2969D1CA-AA5F-46F8-A7F5-6A759205186C}" type="slidenum">
              <a:rPr lang="en-US" sz="1000">
                <a:solidFill>
                  <a:schemeClr val="tx1">
                    <a:tint val="75000"/>
                  </a:schemeClr>
                </a:solidFill>
                <a:latin typeface="+mn-lt"/>
              </a:rPr>
              <a:pPr algn="ctr" fontAlgn="auto">
                <a:spcBef>
                  <a:spcPts val="0"/>
                </a:spcBef>
                <a:spcAft>
                  <a:spcPts val="0"/>
                </a:spcAft>
                <a:defRPr/>
              </a:pPr>
              <a:t>8</a:t>
            </a:fld>
            <a:endParaRPr lang="en-US" sz="1000">
              <a:solidFill>
                <a:schemeClr val="tx1">
                  <a:tint val="75000"/>
                </a:schemeClr>
              </a:solidFill>
              <a:latin typeface="+mn-lt"/>
            </a:endParaRPr>
          </a:p>
        </p:txBody>
      </p:sp>
      <p:pic>
        <p:nvPicPr>
          <p:cNvPr id="6" name="Picture 5" descr="model2.bmp"/>
          <p:cNvPicPr>
            <a:picLocks noChangeAspect="1"/>
          </p:cNvPicPr>
          <p:nvPr/>
        </p:nvPicPr>
        <p:blipFill>
          <a:blip r:embed="rId4" cstate="print"/>
          <a:stretch>
            <a:fillRect/>
          </a:stretch>
        </p:blipFill>
        <p:spPr>
          <a:xfrm>
            <a:off x="6603206" y="4572000"/>
            <a:ext cx="2540794" cy="2084754"/>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ANNER" val="yes"/>
</p:tagLst>
</file>

<file path=ppt/tags/tag2.xml><?xml version="1.0" encoding="utf-8"?>
<p:tagLst xmlns:a="http://schemas.openxmlformats.org/drawingml/2006/main" xmlns:r="http://schemas.openxmlformats.org/officeDocument/2006/relationships" xmlns:p="http://schemas.openxmlformats.org/presentationml/2006/main">
  <p:tag name="BANNER" val="yes"/>
</p:tagLst>
</file>

<file path=ppt/tags/tag3.xml><?xml version="1.0" encoding="utf-8"?>
<p:tagLst xmlns:a="http://schemas.openxmlformats.org/drawingml/2006/main" xmlns:r="http://schemas.openxmlformats.org/officeDocument/2006/relationships" xmlns:p="http://schemas.openxmlformats.org/presentationml/2006/main">
  <p:tag name="BANNER" val="yes"/>
</p:tagLst>
</file>

<file path=ppt/tags/tag4.xml><?xml version="1.0" encoding="utf-8"?>
<p:tagLst xmlns:a="http://schemas.openxmlformats.org/drawingml/2006/main" xmlns:r="http://schemas.openxmlformats.org/officeDocument/2006/relationships" xmlns:p="http://schemas.openxmlformats.org/presentationml/2006/main">
  <p:tag name="BANNER" val="yes"/>
</p:tagLst>
</file>

<file path=ppt/tags/tag5.xml><?xml version="1.0" encoding="utf-8"?>
<p:tagLst xmlns:a="http://schemas.openxmlformats.org/drawingml/2006/main" xmlns:r="http://schemas.openxmlformats.org/officeDocument/2006/relationships" xmlns:p="http://schemas.openxmlformats.org/presentationml/2006/main">
  <p:tag name="BANNER" val="yes"/>
</p:tagLst>
</file>

<file path=ppt/tags/tag6.xml><?xml version="1.0" encoding="utf-8"?>
<p:tagLst xmlns:a="http://schemas.openxmlformats.org/drawingml/2006/main" xmlns:r="http://schemas.openxmlformats.org/officeDocument/2006/relationships" xmlns:p="http://schemas.openxmlformats.org/presentationml/2006/main">
  <p:tag name="BANNER" val="yes"/>
</p:tagLst>
</file>

<file path=ppt/tags/tag7.xml><?xml version="1.0" encoding="utf-8"?>
<p:tagLst xmlns:a="http://schemas.openxmlformats.org/drawingml/2006/main" xmlns:r="http://schemas.openxmlformats.org/officeDocument/2006/relationships" xmlns:p="http://schemas.openxmlformats.org/presentationml/2006/main">
  <p:tag name="STYPE" val="chapter"/>
</p:tagLst>
</file>

<file path=ppt/theme/theme1.xml><?xml version="1.0" encoding="utf-8"?>
<a:theme xmlns:a="http://schemas.openxmlformats.org/drawingml/2006/main" name="HL-Addin-CoverPage-2007">
  <a:themeElements>
    <a:clrScheme name="Technology">
      <a:dk1>
        <a:sysClr val="windowText" lastClr="000000"/>
      </a:dk1>
      <a:lt1>
        <a:sysClr val="window" lastClr="FFFFFF"/>
      </a:lt1>
      <a:dk2>
        <a:srgbClr val="000000"/>
      </a:dk2>
      <a:lt2>
        <a:srgbClr val="FFFFFF"/>
      </a:lt2>
      <a:accent1>
        <a:srgbClr val="3A6E8F"/>
      </a:accent1>
      <a:accent2>
        <a:srgbClr val="C6DBE8"/>
      </a:accent2>
      <a:accent3>
        <a:srgbClr val="800000"/>
      </a:accent3>
      <a:accent4>
        <a:srgbClr val="005E00"/>
      </a:accent4>
      <a:accent5>
        <a:srgbClr val="5F3844"/>
      </a:accent5>
      <a:accent6>
        <a:srgbClr val="E3D7C3"/>
      </a:accent6>
      <a:hlink>
        <a:srgbClr val="837053"/>
      </a:hlink>
      <a:folHlink>
        <a:srgbClr val="EBBF58"/>
      </a:folHlink>
    </a:clrScheme>
    <a:fontScheme name="HL-Addin-Font">
      <a:majorFont>
        <a:latin typeface="Trade Gothic LT Std"/>
        <a:ea typeface=""/>
        <a:cs typeface=""/>
      </a:majorFont>
      <a:minorFont>
        <a:latin typeface="Sabon 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L-Addin-Chapter-2007">
  <a:themeElements>
    <a:clrScheme name="Technology">
      <a:dk1>
        <a:sysClr val="windowText" lastClr="000000"/>
      </a:dk1>
      <a:lt1>
        <a:sysClr val="window" lastClr="FFFFFF"/>
      </a:lt1>
      <a:dk2>
        <a:srgbClr val="000000"/>
      </a:dk2>
      <a:lt2>
        <a:srgbClr val="FFFFFF"/>
      </a:lt2>
      <a:accent1>
        <a:srgbClr val="3A6E8F"/>
      </a:accent1>
      <a:accent2>
        <a:srgbClr val="C6DBE8"/>
      </a:accent2>
      <a:accent3>
        <a:srgbClr val="800000"/>
      </a:accent3>
      <a:accent4>
        <a:srgbClr val="005E00"/>
      </a:accent4>
      <a:accent5>
        <a:srgbClr val="5F3844"/>
      </a:accent5>
      <a:accent6>
        <a:srgbClr val="E3D7C3"/>
      </a:accent6>
      <a:hlink>
        <a:srgbClr val="837053"/>
      </a:hlink>
      <a:folHlink>
        <a:srgbClr val="EBBF58"/>
      </a:folHlink>
    </a:clrScheme>
    <a:fontScheme name="HL-Addin-Font">
      <a:majorFont>
        <a:latin typeface="Trade Gothic LT Std"/>
        <a:ea typeface=""/>
        <a:cs typeface=""/>
      </a:majorFont>
      <a:minorFont>
        <a:latin typeface="Sabon 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HL-Addin-CoverPage-2007</Template>
  <TotalTime>1033</TotalTime>
  <Words>1599</Words>
  <Application>Microsoft Office PowerPoint</Application>
  <PresentationFormat>Letter Paper (8.5x11 in)</PresentationFormat>
  <Paragraphs>335</Paragraphs>
  <Slides>26</Slides>
  <Notes>9</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HL-Addin-CoverPage-2007</vt:lpstr>
      <vt:lpstr>HL-Addin-Chapter-2007</vt:lpstr>
      <vt:lpstr>Slide 0</vt:lpstr>
      <vt:lpstr>What is software testing?</vt:lpstr>
      <vt:lpstr>What are the problems of software testing?</vt:lpstr>
      <vt:lpstr>What’s wrong with traditional testing techniques?</vt:lpstr>
      <vt:lpstr>Manual testing</vt:lpstr>
      <vt:lpstr>What is wrong with scripting?</vt:lpstr>
      <vt:lpstr>What is wrong with scripting?</vt:lpstr>
      <vt:lpstr>What is a model-based testing?</vt:lpstr>
      <vt:lpstr>Generic Model Based Testing Flow</vt:lpstr>
      <vt:lpstr>Using models to test</vt:lpstr>
      <vt:lpstr>Windows NT clock example</vt:lpstr>
      <vt:lpstr>Requirements for NT clock</vt:lpstr>
      <vt:lpstr>Requirements for NT clock</vt:lpstr>
      <vt:lpstr>Finite State Machine of NT clock</vt:lpstr>
      <vt:lpstr>Using Code to Build the Model</vt:lpstr>
      <vt:lpstr>Finite state table</vt:lpstr>
      <vt:lpstr>Random Walk Algorithm</vt:lpstr>
      <vt:lpstr>Chinese Postman Tour</vt:lpstr>
      <vt:lpstr>Visual test functions</vt:lpstr>
      <vt:lpstr>Executing the test actions</vt:lpstr>
      <vt:lpstr>Determine if the Application Worked Right</vt:lpstr>
      <vt:lpstr>Test Oracle </vt:lpstr>
      <vt:lpstr>Shrinking clock bug</vt:lpstr>
      <vt:lpstr>How does this relate to Model Based Development?</vt:lpstr>
      <vt:lpstr>Conclusion</vt:lpstr>
      <vt:lpstr>Slide 25</vt:lpstr>
    </vt:vector>
  </TitlesOfParts>
  <Company>Houlihan Lokey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halexia</dc:creator>
  <cp:lastModifiedBy>XP User</cp:lastModifiedBy>
  <cp:revision>145</cp:revision>
  <dcterms:created xsi:type="dcterms:W3CDTF">2009-11-12T20:10:58Z</dcterms:created>
  <dcterms:modified xsi:type="dcterms:W3CDTF">2009-11-19T17:45:37Z</dcterms:modified>
</cp:coreProperties>
</file>