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81" r:id="rId3"/>
    <p:sldId id="269" r:id="rId4"/>
    <p:sldId id="273" r:id="rId5"/>
    <p:sldId id="270" r:id="rId6"/>
    <p:sldId id="261" r:id="rId7"/>
    <p:sldId id="272" r:id="rId8"/>
    <p:sldId id="262" r:id="rId9"/>
    <p:sldId id="274" r:id="rId10"/>
    <p:sldId id="263" r:id="rId11"/>
    <p:sldId id="264" r:id="rId12"/>
    <p:sldId id="267" r:id="rId13"/>
    <p:sldId id="268" r:id="rId14"/>
    <p:sldId id="265" r:id="rId15"/>
    <p:sldId id="275" r:id="rId16"/>
    <p:sldId id="276" r:id="rId17"/>
    <p:sldId id="277" r:id="rId18"/>
    <p:sldId id="259" r:id="rId19"/>
    <p:sldId id="260" r:id="rId20"/>
    <p:sldId id="283" r:id="rId21"/>
    <p:sldId id="282" r:id="rId22"/>
    <p:sldId id="279" r:id="rId23"/>
    <p:sldId id="266" r:id="rId24"/>
    <p:sldId id="280" r:id="rId25"/>
    <p:sldId id="258" r:id="rId26"/>
    <p:sldId id="257" r:id="rId27"/>
    <p:sldId id="2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ramesh\My%20Documents\Tablet%20Documents\Budget%202006-07\CECS%20Enrollments_S04_F11_as%20of%20082511.xls" TargetMode="External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College FTES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Sem</c:v>
          </c:tx>
          <c:invertIfNegative val="0"/>
          <c:cat>
            <c:strRef>
              <c:f>Sheet3!$A$2:$A$17</c:f>
              <c:strCache>
                <c:ptCount val="16"/>
                <c:pt idx="0">
                  <c:v>S04</c:v>
                </c:pt>
                <c:pt idx="1">
                  <c:v>F04</c:v>
                </c:pt>
                <c:pt idx="2">
                  <c:v>S05</c:v>
                </c:pt>
                <c:pt idx="3">
                  <c:v>F05</c:v>
                </c:pt>
                <c:pt idx="4">
                  <c:v>S06</c:v>
                </c:pt>
                <c:pt idx="5">
                  <c:v>F06</c:v>
                </c:pt>
                <c:pt idx="6">
                  <c:v>S07</c:v>
                </c:pt>
                <c:pt idx="7">
                  <c:v>F07</c:v>
                </c:pt>
                <c:pt idx="8">
                  <c:v>S08</c:v>
                </c:pt>
                <c:pt idx="9">
                  <c:v>F08</c:v>
                </c:pt>
                <c:pt idx="10">
                  <c:v>S09</c:v>
                </c:pt>
                <c:pt idx="11">
                  <c:v>F09</c:v>
                </c:pt>
                <c:pt idx="12">
                  <c:v>S10</c:v>
                </c:pt>
                <c:pt idx="13">
                  <c:v>F10</c:v>
                </c:pt>
                <c:pt idx="14">
                  <c:v>S11</c:v>
                </c:pt>
                <c:pt idx="15">
                  <c:v>F11</c:v>
                </c:pt>
              </c:strCache>
            </c:strRef>
          </c:cat>
          <c:val>
            <c:numRef>
              <c:f>Sheet3!$B$2:$B$17</c:f>
              <c:numCache>
                <c:formatCode>General</c:formatCode>
                <c:ptCount val="16"/>
                <c:pt idx="0">
                  <c:v>1075</c:v>
                </c:pt>
                <c:pt idx="1">
                  <c:v>1075</c:v>
                </c:pt>
                <c:pt idx="2">
                  <c:v>1027</c:v>
                </c:pt>
                <c:pt idx="3">
                  <c:v>1083</c:v>
                </c:pt>
                <c:pt idx="4">
                  <c:v>994</c:v>
                </c:pt>
                <c:pt idx="5">
                  <c:v>1103</c:v>
                </c:pt>
                <c:pt idx="6">
                  <c:v>1033</c:v>
                </c:pt>
                <c:pt idx="7">
                  <c:v>1234</c:v>
                </c:pt>
                <c:pt idx="8">
                  <c:v>1215</c:v>
                </c:pt>
                <c:pt idx="9">
                  <c:v>1446</c:v>
                </c:pt>
                <c:pt idx="10">
                  <c:v>1276</c:v>
                </c:pt>
                <c:pt idx="11">
                  <c:v>1426</c:v>
                </c:pt>
                <c:pt idx="12">
                  <c:v>1218</c:v>
                </c:pt>
                <c:pt idx="13">
                  <c:v>1333</c:v>
                </c:pt>
                <c:pt idx="14">
                  <c:v>1304</c:v>
                </c:pt>
                <c:pt idx="15">
                  <c:v>1436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03680"/>
        <c:axId val="74863360"/>
      </c:barChart>
      <c:catAx>
        <c:axId val="7290368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74863360"/>
        <c:crosses val="autoZero"/>
        <c:auto val="1"/>
        <c:lblAlgn val="ctr"/>
        <c:lblOffset val="100"/>
        <c:noMultiLvlLbl val="0"/>
      </c:catAx>
      <c:valAx>
        <c:axId val="74863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FTES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903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D06A0-98DF-4C02-819B-B6844560BD9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E2CB5-3404-43DA-9716-99E1C574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2CB5-3404-43DA-9716-99E1C574D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47F15-FFF6-4A1C-8732-7F5E23201B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47F15-FFF6-4A1C-8732-7F5E23201B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47F15-FFF6-4A1C-8732-7F5E23201B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2CB5-3404-43DA-9716-99E1C574D0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2CB5-3404-43DA-9716-99E1C574D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 i="1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04/20/12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i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CECS Highlights - April 2012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ea typeface="ＭＳ Ｐゴシック" pitchFamily="34" charset="-128"/>
              </a:defRPr>
            </a:lvl1pPr>
          </a:lstStyle>
          <a:p>
            <a:pPr>
              <a:defRPr/>
            </a:pPr>
            <a:fld id="{CA799164-A387-42E3-994B-9E0BEF6F4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2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1143000"/>
            <a:ext cx="69342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82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5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CADE-7B77-4205-BA18-0048B2A344AF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70D6-1C12-47C6-B1DC-C269441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8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5492" y="304800"/>
            <a:ext cx="4419600" cy="1994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Celebrating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 smtClean="0"/>
              <a:t>Students</a:t>
            </a:r>
            <a:br>
              <a:rPr lang="en-US" dirty="0" smtClean="0"/>
            </a:br>
            <a:r>
              <a:rPr lang="en-US" dirty="0" smtClean="0"/>
              <a:t>MSEM </a:t>
            </a:r>
            <a:r>
              <a:rPr lang="en-US" dirty="0" smtClean="0"/>
              <a:t>Dept.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0693" y="2296815"/>
            <a:ext cx="3570848" cy="76862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May 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22, 2012</a:t>
            </a:r>
          </a:p>
          <a:p>
            <a:pPr algn="l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188021"/>
            <a:ext cx="3276599" cy="299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18" y="609600"/>
            <a:ext cx="1924408" cy="55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Storage </a:t>
            </a:r>
            <a:r>
              <a:rPr lang="en-US" dirty="0" smtClean="0"/>
              <a:t>Unit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Prize at CSUN Project Showcase April 20,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Students: </a:t>
            </a:r>
            <a:r>
              <a:rPr lang="en-US" i="1" dirty="0" smtClean="0"/>
              <a:t>Joseph </a:t>
            </a:r>
            <a:r>
              <a:rPr lang="en-US" i="1" dirty="0"/>
              <a:t>Calderon, Hitesh </a:t>
            </a:r>
            <a:r>
              <a:rPr lang="en-US" i="1" dirty="0" err="1"/>
              <a:t>Daggubati</a:t>
            </a:r>
            <a:r>
              <a:rPr lang="en-US" i="1" dirty="0"/>
              <a:t>, </a:t>
            </a:r>
            <a:r>
              <a:rPr lang="en-US" i="1" dirty="0" err="1"/>
              <a:t>Tigran</a:t>
            </a:r>
            <a:r>
              <a:rPr lang="en-US" i="1" dirty="0"/>
              <a:t> </a:t>
            </a:r>
            <a:r>
              <a:rPr lang="en-US" i="1" dirty="0" err="1"/>
              <a:t>Galstian</a:t>
            </a:r>
            <a:r>
              <a:rPr lang="en-US" i="1" dirty="0"/>
              <a:t>, </a:t>
            </a:r>
            <a:r>
              <a:rPr lang="en-US" i="1" dirty="0" err="1"/>
              <a:t>Josue</a:t>
            </a:r>
            <a:r>
              <a:rPr lang="en-US" i="1" dirty="0"/>
              <a:t> Garcia, Jonathan Hopwood, David </a:t>
            </a:r>
            <a:r>
              <a:rPr lang="en-US" i="1" dirty="0" err="1" smtClean="0"/>
              <a:t>Pavell</a:t>
            </a:r>
            <a:r>
              <a:rPr lang="en-US" i="1" dirty="0" smtClean="0"/>
              <a:t> (Project Manager), </a:t>
            </a:r>
            <a:r>
              <a:rPr lang="en-US" i="1" dirty="0"/>
              <a:t>Curtis Pedersen, </a:t>
            </a:r>
            <a:r>
              <a:rPr lang="en-US" i="1" dirty="0" err="1"/>
              <a:t>Jasbir</a:t>
            </a:r>
            <a:r>
              <a:rPr lang="en-US" i="1" dirty="0"/>
              <a:t> </a:t>
            </a:r>
            <a:r>
              <a:rPr lang="en-US" i="1" dirty="0" err="1" smtClean="0"/>
              <a:t>Sehmbey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3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Storage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5345472"/>
            <a:ext cx="3693798" cy="106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3000" dirty="0"/>
              <a:t>Mark </a:t>
            </a:r>
            <a:r>
              <a:rPr lang="en-US" sz="3000" dirty="0" err="1"/>
              <a:t>Rajai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 Faculty Mentor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40" y="2471407"/>
            <a:ext cx="2203679" cy="29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96379" y="5371977"/>
            <a:ext cx="2667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Tarek</a:t>
            </a:r>
            <a:r>
              <a:rPr lang="en-US" dirty="0" smtClean="0"/>
              <a:t> </a:t>
            </a:r>
            <a:r>
              <a:rPr lang="en-US" dirty="0" err="1" smtClean="0"/>
              <a:t>Shraibati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Faculty Advisor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799" y="1179444"/>
            <a:ext cx="8839201" cy="165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Student Collaboration: </a:t>
            </a:r>
          </a:p>
          <a:p>
            <a:pPr marL="0" indent="0">
              <a:buNone/>
            </a:pPr>
            <a:r>
              <a:rPr lang="en-US" dirty="0" smtClean="0"/>
              <a:t>MSE488 – Design/</a:t>
            </a:r>
            <a:r>
              <a:rPr lang="en-US" dirty="0" err="1" smtClean="0"/>
              <a:t>Manf</a:t>
            </a:r>
            <a:r>
              <a:rPr lang="en-US" dirty="0" smtClean="0"/>
              <a:t>. &amp; MSE415 – Project </a:t>
            </a:r>
            <a:r>
              <a:rPr lang="en-US" dirty="0" err="1" smtClean="0"/>
              <a:t>Mang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59935"/>
            <a:ext cx="2005977" cy="291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1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943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Dierctor</a:t>
            </a:r>
            <a:r>
              <a:rPr lang="en-US" dirty="0"/>
              <a:t> </a:t>
            </a:r>
            <a:r>
              <a:rPr lang="en-US" dirty="0" smtClean="0"/>
              <a:t>MSEM Professor Mark </a:t>
            </a:r>
            <a:r>
              <a:rPr lang="en-US" dirty="0" err="1" smtClean="0"/>
              <a:t>Rajai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Ernie Schaeffer Center of Innovation and 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Director MSEM Professor Mark </a:t>
            </a:r>
            <a:r>
              <a:rPr lang="en-US" dirty="0" err="1" smtClean="0"/>
              <a:t>Rajai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09" y="3124200"/>
            <a:ext cx="16045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6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1865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300" b="1" i="1" dirty="0" smtClean="0"/>
              <a:t/>
            </a:r>
            <a:br>
              <a:rPr lang="en-US" sz="3300" b="1" i="1" dirty="0" smtClean="0"/>
            </a:br>
            <a:r>
              <a:rPr lang="en-US" sz="3300" b="1" i="1" dirty="0" smtClean="0"/>
              <a:t>2012-13 CSUN Competition for Research,</a:t>
            </a:r>
            <a:br>
              <a:rPr lang="en-US" sz="3300" b="1" i="1" dirty="0" smtClean="0"/>
            </a:br>
            <a:r>
              <a:rPr lang="en-US" sz="3300" b="1" i="1" dirty="0" smtClean="0"/>
              <a:t>Scholarship and Creative Activity Awards</a:t>
            </a:r>
            <a:br>
              <a:rPr lang="en-US" sz="3300" b="1" i="1" dirty="0" smtClean="0"/>
            </a:br>
            <a:r>
              <a:rPr lang="en-US" sz="3300" b="1" i="1" dirty="0" smtClean="0"/>
              <a:t>2 MSEM Professors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Expansion Planning of 		Pressurized Closed-Cell </a:t>
            </a:r>
          </a:p>
          <a:p>
            <a:pPr marL="0" indent="0">
              <a:buNone/>
            </a:pPr>
            <a:r>
              <a:rPr lang="en-US" dirty="0" smtClean="0"/>
              <a:t>Road Networks via 		Metallic Foams</a:t>
            </a:r>
          </a:p>
          <a:p>
            <a:pPr marL="0" indent="0">
              <a:buNone/>
            </a:pPr>
            <a:r>
              <a:rPr lang="en-US" dirty="0" smtClean="0"/>
              <a:t>Agent-Based Optimization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Reviewed 115 proposals, 53 selected, 4 in CECS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29" y="1913174"/>
            <a:ext cx="1567071" cy="21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3296"/>
            <a:ext cx="1659006" cy="221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2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856422"/>
            <a:ext cx="43434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Prof. </a:t>
            </a:r>
            <a:r>
              <a:rPr lang="en-US" dirty="0" err="1" smtClean="0"/>
              <a:t>Behzad</a:t>
            </a:r>
            <a:r>
              <a:rPr lang="en-US" dirty="0" smtClean="0"/>
              <a:t> Bavarian received the National Association of Corrosion Engineers International 2012 Technical Achievement Award (January 2012)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uides undergraduate &amp; graduate students in advanced materials engineering research</a:t>
            </a:r>
          </a:p>
          <a:p>
            <a:endParaRPr lang="en-US" dirty="0"/>
          </a:p>
        </p:txBody>
      </p:sp>
      <p:pic>
        <p:nvPicPr>
          <p:cNvPr id="7170" name="Picture 2" descr="https://blogs.csun.edu/news/wp-content/uploads/2012/01/behzad-4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3522"/>
            <a:ext cx="382847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181600" cy="52578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All projects involve students as integral members of the research team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test polymers to determine their suitability as coatings to protect the </a:t>
            </a:r>
            <a:r>
              <a:rPr lang="en-US" dirty="0" smtClean="0">
                <a:solidFill>
                  <a:schemeClr val="bg1"/>
                </a:solidFill>
              </a:rPr>
              <a:t>under-the-skin </a:t>
            </a:r>
            <a:r>
              <a:rPr lang="en-US" dirty="0">
                <a:solidFill>
                  <a:schemeClr val="bg1"/>
                </a:solidFill>
              </a:rPr>
              <a:t>implantable sensors measuring blood fluids and their compatibility with the human </a:t>
            </a:r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ensors attached </a:t>
            </a:r>
            <a:r>
              <a:rPr lang="en-US" dirty="0">
                <a:solidFill>
                  <a:schemeClr val="bg1"/>
                </a:solidFill>
              </a:rPr>
              <a:t>to a </a:t>
            </a:r>
            <a:r>
              <a:rPr lang="en-US" dirty="0" smtClean="0">
                <a:solidFill>
                  <a:schemeClr val="bg1"/>
                </a:solidFill>
              </a:rPr>
              <a:t>pump simplify </a:t>
            </a:r>
            <a:r>
              <a:rPr lang="en-US" dirty="0">
                <a:solidFill>
                  <a:schemeClr val="bg1"/>
                </a:solidFill>
              </a:rPr>
              <a:t>insulin regulation in diabetic </a:t>
            </a:r>
            <a:r>
              <a:rPr lang="en-US" dirty="0" smtClean="0">
                <a:solidFill>
                  <a:schemeClr val="bg1"/>
                </a:solidFill>
              </a:rPr>
              <a:t>patients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Pump </a:t>
            </a:r>
            <a:r>
              <a:rPr lang="en-US" dirty="0">
                <a:solidFill>
                  <a:schemeClr val="bg1"/>
                </a:solidFill>
              </a:rPr>
              <a:t>last 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8 years but the sensors exposed to body fluids degrade and have to be replaced every few months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5" y="990600"/>
            <a:ext cx="1676400" cy="26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434" y="4114800"/>
            <a:ext cx="275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 </a:t>
            </a:r>
            <a:r>
              <a:rPr lang="en-US" b="1" dirty="0" err="1" smtClean="0">
                <a:solidFill>
                  <a:schemeClr val="bg1"/>
                </a:solidFill>
              </a:rPr>
              <a:t>ehzad</a:t>
            </a:r>
            <a:r>
              <a:rPr lang="en-US" b="1" dirty="0" smtClean="0">
                <a:solidFill>
                  <a:schemeClr val="bg1"/>
                </a:solidFill>
              </a:rPr>
              <a:t> Bavarian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 of 5 CECS faculty to receive one year grant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from Medtronic </a:t>
            </a:r>
            <a:r>
              <a:rPr lang="en-US" dirty="0" err="1" smtClean="0">
                <a:solidFill>
                  <a:schemeClr val="bg1"/>
                </a:solidFill>
              </a:rPr>
              <a:t>Minimed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November 2011.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133599"/>
            <a:ext cx="35052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promote culture </a:t>
            </a:r>
            <a:r>
              <a:rPr lang="en-US" dirty="0">
                <a:solidFill>
                  <a:schemeClr val="bg1"/>
                </a:solidFill>
              </a:rPr>
              <a:t>of academic excellence in the </a:t>
            </a:r>
            <a:r>
              <a:rPr lang="en-US" dirty="0" smtClean="0">
                <a:solidFill>
                  <a:schemeClr val="bg1"/>
                </a:solidFill>
              </a:rPr>
              <a:t>EM </a:t>
            </a:r>
            <a:r>
              <a:rPr lang="en-US" dirty="0">
                <a:solidFill>
                  <a:schemeClr val="bg1"/>
                </a:solidFill>
              </a:rPr>
              <a:t>program of the MSEM </a:t>
            </a:r>
            <a:r>
              <a:rPr lang="en-US" dirty="0" smtClean="0">
                <a:solidFill>
                  <a:schemeClr val="bg1"/>
                </a:solidFill>
              </a:rPr>
              <a:t>department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bridge </a:t>
            </a:r>
            <a:r>
              <a:rPr lang="en-US" dirty="0">
                <a:solidFill>
                  <a:schemeClr val="bg1"/>
                </a:solidFill>
              </a:rPr>
              <a:t>between </a:t>
            </a:r>
            <a:r>
              <a:rPr lang="en-US" dirty="0" smtClean="0">
                <a:solidFill>
                  <a:schemeClr val="bg1"/>
                </a:solidFill>
              </a:rPr>
              <a:t>students-industries-faculty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ndres\AppData\Local\Microsoft\Windows\Temporary Internet Files\Content.Word\logo andres 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598"/>
            <a:ext cx="2895600" cy="1231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07299"/>
              </p:ext>
            </p:extLst>
          </p:nvPr>
        </p:nvGraphicFramePr>
        <p:xfrm>
          <a:off x="381000" y="248476"/>
          <a:ext cx="3886200" cy="55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</a:tblGrid>
              <a:tr h="12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89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Amir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Latifian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Rabeeh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Sahranavard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;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Anmar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Hiassat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Rijul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Dhruv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Andres Mata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;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1503256"/>
            <a:ext cx="4103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Engineering Management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Student </a:t>
            </a:r>
            <a:r>
              <a:rPr lang="en-US" sz="2800" b="1" dirty="0">
                <a:solidFill>
                  <a:schemeClr val="bg1"/>
                </a:solidFill>
              </a:rPr>
              <a:t>Association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3466"/>
            <a:ext cx="1114331" cy="140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7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2239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Mazyar</a:t>
            </a:r>
            <a:r>
              <a:rPr lang="en-US" dirty="0"/>
              <a:t> </a:t>
            </a:r>
            <a:r>
              <a:rPr lang="en-US" dirty="0" smtClean="0"/>
              <a:t>Aram : </a:t>
            </a:r>
            <a:br>
              <a:rPr lang="en-US" dirty="0" smtClean="0"/>
            </a:br>
            <a:r>
              <a:rPr lang="en-US" dirty="0" smtClean="0"/>
              <a:t>MSE Graduate Student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Assistant at Institute for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8001000" cy="373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Researched: energy </a:t>
            </a:r>
            <a:r>
              <a:rPr lang="en-US" dirty="0"/>
              <a:t>consumption trend, energy efficiency </a:t>
            </a:r>
            <a:r>
              <a:rPr lang="en-US" dirty="0" smtClean="0"/>
              <a:t>; alternative </a:t>
            </a:r>
            <a:r>
              <a:rPr lang="en-US" dirty="0"/>
              <a:t>green energy solutions </a:t>
            </a:r>
            <a:r>
              <a:rPr lang="en-US" dirty="0" smtClean="0"/>
              <a:t> - cooperation </a:t>
            </a:r>
            <a:r>
              <a:rPr lang="en-US" dirty="0"/>
              <a:t>of Physical Plant </a:t>
            </a:r>
            <a:r>
              <a:rPr lang="en-US" dirty="0" smtClean="0"/>
              <a:t>Management (</a:t>
            </a:r>
            <a:r>
              <a:rPr lang="en-US" dirty="0"/>
              <a:t>PPM)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Won </a:t>
            </a:r>
            <a:r>
              <a:rPr lang="en-US" dirty="0"/>
              <a:t>2nd best research award of </a:t>
            </a:r>
            <a:r>
              <a:rPr lang="en-US" i="1" dirty="0"/>
              <a:t>CSUN’s 16th Annual Student Research and Creative Works </a:t>
            </a:r>
            <a:r>
              <a:rPr lang="en-US" i="1" dirty="0" smtClean="0"/>
              <a:t>Symposium, April 2012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1600200" cy="25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55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Max Aram: MSE Grad Student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Director of Environmental Affairs Committee (EAC)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effectLst/>
              </a:rPr>
              <a:t>Survey at Earth Fair </a:t>
            </a:r>
            <a:r>
              <a:rPr lang="en-US" dirty="0" smtClean="0">
                <a:effectLst/>
              </a:rPr>
              <a:t>2012, April 18</a:t>
            </a:r>
            <a:r>
              <a:rPr lang="en-US" baseline="30000" dirty="0" smtClean="0">
                <a:effectLst/>
              </a:rPr>
              <a:t>th</a:t>
            </a:r>
          </a:p>
          <a:p>
            <a:pPr lvl="1"/>
            <a:r>
              <a:rPr lang="en-US" dirty="0" smtClean="0">
                <a:effectLst/>
              </a:rPr>
              <a:t>15 questions </a:t>
            </a:r>
          </a:p>
          <a:p>
            <a:pPr lvl="1"/>
            <a:r>
              <a:rPr lang="en-US" dirty="0" smtClean="0">
                <a:effectLst/>
              </a:rPr>
              <a:t>assessment of educational campaign</a:t>
            </a:r>
          </a:p>
          <a:p>
            <a:pPr lvl="1"/>
            <a:r>
              <a:rPr lang="en-US" dirty="0" smtClean="0">
                <a:effectLst/>
              </a:rPr>
              <a:t>students input for environmental issues </a:t>
            </a:r>
            <a:r>
              <a:rPr lang="en-US" dirty="0" smtClean="0"/>
              <a:t>at </a:t>
            </a:r>
            <a:r>
              <a:rPr lang="en-US" dirty="0" smtClean="0">
                <a:effectLst/>
              </a:rPr>
              <a:t>CSUN</a:t>
            </a:r>
          </a:p>
          <a:p>
            <a:pPr lvl="2"/>
            <a:r>
              <a:rPr lang="en-US" dirty="0" smtClean="0">
                <a:effectLst/>
              </a:rPr>
              <a:t>Plastic Bags</a:t>
            </a:r>
          </a:p>
          <a:p>
            <a:pPr lvl="2"/>
            <a:r>
              <a:rPr lang="en-US" dirty="0" smtClean="0">
                <a:effectLst/>
              </a:rPr>
              <a:t>Commuting</a:t>
            </a:r>
          </a:p>
          <a:p>
            <a:pPr lvl="2"/>
            <a:r>
              <a:rPr lang="en-US" dirty="0" smtClean="0">
                <a:effectLst/>
              </a:rPr>
              <a:t>Water Bottles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D</a:t>
            </a:r>
            <a:r>
              <a:rPr lang="en-US" b="1" dirty="0" smtClean="0">
                <a:effectLst/>
              </a:rPr>
              <a:t>istributed 900 Chico Bags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32597"/>
            <a:ext cx="2514600" cy="21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9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0353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69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Professor Ahmad </a:t>
            </a:r>
            <a:r>
              <a:rPr lang="en-US" dirty="0" err="1" smtClean="0">
                <a:solidFill>
                  <a:schemeClr val="bg1"/>
                </a:solidFill>
              </a:rPr>
              <a:t>Sarfaraz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7999"/>
            <a:ext cx="7696200" cy="3429001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Published 14 papers in Scientific Journals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Presented </a:t>
            </a:r>
            <a:r>
              <a:rPr lang="en-US" dirty="0">
                <a:solidFill>
                  <a:schemeClr val="bg1"/>
                </a:solidFill>
              </a:rPr>
              <a:t>6 papers at </a:t>
            </a:r>
            <a:r>
              <a:rPr lang="en-US" dirty="0" smtClean="0">
                <a:solidFill>
                  <a:schemeClr val="bg1"/>
                </a:solidFill>
              </a:rPr>
              <a:t>Intl. Conferences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Promoted </a:t>
            </a:r>
            <a:r>
              <a:rPr lang="en-US" dirty="0">
                <a:solidFill>
                  <a:schemeClr val="bg1"/>
                </a:solidFill>
              </a:rPr>
              <a:t>to full professor starting Fall 2012</a:t>
            </a:r>
          </a:p>
          <a:p>
            <a:endParaRPr lang="en-US" dirty="0"/>
          </a:p>
        </p:txBody>
      </p:sp>
      <p:pic>
        <p:nvPicPr>
          <p:cNvPr id="7170" name="Picture 2" descr="Portrait of Professor Ahmad Sarfa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1714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9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important Questions,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our MSEM Programs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8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Engineering </a:t>
            </a:r>
            <a:r>
              <a:rPr lang="en-US" b="1" dirty="0" smtClean="0">
                <a:solidFill>
                  <a:schemeClr val="bg1"/>
                </a:solidFill>
              </a:rPr>
              <a:t>Management Program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Where to?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295400"/>
            <a:ext cx="25908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Steve </a:t>
            </a:r>
            <a:r>
              <a:rPr lang="en-US" b="1" dirty="0">
                <a:solidFill>
                  <a:schemeClr val="bg1"/>
                </a:solidFill>
              </a:rPr>
              <a:t>Jobs</a:t>
            </a:r>
            <a:r>
              <a:rPr lang="en-US" b="1" dirty="0" smtClean="0">
                <a:solidFill>
                  <a:schemeClr val="bg1"/>
                </a:solidFill>
              </a:rPr>
              <a:t>’ success!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Innovative Managing of technology and beyond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fast changing economy …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257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750"/>
            <a:ext cx="9105900" cy="46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211669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Heavenly Hands  Sculpture  by  </a:t>
            </a:r>
            <a:r>
              <a:rPr lang="en-US" dirty="0" err="1" smtClean="0">
                <a:solidFill>
                  <a:schemeClr val="bg1"/>
                </a:solidFill>
              </a:rPr>
              <a:t>Patriciu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Mateescu</a:t>
            </a:r>
            <a:r>
              <a:rPr lang="en-US" dirty="0" smtClean="0">
                <a:solidFill>
                  <a:schemeClr val="bg1"/>
                </a:solidFill>
              </a:rPr>
              <a:t> 2005 on Plummer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Donated by Ileana </a:t>
            </a:r>
            <a:r>
              <a:rPr lang="en-US" dirty="0" err="1" smtClean="0">
                <a:solidFill>
                  <a:schemeClr val="bg1"/>
                </a:solidFill>
              </a:rPr>
              <a:t>Costea</a:t>
            </a:r>
            <a:r>
              <a:rPr lang="en-US" dirty="0" smtClean="0">
                <a:solidFill>
                  <a:schemeClr val="bg1"/>
                </a:solidFill>
              </a:rPr>
              <a:t> &amp; Ion </a:t>
            </a:r>
            <a:r>
              <a:rPr lang="en-US" dirty="0" err="1" smtClean="0">
                <a:solidFill>
                  <a:schemeClr val="bg1"/>
                </a:solidFill>
              </a:rPr>
              <a:t>Baroi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8150" y="-14425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MSE Program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Art is beautiful! True?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Manufacturing is beautiful too!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MSEM Outstanding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MS Eng. MGMT: 	</a:t>
            </a:r>
            <a:r>
              <a:rPr lang="en-US" dirty="0" err="1" smtClean="0"/>
              <a:t>Amirmasoud</a:t>
            </a:r>
            <a:r>
              <a:rPr lang="en-US" dirty="0" smtClean="0"/>
              <a:t> </a:t>
            </a:r>
            <a:r>
              <a:rPr lang="en-US" dirty="0" err="1" smtClean="0"/>
              <a:t>Latifian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MS MSE:			</a:t>
            </a:r>
            <a:r>
              <a:rPr lang="en-US" dirty="0" err="1" smtClean="0"/>
              <a:t>Mazyar</a:t>
            </a:r>
            <a:r>
              <a:rPr lang="en-US" dirty="0" smtClean="0"/>
              <a:t> Aram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MS Mat. Eng.:		Mark R. </a:t>
            </a:r>
            <a:r>
              <a:rPr lang="en-US" dirty="0" err="1" smtClean="0"/>
              <a:t>Micklich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BS MSE:			Jonathan </a:t>
            </a:r>
            <a:r>
              <a:rPr lang="en-US" dirty="0"/>
              <a:t>Hopwood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Acknowledging Graduating </a:t>
            </a:r>
            <a:br>
              <a:rPr lang="en-US" dirty="0" smtClean="0"/>
            </a:b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057400"/>
            <a:ext cx="5181600" cy="4068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BS MSE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MS MSE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MS Mat. Eng.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387" y="1371600"/>
            <a:ext cx="7772400" cy="1470025"/>
          </a:xfrm>
        </p:spPr>
        <p:txBody>
          <a:bodyPr/>
          <a:lstStyle/>
          <a:p>
            <a:r>
              <a:rPr lang="en-US" dirty="0" smtClean="0"/>
              <a:t>Celebrating our Students</a:t>
            </a:r>
            <a:br>
              <a:rPr lang="en-US" dirty="0" smtClean="0"/>
            </a:br>
            <a:r>
              <a:rPr lang="en-US" dirty="0" smtClean="0"/>
              <a:t>MSEM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7" y="5410200"/>
            <a:ext cx="6400800" cy="768626"/>
          </a:xfrm>
        </p:spPr>
        <p:txBody>
          <a:bodyPr>
            <a:normAutofit/>
          </a:bodyPr>
          <a:lstStyle/>
          <a:p>
            <a:r>
              <a:rPr lang="en-US" dirty="0" smtClean="0"/>
              <a:t>May 22, 2012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695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6425" y="1116013"/>
            <a:ext cx="6556375" cy="8096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990033"/>
                </a:solidFill>
              </a:rPr>
              <a:t>College Headcount Enrollment</a:t>
            </a: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8082"/>
            <a:ext cx="7427912" cy="440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9259"/>
              </p:ext>
            </p:extLst>
          </p:nvPr>
        </p:nvGraphicFramePr>
        <p:xfrm>
          <a:off x="7772400" y="2133600"/>
          <a:ext cx="1219200" cy="19812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304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College Headcount Enrollment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73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04/20/12</a:t>
            </a:r>
          </a:p>
        </p:txBody>
      </p:sp>
      <p:sp>
        <p:nvSpPr>
          <p:cNvPr id="573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CECS Highlights - April 2012</a:t>
            </a:r>
          </a:p>
        </p:txBody>
      </p:sp>
      <p:sp>
        <p:nvSpPr>
          <p:cNvPr id="57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361167-6A80-4BB8-9C1A-3C0F17FC2E5E}" type="slidenum"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112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CECS receives 5.5M HSI-Stem Grant</a:t>
            </a:r>
            <a:br>
              <a:rPr lang="en-US" b="1" dirty="0" smtClean="0"/>
            </a:br>
            <a:r>
              <a:rPr lang="en-US" b="1" dirty="0" smtClean="0"/>
              <a:t>September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</a:t>
            </a:r>
            <a:r>
              <a:rPr lang="en-US" sz="2800" dirty="0" smtClean="0"/>
              <a:t>rom Department of Education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collaborative proposal  - AIMS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Project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	CECS, College of Education, &amp;</a:t>
            </a:r>
          </a:p>
          <a:p>
            <a:r>
              <a:rPr lang="en-US" sz="2800" dirty="0" smtClean="0"/>
              <a:t>      	2 Community Colleges CO &amp; GCC</a:t>
            </a: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support 120 students from all programs in college 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student academic success and collaborative curriculum development using technology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ontinuation funding for year 2 $1.1 million (April)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5052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631825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/>
              <a:t>College FTES Enrollment</a:t>
            </a:r>
          </a:p>
        </p:txBody>
      </p:sp>
      <p:sp>
        <p:nvSpPr>
          <p:cNvPr id="583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04/20/12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CECS Highlights - April 2012</a:t>
            </a:r>
          </a:p>
        </p:txBody>
      </p:sp>
      <p:sp>
        <p:nvSpPr>
          <p:cNvPr id="58373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519F4-7BA6-4EA2-8EE3-337FB2A59E2A}" type="slidenum">
              <a:rPr lang="en-US" sz="1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 sz="1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82025062"/>
              </p:ext>
            </p:extLst>
          </p:nvPr>
        </p:nvGraphicFramePr>
        <p:xfrm>
          <a:off x="1143000" y="1905000"/>
          <a:ext cx="6791325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71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MSEM Department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5562600" cy="4525963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BS MSE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BS EM</a:t>
            </a:r>
            <a:endParaRPr lang="en-US" dirty="0"/>
          </a:p>
          <a:p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Minor in</a:t>
            </a:r>
            <a:r>
              <a:rPr lang="en-US" dirty="0"/>
              <a:t>: MSE, Automation CAD/CAM, </a:t>
            </a:r>
            <a:r>
              <a:rPr lang="en-US" dirty="0" smtClean="0"/>
              <a:t>EM</a:t>
            </a:r>
            <a:endParaRPr lang="en-US" dirty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MS EM - residential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MS EM - online (Fall13)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MS Quality Eng. (SP13)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MS MSE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MS Mat. Eng.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Quality Eng. Certificate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mtClean="0">
                <a:solidFill>
                  <a:srgbClr val="990033"/>
                </a:solidFill>
              </a:rPr>
              <a:t>Masters in Engineering Management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6781800" cy="4217988"/>
          </a:xfrm>
          <a:noFill/>
        </p:spPr>
      </p:pic>
      <p:sp>
        <p:nvSpPr>
          <p:cNvPr id="890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04/20/12</a:t>
            </a:r>
          </a:p>
        </p:txBody>
      </p:sp>
      <p:sp>
        <p:nvSpPr>
          <p:cNvPr id="8909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CECS Highlights - April 2012</a:t>
            </a:r>
          </a:p>
        </p:txBody>
      </p:sp>
      <p:sp>
        <p:nvSpPr>
          <p:cNvPr id="890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F538-C06E-4190-AEA2-AB5D253B4793}" type="slidenum">
              <a:rPr lang="en-US" sz="10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 sz="10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8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MSEM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Labs</a:t>
            </a:r>
            <a:r>
              <a:rPr lang="en-US" dirty="0"/>
              <a:t>: </a:t>
            </a:r>
            <a:r>
              <a:rPr lang="en-US" dirty="0" smtClean="0"/>
              <a:t>JD115 (Robots), JD1126 (CAD), </a:t>
            </a:r>
            <a:r>
              <a:rPr lang="en-US" dirty="0"/>
              <a:t>JD1128 (CNC &amp; RP) &amp; </a:t>
            </a:r>
            <a:r>
              <a:rPr lang="en-US" dirty="0" smtClean="0"/>
              <a:t>CAD/CAM </a:t>
            </a:r>
            <a:r>
              <a:rPr lang="en-US" dirty="0"/>
              <a:t>Software: AutoCAD, </a:t>
            </a:r>
            <a:r>
              <a:rPr lang="en-US" dirty="0" err="1"/>
              <a:t>SolidWorks</a:t>
            </a:r>
            <a:r>
              <a:rPr lang="en-US" dirty="0"/>
              <a:t>, CATIA, </a:t>
            </a:r>
            <a:r>
              <a:rPr lang="en-US" dirty="0" err="1"/>
              <a:t>MasterCAM</a:t>
            </a:r>
            <a:r>
              <a:rPr lang="en-US" dirty="0"/>
              <a:t>, CACI </a:t>
            </a:r>
            <a:r>
              <a:rPr lang="en-US" dirty="0" err="1" smtClean="0"/>
              <a:t>SimProcess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CNC </a:t>
            </a:r>
            <a:r>
              <a:rPr lang="en-US" dirty="0"/>
              <a:t>Machines (</a:t>
            </a:r>
            <a:r>
              <a:rPr lang="en-US" dirty="0" smtClean="0"/>
              <a:t>MSE488A&amp;B </a:t>
            </a:r>
            <a:r>
              <a:rPr lang="en-US" dirty="0"/>
              <a:t>– Senior Design, </a:t>
            </a:r>
            <a:r>
              <a:rPr lang="en-US" dirty="0" smtClean="0"/>
              <a:t>MSE409/509 </a:t>
            </a:r>
            <a:r>
              <a:rPr lang="en-US" dirty="0"/>
              <a:t>CAM, </a:t>
            </a:r>
            <a:r>
              <a:rPr lang="en-US" dirty="0" smtClean="0"/>
              <a:t>MSE609) &amp; RP (MSE488 &amp; MSE508/L)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Robots (MSE101/L VEX robot), </a:t>
            </a:r>
            <a:r>
              <a:rPr lang="en-US" dirty="0"/>
              <a:t>MSE511 and MSE611 (Robotics), </a:t>
            </a:r>
            <a:r>
              <a:rPr lang="en-US" dirty="0" smtClean="0"/>
              <a:t>488 (First Robotics)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WESTEC/SME–Conference </a:t>
            </a:r>
            <a:r>
              <a:rPr lang="en-US" dirty="0"/>
              <a:t>of </a:t>
            </a:r>
            <a:r>
              <a:rPr lang="en-US" dirty="0" smtClean="0"/>
              <a:t>choice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Competitions</a:t>
            </a:r>
            <a:r>
              <a:rPr lang="en-US" dirty="0"/>
              <a:t>: 	CSUN Project Showcase/CECS; Manufacturing </a:t>
            </a:r>
            <a:r>
              <a:rPr lang="en-US" dirty="0" smtClean="0"/>
              <a:t>Challenge/WESTEC, VEX </a:t>
            </a:r>
            <a:r>
              <a:rPr lang="en-US" dirty="0"/>
              <a:t>and First </a:t>
            </a:r>
            <a:r>
              <a:rPr lang="en-US" dirty="0" smtClean="0"/>
              <a:t>Robotics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ACCESS – 101/L  Prof. </a:t>
            </a:r>
            <a:r>
              <a:rPr lang="en-US" dirty="0" err="1" smtClean="0"/>
              <a:t>Tarek</a:t>
            </a:r>
            <a:r>
              <a:rPr lang="en-US" dirty="0" smtClean="0"/>
              <a:t> </a:t>
            </a:r>
            <a:r>
              <a:rPr lang="en-US" dirty="0" err="1" smtClean="0"/>
              <a:t>Shraibati</a:t>
            </a:r>
            <a:r>
              <a:rPr lang="en-US" dirty="0"/>
              <a:t> </a:t>
            </a:r>
            <a:r>
              <a:rPr lang="en-US" dirty="0" smtClean="0"/>
              <a:t>- High Schools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4" y="685800"/>
            <a:ext cx="75282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6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reball 2">
    <a:dk1>
      <a:srgbClr val="000000"/>
    </a:dk1>
    <a:lt1>
      <a:srgbClr val="FFFFFF"/>
    </a:lt1>
    <a:dk2>
      <a:srgbClr val="FF9900"/>
    </a:dk2>
    <a:lt2>
      <a:srgbClr val="5F5F5F"/>
    </a:lt2>
    <a:accent1>
      <a:srgbClr val="FF9933"/>
    </a:accent1>
    <a:accent2>
      <a:srgbClr val="CC0066"/>
    </a:accent2>
    <a:accent3>
      <a:srgbClr val="FFFFFF"/>
    </a:accent3>
    <a:accent4>
      <a:srgbClr val="000000"/>
    </a:accent4>
    <a:accent5>
      <a:srgbClr val="FFCAAD"/>
    </a:accent5>
    <a:accent6>
      <a:srgbClr val="B9005C"/>
    </a:accent6>
    <a:hlink>
      <a:srgbClr val="CC00CC"/>
    </a:hlink>
    <a:folHlink>
      <a:srgbClr val="990099"/>
    </a:folHlink>
  </a:clrScheme>
  <a:fontScheme name="Fireball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595</Words>
  <Application>Microsoft Office PowerPoint</Application>
  <PresentationFormat>On-screen Show (4:3)</PresentationFormat>
  <Paragraphs>168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Celebrating  our Students MSEM Dept.</vt:lpstr>
      <vt:lpstr>PowerPoint Presentation</vt:lpstr>
      <vt:lpstr>College Headcount Enrollment</vt:lpstr>
      <vt:lpstr>CECS receives 5.5M HSI-Stem Grant September 2011</vt:lpstr>
      <vt:lpstr>College FTES Enrollment</vt:lpstr>
      <vt:lpstr>MSEM Department Programs</vt:lpstr>
      <vt:lpstr>Masters in Engineering Management</vt:lpstr>
      <vt:lpstr>MSEM Department</vt:lpstr>
      <vt:lpstr>PowerPoint Presentation</vt:lpstr>
      <vt:lpstr>Automated Storage Unit 1st Prize at CSUN Project Showcase April 20, 2012</vt:lpstr>
      <vt:lpstr>Automated Storage Unit</vt:lpstr>
      <vt:lpstr>PowerPoint Presentation</vt:lpstr>
      <vt:lpstr>Ernie Schaeffer Center of Innovation and Entrepreneurship</vt:lpstr>
      <vt:lpstr> 2012-13 CSUN Competition for Research, Scholarship and Creative Activity Awards 2 MSEM Professors </vt:lpstr>
      <vt:lpstr>PowerPoint Presentation</vt:lpstr>
      <vt:lpstr>PowerPoint Presentation</vt:lpstr>
      <vt:lpstr>PowerPoint Presentation</vt:lpstr>
      <vt:lpstr>Mazyar Aram :  MSE Graduate Student Research Assistant at Institute for Sustainability</vt:lpstr>
      <vt:lpstr> Max Aram: MSE Grad Student Director of Environmental Affairs Committee (EAC) </vt:lpstr>
      <vt:lpstr>Professor Ahmad Sarfaraz</vt:lpstr>
      <vt:lpstr>Some important Questions, and our MSEM Programs</vt:lpstr>
      <vt:lpstr>Engineering Management Program Where to?</vt:lpstr>
      <vt:lpstr>MSE Program Art is beautiful! True?</vt:lpstr>
      <vt:lpstr>Manufacturing is beautiful too!</vt:lpstr>
      <vt:lpstr>MSEM Outstanding Students</vt:lpstr>
      <vt:lpstr>Acknowledging Graduating  Students</vt:lpstr>
      <vt:lpstr>Celebrating our Students MSEM Department</vt:lpstr>
    </vt:vector>
  </TitlesOfParts>
  <Company>CECS, CSUN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MSEM Outstanding Students</dc:title>
  <dc:creator>icostea</dc:creator>
  <cp:lastModifiedBy>icostea</cp:lastModifiedBy>
  <cp:revision>46</cp:revision>
  <dcterms:created xsi:type="dcterms:W3CDTF">2012-05-19T07:48:11Z</dcterms:created>
  <dcterms:modified xsi:type="dcterms:W3CDTF">2012-05-21T05:29:35Z</dcterms:modified>
</cp:coreProperties>
</file>