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51D"/>
    <a:srgbClr val="12A619"/>
    <a:srgbClr val="25E72E"/>
    <a:srgbClr val="009644"/>
    <a:srgbClr val="219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96067" autoAdjust="0"/>
  </p:normalViewPr>
  <p:slideViewPr>
    <p:cSldViewPr>
      <p:cViewPr>
        <p:scale>
          <a:sx n="33" d="100"/>
          <a:sy n="33" d="100"/>
        </p:scale>
        <p:origin x="-522" y="13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3" y="6748899"/>
            <a:ext cx="29626555" cy="10807579"/>
          </a:xfrm>
        </p:spPr>
        <p:txBody>
          <a:bodyPr lIns="0" rIns="0" anchor="t">
            <a:noAutofit/>
          </a:bodyPr>
          <a:lstStyle>
            <a:lvl1pPr>
              <a:defRPr sz="3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0640" y="18748147"/>
            <a:ext cx="29626560" cy="5392013"/>
          </a:xfrm>
        </p:spPr>
        <p:txBody>
          <a:bodyPr>
            <a:normAutofit/>
          </a:bodyPr>
          <a:lstStyle>
            <a:lvl1pPr marL="0" indent="0" algn="l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81120" y="7461504"/>
            <a:ext cx="20267078" cy="186537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5271" y="7461504"/>
            <a:ext cx="9963302" cy="186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90874" y="7461504"/>
            <a:ext cx="20277734" cy="1865376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590874" y="7417613"/>
            <a:ext cx="20277734" cy="18653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270" y="7066483"/>
            <a:ext cx="29626560" cy="10226650"/>
          </a:xfrm>
        </p:spPr>
        <p:txBody>
          <a:bodyPr anchor="t">
            <a:noAutofit/>
          </a:bodyPr>
          <a:lstStyle>
            <a:lvl1pPr algn="l">
              <a:defRPr sz="2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5270" y="18653760"/>
            <a:ext cx="29626560" cy="4389120"/>
          </a:xfrm>
        </p:spPr>
        <p:txBody>
          <a:bodyPr anchor="t">
            <a:normAutofit/>
          </a:bodyPr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27" y="2926080"/>
            <a:ext cx="17358360" cy="5120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37590" y="9196123"/>
            <a:ext cx="17505437" cy="13830845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4422" y="9196229"/>
            <a:ext cx="17468693" cy="1383071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370125" y="30510482"/>
            <a:ext cx="2449129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25" y="2926083"/>
            <a:ext cx="17355523" cy="512063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7445" y="9197342"/>
            <a:ext cx="17465040" cy="3101338"/>
          </a:xfrm>
        </p:spPr>
        <p:txBody>
          <a:bodyPr anchor="t">
            <a:normAutofit/>
          </a:bodyPr>
          <a:lstStyle>
            <a:lvl1pPr marL="0" indent="0">
              <a:buNone/>
              <a:defRPr sz="86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7440" y="13731247"/>
            <a:ext cx="17465040" cy="13837915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64602" y="9197342"/>
            <a:ext cx="17571720" cy="3101338"/>
          </a:xfrm>
        </p:spPr>
        <p:txBody>
          <a:bodyPr anchor="t">
            <a:normAutofit/>
          </a:bodyPr>
          <a:lstStyle>
            <a:lvl1pPr marL="0" indent="0">
              <a:buNone/>
              <a:defRPr sz="86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64605" y="13731245"/>
            <a:ext cx="17526000" cy="1383792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370125" y="30510482"/>
            <a:ext cx="2449129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381440" y="7447409"/>
            <a:ext cx="8778240" cy="1752600"/>
          </a:xfrm>
        </p:spPr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9362" y="9220207"/>
            <a:ext cx="17541240" cy="13868395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27" y="2910840"/>
            <a:ext cx="17419320" cy="4998720"/>
          </a:xfrm>
        </p:spPr>
        <p:txBody>
          <a:bodyPr anchor="t">
            <a:normAutofit/>
          </a:bodyPr>
          <a:lstStyle>
            <a:lvl1pPr algn="l">
              <a:defRPr sz="8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2" y="9220202"/>
            <a:ext cx="17419320" cy="8702040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370125" y="30510482"/>
            <a:ext cx="2449129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25" y="2880358"/>
            <a:ext cx="9959338" cy="950976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8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26540" y="7924798"/>
            <a:ext cx="27012898" cy="20259672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6538" y="2948945"/>
            <a:ext cx="17960342" cy="4366258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370125" y="30510482"/>
            <a:ext cx="2449129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15C51D"/>
            </a:gs>
            <a:gs pos="100000">
              <a:srgbClr val="00B050"/>
            </a:gs>
            <a:gs pos="100000">
              <a:schemeClr val="bg2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5271" y="7461504"/>
            <a:ext cx="9952070" cy="9501437"/>
          </a:xfrm>
          <a:prstGeom prst="rect">
            <a:avLst/>
          </a:prstGeom>
        </p:spPr>
        <p:txBody>
          <a:bodyPr vert="horz" lIns="438912" tIns="219456" rIns="438912" bIns="219456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1120" y="7425773"/>
            <a:ext cx="20267078" cy="1865377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81440" y="909449"/>
            <a:ext cx="8778240" cy="1752600"/>
          </a:xfrm>
          <a:prstGeom prst="rect">
            <a:avLst/>
          </a:prstGeom>
        </p:spPr>
        <p:txBody>
          <a:bodyPr vert="horz" lIns="438912" tIns="219456" rIns="438912" bIns="219456" rtlCol="0" anchor="t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642D-248A-493D-835A-7726A3BFF231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5270" y="30510482"/>
            <a:ext cx="24491290" cy="1752600"/>
          </a:xfrm>
          <a:prstGeom prst="rect">
            <a:avLst/>
          </a:prstGeom>
        </p:spPr>
        <p:txBody>
          <a:bodyPr vert="horz" lIns="438912" tIns="219456" rIns="438912" bIns="219456" rtlCol="0" anchor="t"/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66810" y="30510482"/>
            <a:ext cx="5460883" cy="1752600"/>
          </a:xfrm>
          <a:prstGeom prst="rect">
            <a:avLst/>
          </a:prstGeom>
        </p:spPr>
        <p:txBody>
          <a:bodyPr vert="horz" lIns="438912" tIns="219456" rIns="438912" bIns="219456" rtlCol="0" anchor="t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93A1-1E97-4AD7-B591-26CFBDC0BE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defTabSz="4389120" rtl="0" eaLnBrk="1" latinLnBrk="0" hangingPunct="1">
        <a:spcBef>
          <a:spcPct val="0"/>
        </a:spcBef>
        <a:buNone/>
        <a:defRPr sz="8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16736" indent="-1316736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9.emf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jpg"/><Relationship Id="rId25" Type="http://schemas.openxmlformats.org/officeDocument/2006/relationships/image" Target="../media/image18.emf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7.emf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31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6.wdp"/><Relationship Id="rId27" Type="http://schemas.openxmlformats.org/officeDocument/2006/relationships/image" Target="../media/image20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0082958" y="6337877"/>
            <a:ext cx="13792200" cy="26331759"/>
          </a:xfrm>
          <a:prstGeom prst="roundRect">
            <a:avLst/>
          </a:prstGeom>
          <a:solidFill>
            <a:srgbClr val="2195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4781369" y="6772287"/>
            <a:ext cx="14628807" cy="15249513"/>
          </a:xfrm>
          <a:prstGeom prst="roundRect">
            <a:avLst/>
          </a:prstGeom>
          <a:solidFill>
            <a:srgbClr val="2195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6281841"/>
            <a:ext cx="14249400" cy="26331759"/>
          </a:xfrm>
          <a:prstGeom prst="roundRect">
            <a:avLst/>
          </a:prstGeom>
          <a:solidFill>
            <a:srgbClr val="2195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00" cy="617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upload.wikimedia.org/wikipedia/commons/c/cc/CSUN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47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33400" y="25920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-3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AIMS</a:t>
            </a:r>
            <a:r>
              <a:rPr lang="en-US" sz="9600" b="1" spc="-300" baseline="30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</a:t>
            </a:r>
            <a:endParaRPr lang="en-US" sz="9600" b="1" spc="-300" baseline="30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28600" y="1524000"/>
            <a:ext cx="3505200" cy="3352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21880"/>
              </a:avLst>
            </a:prstTxWarp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</a:t>
            </a: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</a:rPr>
              <a:t>ttract </a:t>
            </a:r>
            <a:r>
              <a:rPr lang="en-US" sz="6600" b="1" dirty="0" smtClean="0">
                <a:solidFill>
                  <a:srgbClr val="FF0000"/>
                </a:solidFill>
              </a:rPr>
              <a:t>I</a:t>
            </a: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</a:rPr>
              <a:t>nspire </a:t>
            </a:r>
            <a:r>
              <a:rPr lang="en-US" sz="6600" b="1" dirty="0" smtClean="0">
                <a:solidFill>
                  <a:srgbClr val="FF0000"/>
                </a:solidFill>
              </a:rPr>
              <a:t>M</a:t>
            </a: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</a:rPr>
              <a:t>entor</a:t>
            </a:r>
            <a:endParaRPr 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76200" y="1576050"/>
            <a:ext cx="3733800" cy="36671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81842"/>
              </a:avLst>
            </a:prstTxWarp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 S</a:t>
            </a: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</a:rPr>
              <a:t>upport  </a:t>
            </a:r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</a:rPr>
              <a:t>tudents</a:t>
            </a:r>
            <a:endParaRPr 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047750"/>
            <a:ext cx="1958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Electric Bicycle Station Design</a:t>
            </a:r>
          </a:p>
          <a:p>
            <a:r>
              <a:rPr lang="en-US" sz="7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a more sustainable CSUN Campus</a:t>
            </a:r>
            <a:endParaRPr lang="en-US" sz="7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36500" y="1295400"/>
            <a:ext cx="13068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419" fontAlgn="b"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BrowalliaUPC" pitchFamily="34" charset="-34"/>
              </a:rPr>
              <a:t>Team Members: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Anj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Nonis, Ale Villeda,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Andrew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Mirzakhanian, </a:t>
            </a:r>
          </a:p>
          <a:p>
            <a:pPr defTabSz="4388419" fontAlgn="b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Catherine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Hartnek,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Edgar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Salvador,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Eric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Gamoning,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Eric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Webb, </a:t>
            </a:r>
          </a:p>
          <a:p>
            <a:pPr defTabSz="4388419" fontAlgn="b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Haik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Movsesian,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Kian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Darian, Manuel Martinez,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Noe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Gonzalez, 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BrowalliaUPC" pitchFamily="34" charset="-34"/>
            </a:endParaRPr>
          </a:p>
          <a:p>
            <a:pPr defTabSz="4388419" fontAlgn="b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Rafael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Esquivel,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Ryan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Gomez,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Sasha Kurkcuoglu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BrowalliaUPC" pitchFamily="34" charset="-34"/>
            </a:endParaRP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725406"/>
            <a:ext cx="1958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419" fontAlgn="b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Bruno Osorno,</a:t>
            </a:r>
            <a:r>
              <a:rPr lang="en-US" sz="4000" b="1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Faculty Advisor</a:t>
            </a:r>
          </a:p>
          <a:p>
            <a:pPr defTabSz="4388419" fontAlgn="b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BrowalliaUPC" pitchFamily="34" charset="-34"/>
              </a:rPr>
              <a:t>Electrical and Computer Engineering Department, California State University Northridge</a:t>
            </a:r>
          </a:p>
          <a:p>
            <a:pPr defTabSz="4388419" fontAlgn="b">
              <a:defRPr/>
            </a:pPr>
            <a:endParaRPr lang="en-US" sz="3600" baseline="30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BrowalliaUPC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7" b="99663" l="10000" r="90000">
                        <a14:foregroundMark x1="22075" y1="80808" x2="21132" y2="81145"/>
                        <a14:foregroundMark x1="21132" y1="81145" x2="20377" y2="84512"/>
                        <a14:foregroundMark x1="20189" y1="85185" x2="17925" y2="85185"/>
                        <a14:foregroundMark x1="17925" y1="85185" x2="17925" y2="87542"/>
                        <a14:foregroundMark x1="17925" y1="87542" x2="27358" y2="94949"/>
                        <a14:foregroundMark x1="27358" y1="94949" x2="31698" y2="93603"/>
                        <a14:foregroundMark x1="31698" y1="93266" x2="31321" y2="91582"/>
                        <a14:foregroundMark x1="70943" y1="76431" x2="71321" y2="77104"/>
                        <a14:foregroundMark x1="73962" y1="80808" x2="73962" y2="83838"/>
                        <a14:foregroundMark x1="73774" y1="84175" x2="72075" y2="83838"/>
                        <a14:foregroundMark x1="73019" y1="85185" x2="79245" y2="86532"/>
                        <a14:foregroundMark x1="78868" y1="86195" x2="73019" y2="87879"/>
                        <a14:foregroundMark x1="79057" y1="77104" x2="86226" y2="77441"/>
                        <a14:foregroundMark x1="78491" y1="79125" x2="86038" y2="77104"/>
                        <a14:backgroundMark x1="3962" y1="52525" x2="3962" y2="52525"/>
                        <a14:backgroundMark x1="76604" y1="83165" x2="76604" y2="83165"/>
                        <a14:backgroundMark x1="72075" y1="93266" x2="72075" y2="93266"/>
                        <a14:backgroundMark x1="66792" y1="95286" x2="66792" y2="95286"/>
                        <a14:backgroundMark x1="55094" y1="97643" x2="55094" y2="97643"/>
                        <a14:backgroundMark x1="63019" y1="95960" x2="63019" y2="95960"/>
                        <a14:backgroundMark x1="52075" y1="97306" x2="52075" y2="97306"/>
                        <a14:backgroundMark x1="49623" y1="97980" x2="49623" y2="97980"/>
                        <a14:backgroundMark x1="47170" y1="97980" x2="47170" y2="97980"/>
                        <a14:backgroundMark x1="45094" y1="98316" x2="45094" y2="98316"/>
                        <a14:backgroundMark x1="43585" y1="98316" x2="43585" y2="98316"/>
                        <a14:backgroundMark x1="23774" y1="96633" x2="23774" y2="96633"/>
                        <a14:backgroundMark x1="23962" y1="95286" x2="23962" y2="95286"/>
                        <a14:backgroundMark x1="27358" y1="97643" x2="27358" y2="97643"/>
                        <a14:backgroundMark x1="29623" y1="96633" x2="29623" y2="96633"/>
                        <a14:backgroundMark x1="28679" y1="97306" x2="28679" y2="97306"/>
                        <a14:backgroundMark x1="31321" y1="97306" x2="31321" y2="97306"/>
                        <a14:backgroundMark x1="33585" y1="97643" x2="33585" y2="97643"/>
                        <a14:backgroundMark x1="35472" y1="98316" x2="35472" y2="98316"/>
                        <a14:backgroundMark x1="78679" y1="83838" x2="78679" y2="83838"/>
                        <a14:backgroundMark x1="75472" y1="84175" x2="75472" y2="84175"/>
                        <a14:backgroundMark x1="74717" y1="83502" x2="74717" y2="83502"/>
                        <a14:backgroundMark x1="79245" y1="86195" x2="79245" y2="86195"/>
                        <a14:backgroundMark x1="73585" y1="89226" x2="80000" y2="86195"/>
                        <a14:backgroundMark x1="83396" y1="76431" x2="88302" y2="76768"/>
                        <a14:backgroundMark x1="82264" y1="80135" x2="89434" y2="7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5" y="9864547"/>
            <a:ext cx="6663936" cy="3734318"/>
          </a:xfrm>
          <a:prstGeom prst="rect">
            <a:avLst/>
          </a:prstGeom>
        </p:spPr>
      </p:pic>
      <p:pic>
        <p:nvPicPr>
          <p:cNvPr id="1028" name="Picture 4" descr="C:\Users\CAconnects\AppData\Local\Microsoft\Windows\Temporary Internet Files\Content.IE5\KGG3OK6Z\MC90043258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645" y="9457382"/>
            <a:ext cx="3420424" cy="34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connects\AppData\Local\Microsoft\Windows\Temporary Internet Files\Content.IE5\KGG3OK6Z\MC90043805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297" y="12448858"/>
            <a:ext cx="2642086" cy="26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vdepot.com/media/catalog/product/cache/1/image/80f465d69e56843034c73613956a30b9/M/i/Midnite-150_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4" b="94947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891" y="13900914"/>
            <a:ext cx="3154758" cy="2980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00" b="94200" l="200" r="99800">
                        <a14:foregroundMark x1="3000" y1="21600" x2="4000" y2="19200"/>
                        <a14:foregroundMark x1="4000" y1="19200" x2="46400" y2="7400"/>
                        <a14:foregroundMark x1="48200" y1="7800" x2="95200" y2="35200"/>
                        <a14:foregroundMark x1="46600" y1="9600" x2="47400" y2="7200"/>
                        <a14:foregroundMark x1="50600" y1="29800" x2="50600" y2="29800"/>
                        <a14:foregroundMark x1="57600" y1="44800" x2="57600" y2="44800"/>
                        <a14:foregroundMark x1="75000" y1="44000" x2="75000" y2="44000"/>
                        <a14:foregroundMark x1="81000" y1="39000" x2="19800" y2="32800"/>
                        <a14:foregroundMark x1="32600" y1="44000" x2="71000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17" y="15984071"/>
            <a:ext cx="2803842" cy="28038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federalbattery.com/wp-content/uploads/USAGM2000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48" l="759" r="98048">
                        <a14:backgroundMark x1="40709" y1="11499" x2="40709" y2="11499"/>
                        <a14:backgroundMark x1="48265" y1="10917" x2="48265" y2="1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773" y="17100684"/>
            <a:ext cx="1938660" cy="2169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federalbattery.com/wp-content/uploads/USAGM2000-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48" l="759" r="98048">
                        <a14:backgroundMark x1="40709" y1="11499" x2="40709" y2="11499"/>
                        <a14:backgroundMark x1="48265" y1="10917" x2="48265" y2="1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963" y="17419796"/>
            <a:ext cx="1938660" cy="2169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626872" y="10562629"/>
            <a:ext cx="449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Solar Irradiance 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 from the sun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/>
          <p:nvPr/>
        </p:nvPicPr>
        <p:blipFill>
          <a:blip r:embed="rId15"/>
          <a:stretch>
            <a:fillRect/>
          </a:stretch>
        </p:blipFill>
        <p:spPr>
          <a:xfrm>
            <a:off x="37732673" y="18613394"/>
            <a:ext cx="5140302" cy="4311508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6"/>
          <a:stretch>
            <a:fillRect/>
          </a:stretch>
        </p:blipFill>
        <p:spPr>
          <a:xfrm>
            <a:off x="31897703" y="18613394"/>
            <a:ext cx="5162188" cy="43115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015388" y="14683213"/>
            <a:ext cx="335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Solar Panels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74383" y="12790234"/>
            <a:ext cx="3357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  Charge Controller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23965304" y="13526341"/>
            <a:ext cx="723900" cy="331788"/>
          </a:xfrm>
          <a:custGeom>
            <a:avLst/>
            <a:gdLst>
              <a:gd name="T0" fmla="*/ 111 w 456"/>
              <a:gd name="T1" fmla="*/ 0 h 209"/>
              <a:gd name="T2" fmla="*/ 293 w 456"/>
              <a:gd name="T3" fmla="*/ 119 h 209"/>
              <a:gd name="T4" fmla="*/ 268 w 456"/>
              <a:gd name="T5" fmla="*/ 44 h 209"/>
              <a:gd name="T6" fmla="*/ 456 w 456"/>
              <a:gd name="T7" fmla="*/ 209 h 209"/>
              <a:gd name="T8" fmla="*/ 312 w 456"/>
              <a:gd name="T9" fmla="*/ 113 h 209"/>
              <a:gd name="T10" fmla="*/ 342 w 456"/>
              <a:gd name="T11" fmla="*/ 201 h 209"/>
              <a:gd name="T12" fmla="*/ 172 w 456"/>
              <a:gd name="T13" fmla="*/ 82 h 209"/>
              <a:gd name="T14" fmla="*/ 189 w 456"/>
              <a:gd name="T15" fmla="*/ 158 h 209"/>
              <a:gd name="T16" fmla="*/ 0 w 456"/>
              <a:gd name="T17" fmla="*/ 4 h 209"/>
              <a:gd name="T18" fmla="*/ 130 w 456"/>
              <a:gd name="T19" fmla="*/ 65 h 209"/>
              <a:gd name="T20" fmla="*/ 111 w 456"/>
              <a:gd name="T21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209">
                <a:moveTo>
                  <a:pt x="111" y="0"/>
                </a:moveTo>
                <a:lnTo>
                  <a:pt x="293" y="119"/>
                </a:lnTo>
                <a:lnTo>
                  <a:pt x="268" y="44"/>
                </a:lnTo>
                <a:lnTo>
                  <a:pt x="456" y="209"/>
                </a:lnTo>
                <a:lnTo>
                  <a:pt x="312" y="113"/>
                </a:lnTo>
                <a:lnTo>
                  <a:pt x="342" y="201"/>
                </a:lnTo>
                <a:lnTo>
                  <a:pt x="172" y="82"/>
                </a:lnTo>
                <a:lnTo>
                  <a:pt x="189" y="158"/>
                </a:lnTo>
                <a:lnTo>
                  <a:pt x="0" y="4"/>
                </a:lnTo>
                <a:lnTo>
                  <a:pt x="130" y="65"/>
                </a:lnTo>
                <a:lnTo>
                  <a:pt x="111" y="0"/>
                </a:lnTo>
                <a:close/>
              </a:path>
            </a:pathLst>
          </a:custGeom>
          <a:solidFill>
            <a:srgbClr val="F2C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2"/>
          <p:cNvSpPr>
            <a:spLocks/>
          </p:cNvSpPr>
          <p:nvPr/>
        </p:nvSpPr>
        <p:spPr bwMode="auto">
          <a:xfrm>
            <a:off x="24158673" y="13025653"/>
            <a:ext cx="723900" cy="331788"/>
          </a:xfrm>
          <a:custGeom>
            <a:avLst/>
            <a:gdLst>
              <a:gd name="T0" fmla="*/ 111 w 456"/>
              <a:gd name="T1" fmla="*/ 0 h 209"/>
              <a:gd name="T2" fmla="*/ 293 w 456"/>
              <a:gd name="T3" fmla="*/ 119 h 209"/>
              <a:gd name="T4" fmla="*/ 268 w 456"/>
              <a:gd name="T5" fmla="*/ 44 h 209"/>
              <a:gd name="T6" fmla="*/ 456 w 456"/>
              <a:gd name="T7" fmla="*/ 209 h 209"/>
              <a:gd name="T8" fmla="*/ 312 w 456"/>
              <a:gd name="T9" fmla="*/ 113 h 209"/>
              <a:gd name="T10" fmla="*/ 342 w 456"/>
              <a:gd name="T11" fmla="*/ 201 h 209"/>
              <a:gd name="T12" fmla="*/ 172 w 456"/>
              <a:gd name="T13" fmla="*/ 82 h 209"/>
              <a:gd name="T14" fmla="*/ 189 w 456"/>
              <a:gd name="T15" fmla="*/ 158 h 209"/>
              <a:gd name="T16" fmla="*/ 0 w 456"/>
              <a:gd name="T17" fmla="*/ 4 h 209"/>
              <a:gd name="T18" fmla="*/ 130 w 456"/>
              <a:gd name="T19" fmla="*/ 65 h 209"/>
              <a:gd name="T20" fmla="*/ 111 w 456"/>
              <a:gd name="T21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209">
                <a:moveTo>
                  <a:pt x="111" y="0"/>
                </a:moveTo>
                <a:lnTo>
                  <a:pt x="293" y="119"/>
                </a:lnTo>
                <a:lnTo>
                  <a:pt x="268" y="44"/>
                </a:lnTo>
                <a:lnTo>
                  <a:pt x="456" y="209"/>
                </a:lnTo>
                <a:lnTo>
                  <a:pt x="312" y="113"/>
                </a:lnTo>
                <a:lnTo>
                  <a:pt x="342" y="201"/>
                </a:lnTo>
                <a:lnTo>
                  <a:pt x="172" y="82"/>
                </a:lnTo>
                <a:lnTo>
                  <a:pt x="189" y="158"/>
                </a:lnTo>
                <a:lnTo>
                  <a:pt x="0" y="4"/>
                </a:lnTo>
                <a:lnTo>
                  <a:pt x="130" y="65"/>
                </a:lnTo>
                <a:lnTo>
                  <a:pt x="111" y="0"/>
                </a:lnTo>
                <a:close/>
              </a:path>
            </a:pathLst>
          </a:custGeom>
          <a:solidFill>
            <a:srgbClr val="F2C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2"/>
          <p:cNvSpPr>
            <a:spLocks/>
          </p:cNvSpPr>
          <p:nvPr/>
        </p:nvSpPr>
        <p:spPr bwMode="auto">
          <a:xfrm>
            <a:off x="23672483" y="14003703"/>
            <a:ext cx="723900" cy="331788"/>
          </a:xfrm>
          <a:custGeom>
            <a:avLst/>
            <a:gdLst>
              <a:gd name="T0" fmla="*/ 111 w 456"/>
              <a:gd name="T1" fmla="*/ 0 h 209"/>
              <a:gd name="T2" fmla="*/ 293 w 456"/>
              <a:gd name="T3" fmla="*/ 119 h 209"/>
              <a:gd name="T4" fmla="*/ 268 w 456"/>
              <a:gd name="T5" fmla="*/ 44 h 209"/>
              <a:gd name="T6" fmla="*/ 456 w 456"/>
              <a:gd name="T7" fmla="*/ 209 h 209"/>
              <a:gd name="T8" fmla="*/ 312 w 456"/>
              <a:gd name="T9" fmla="*/ 113 h 209"/>
              <a:gd name="T10" fmla="*/ 342 w 456"/>
              <a:gd name="T11" fmla="*/ 201 h 209"/>
              <a:gd name="T12" fmla="*/ 172 w 456"/>
              <a:gd name="T13" fmla="*/ 82 h 209"/>
              <a:gd name="T14" fmla="*/ 189 w 456"/>
              <a:gd name="T15" fmla="*/ 158 h 209"/>
              <a:gd name="T16" fmla="*/ 0 w 456"/>
              <a:gd name="T17" fmla="*/ 4 h 209"/>
              <a:gd name="T18" fmla="*/ 130 w 456"/>
              <a:gd name="T19" fmla="*/ 65 h 209"/>
              <a:gd name="T20" fmla="*/ 111 w 456"/>
              <a:gd name="T21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209">
                <a:moveTo>
                  <a:pt x="111" y="0"/>
                </a:moveTo>
                <a:lnTo>
                  <a:pt x="293" y="119"/>
                </a:lnTo>
                <a:lnTo>
                  <a:pt x="268" y="44"/>
                </a:lnTo>
                <a:lnTo>
                  <a:pt x="456" y="209"/>
                </a:lnTo>
                <a:lnTo>
                  <a:pt x="312" y="113"/>
                </a:lnTo>
                <a:lnTo>
                  <a:pt x="342" y="201"/>
                </a:lnTo>
                <a:lnTo>
                  <a:pt x="172" y="82"/>
                </a:lnTo>
                <a:lnTo>
                  <a:pt x="189" y="158"/>
                </a:lnTo>
                <a:lnTo>
                  <a:pt x="0" y="4"/>
                </a:lnTo>
                <a:lnTo>
                  <a:pt x="130" y="65"/>
                </a:lnTo>
                <a:lnTo>
                  <a:pt x="111" y="0"/>
                </a:lnTo>
                <a:close/>
              </a:path>
            </a:pathLst>
          </a:custGeom>
          <a:solidFill>
            <a:srgbClr val="F2C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Moon 64"/>
          <p:cNvSpPr/>
          <p:nvPr/>
        </p:nvSpPr>
        <p:spPr>
          <a:xfrm rot="13339786">
            <a:off x="21111613" y="11941001"/>
            <a:ext cx="532300" cy="2356573"/>
          </a:xfrm>
          <a:prstGeom prst="moon">
            <a:avLst>
              <a:gd name="adj" fmla="val 5470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oon 77"/>
          <p:cNvSpPr/>
          <p:nvPr/>
        </p:nvSpPr>
        <p:spPr>
          <a:xfrm rot="13339786">
            <a:off x="20827896" y="11933788"/>
            <a:ext cx="357956" cy="1756718"/>
          </a:xfrm>
          <a:prstGeom prst="moon">
            <a:avLst>
              <a:gd name="adj" fmla="val 6506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 rot="13339786">
            <a:off x="20607793" y="11983705"/>
            <a:ext cx="183166" cy="1127220"/>
          </a:xfrm>
          <a:prstGeom prst="moon">
            <a:avLst>
              <a:gd name="adj" fmla="val 6506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1768241" y="16144108"/>
            <a:ext cx="33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Battery Bank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863117" y="15454797"/>
            <a:ext cx="33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DC / AC Inverter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 rot="1470210">
            <a:off x="24681433" y="14361398"/>
            <a:ext cx="1549432" cy="1161416"/>
          </a:xfrm>
          <a:prstGeom prst="rightArrow">
            <a:avLst>
              <a:gd name="adj1" fmla="val 42086"/>
              <a:gd name="adj2" fmla="val 8339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8712501">
            <a:off x="24814280" y="17212180"/>
            <a:ext cx="2307718" cy="1161416"/>
          </a:xfrm>
          <a:prstGeom prst="rightArrow">
            <a:avLst>
              <a:gd name="adj1" fmla="val 50000"/>
              <a:gd name="adj2" fmla="val 909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11941564">
            <a:off x="19834506" y="17488649"/>
            <a:ext cx="1893127" cy="954509"/>
          </a:xfrm>
          <a:prstGeom prst="rightArrow">
            <a:avLst>
              <a:gd name="adj1" fmla="val 50000"/>
              <a:gd name="adj2" fmla="val 1027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587520">
            <a:off x="17229994" y="18922110"/>
            <a:ext cx="1028643" cy="1099160"/>
          </a:xfrm>
          <a:prstGeom prst="rightArrow">
            <a:avLst>
              <a:gd name="adj1" fmla="val 30346"/>
              <a:gd name="adj2" fmla="val 675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 rot="5587520">
            <a:off x="22442899" y="19879015"/>
            <a:ext cx="1028643" cy="1099160"/>
          </a:xfrm>
          <a:prstGeom prst="rightArrow">
            <a:avLst>
              <a:gd name="adj1" fmla="val 30346"/>
              <a:gd name="adj2" fmla="val 675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6372729" y="20029896"/>
            <a:ext cx="33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AC Power 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331301" y="20972115"/>
            <a:ext cx="33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DC Power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Lightning Bolt 96"/>
          <p:cNvSpPr/>
          <p:nvPr/>
        </p:nvSpPr>
        <p:spPr>
          <a:xfrm rot="20711782" flipH="1">
            <a:off x="23463676" y="21066929"/>
            <a:ext cx="417614" cy="402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ightning Bolt 97"/>
          <p:cNvSpPr/>
          <p:nvPr/>
        </p:nvSpPr>
        <p:spPr>
          <a:xfrm rot="20849794" flipH="1">
            <a:off x="18492914" y="20149294"/>
            <a:ext cx="417614" cy="402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" y="15983869"/>
            <a:ext cx="8190682" cy="556895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7134" y="21662921"/>
            <a:ext cx="886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  <a:latin typeface="Calibri"/>
              </a:rPr>
              <a:t>http://www.cyclelicio.us/2010/electric-rental-bike-solar-recharge-stations</a:t>
            </a:r>
          </a:p>
        </p:txBody>
      </p:sp>
      <p:pic>
        <p:nvPicPr>
          <p:cNvPr id="44" name="Picture 43"/>
          <p:cNvPicPr/>
          <p:nvPr/>
        </p:nvPicPr>
        <p:blipFill>
          <a:blip r:embed="rId18"/>
          <a:stretch>
            <a:fillRect/>
          </a:stretch>
        </p:blipFill>
        <p:spPr>
          <a:xfrm>
            <a:off x="37576933" y="9618307"/>
            <a:ext cx="3524250" cy="3030892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9"/>
          <a:stretch>
            <a:fillRect/>
          </a:stretch>
        </p:blipFill>
        <p:spPr>
          <a:xfrm>
            <a:off x="37596889" y="12735294"/>
            <a:ext cx="3552826" cy="3178966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20"/>
          <a:stretch>
            <a:fillRect/>
          </a:stretch>
        </p:blipFill>
        <p:spPr>
          <a:xfrm>
            <a:off x="31908993" y="9638353"/>
            <a:ext cx="4292384" cy="615390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083459" y="6986635"/>
            <a:ext cx="1342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EFFF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COMPUTER   SIMULATIONS  </a:t>
            </a:r>
            <a:endParaRPr lang="en-US" sz="4800" b="1" dirty="0">
              <a:solidFill>
                <a:srgbClr val="29B62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54274" y="7432047"/>
            <a:ext cx="1014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EFFF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CHARGE FLOW DIAGRAM</a:t>
            </a:r>
            <a:endParaRPr lang="en-US" sz="4800" b="1" dirty="0">
              <a:solidFill>
                <a:srgbClr val="29B62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72326" y="7060969"/>
            <a:ext cx="1014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EFFF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CHARGING STATION</a:t>
            </a:r>
            <a:endParaRPr lang="en-US" sz="4800" b="1" dirty="0">
              <a:solidFill>
                <a:srgbClr val="29B62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49" descr="Skeleton structure.jpg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586" l="761" r="94416">
                        <a14:backgroundMark x1="62690" y1="59420" x2="62690" y2="59420"/>
                        <a14:backgroundMark x1="19543" y1="80538" x2="19543" y2="80538"/>
                        <a14:backgroundMark x1="59898" y1="34576" x2="59898" y2="34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740" y="9170513"/>
            <a:ext cx="3442310" cy="42198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191000" y="9377216"/>
            <a:ext cx="45810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2000" b="1" dirty="0" smtClean="0"/>
              <a:t>SolidWorks Design - Skeleton </a:t>
            </a:r>
            <a:r>
              <a:rPr lang="en-US" sz="2000" b="1" dirty="0"/>
              <a:t>Structure  </a:t>
            </a:r>
            <a:r>
              <a:rPr lang="en-US" sz="2000" b="1" dirty="0" smtClean="0"/>
              <a:t>Beta Version</a:t>
            </a:r>
          </a:p>
          <a:p>
            <a:pPr>
              <a:buSzPct val="120000"/>
            </a:pPr>
            <a:endParaRPr lang="en-US" sz="2000" b="1" dirty="0" smtClean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Made of durable Galvanized Steel 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Use of actuators for angle adjustment of panels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Foldable seating for easy transport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Heavy duty caster wheels for ease of mobility and weight support</a:t>
            </a:r>
          </a:p>
          <a:p>
            <a:pPr>
              <a:buSzPct val="120000"/>
            </a:pPr>
            <a:endParaRPr lang="en-US" sz="2000" dirty="0" smtClean="0"/>
          </a:p>
          <a:p>
            <a:pPr marL="457200" indent="-457200">
              <a:buSzPct val="120000"/>
              <a:buFont typeface="Arial" pitchFamily="34" charset="0"/>
              <a:buChar char="•"/>
            </a:pPr>
            <a:r>
              <a:rPr lang="en-US" sz="2000" dirty="0" smtClean="0"/>
              <a:t> Tubular steel frame for inside wiring </a:t>
            </a:r>
          </a:p>
          <a:p>
            <a:pPr>
              <a:buSzPct val="120000"/>
            </a:pPr>
            <a:r>
              <a:rPr lang="en-US" sz="2000" dirty="0" smtClean="0"/>
              <a:t>   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76601" y="10363200"/>
            <a:ext cx="1027984" cy="1172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0580" y="10403768"/>
            <a:ext cx="3466384" cy="6680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25329" y="11957208"/>
            <a:ext cx="3371636" cy="387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81400" y="12377844"/>
            <a:ext cx="723185" cy="242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17420" y="12620028"/>
            <a:ext cx="2187165" cy="6387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060021" y="12748197"/>
            <a:ext cx="2236944" cy="7552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72326" y="10199188"/>
            <a:ext cx="332874" cy="3634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" y="10199188"/>
            <a:ext cx="332874" cy="3634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0075" y="11280456"/>
            <a:ext cx="332874" cy="13687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38763" y="12256587"/>
            <a:ext cx="332874" cy="3634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84546" y="13077079"/>
            <a:ext cx="332874" cy="3634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90963" y="12620028"/>
            <a:ext cx="226457" cy="25633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432019" y="15921702"/>
            <a:ext cx="5849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Overall Structure will be similar to a bus stop hub, with the panels providing shade for the individuals using the station.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 E-Bike parking lot will be integrated behind the seating bench.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Designated plugs underneath seat  for each electronic device, allowing for </a:t>
            </a:r>
            <a:r>
              <a:rPr lang="en-US" sz="2800" dirty="0"/>
              <a:t> </a:t>
            </a:r>
            <a:r>
              <a:rPr lang="en-US" sz="2800" dirty="0" smtClean="0"/>
              <a:t>conservation of battery bank.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May integrate interactive kiosk station for users: Educating users about green energy.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08446" y="8526154"/>
            <a:ext cx="12902890" cy="893088"/>
          </a:xfrm>
          <a:prstGeom prst="rect">
            <a:avLst/>
          </a:prstGeom>
          <a:solidFill>
            <a:srgbClr val="15C5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1157260" y="8564294"/>
            <a:ext cx="701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EFFF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MATLAB / Simulink</a:t>
            </a:r>
            <a:endParaRPr lang="en-US" sz="4800" dirty="0">
              <a:solidFill>
                <a:srgbClr val="29B6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754305" y="17013643"/>
            <a:ext cx="12902890" cy="893088"/>
          </a:xfrm>
          <a:prstGeom prst="rect">
            <a:avLst/>
          </a:prstGeom>
          <a:solidFill>
            <a:srgbClr val="15C5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1309660" y="17034186"/>
            <a:ext cx="701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EFFF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800" dirty="0" err="1" smtClean="0">
                <a:solidFill>
                  <a:srgbClr val="FEFFF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LabVIEW</a:t>
            </a:r>
            <a:endParaRPr lang="en-US" sz="4800" dirty="0">
              <a:solidFill>
                <a:srgbClr val="29B6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736692" y="23751843"/>
            <a:ext cx="12902890" cy="893088"/>
          </a:xfrm>
          <a:prstGeom prst="rect">
            <a:avLst/>
          </a:prstGeom>
          <a:solidFill>
            <a:srgbClr val="15C5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1904960" y="23735898"/>
            <a:ext cx="701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EFFF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PSpice</a:t>
            </a:r>
            <a:endParaRPr lang="en-US" sz="4800" dirty="0">
              <a:solidFill>
                <a:srgbClr val="29B6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580924" y="25651694"/>
            <a:ext cx="5607213" cy="2007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552970" y="25363095"/>
            <a:ext cx="3832738" cy="3148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72585" y="28770014"/>
            <a:ext cx="3694980" cy="31001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698651" y="28658267"/>
            <a:ext cx="5489486" cy="2879658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947985" y="22616332"/>
            <a:ext cx="14694976" cy="9711334"/>
          </a:xfrm>
          <a:prstGeom prst="roundRect">
            <a:avLst/>
          </a:prstGeom>
          <a:solidFill>
            <a:srgbClr val="2195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1164422" y="23132480"/>
            <a:ext cx="1014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EFFF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TEAM</a:t>
            </a:r>
            <a:endParaRPr lang="en-US" sz="4800" b="1" dirty="0">
              <a:solidFill>
                <a:srgbClr val="29B62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197651" y="24307779"/>
            <a:ext cx="10567722" cy="6922342"/>
          </a:xfrm>
          <a:prstGeom prst="rect">
            <a:avLst/>
          </a:prstGeom>
        </p:spPr>
      </p:pic>
      <p:pic>
        <p:nvPicPr>
          <p:cNvPr id="36" name="Picture 2" descr="http://www.cpsc.gov/PageFiles/75310/05593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400" b="99400" l="3407" r="97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7" y="23728806"/>
            <a:ext cx="4995350" cy="31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biketechshop.com/cart/images/bionx-25-M.9v-li-mn-battery-i2c-for-pre-2009-systems-stock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7797763"/>
            <a:ext cx="5826396" cy="38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554086" y="28425612"/>
            <a:ext cx="5886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Li-Ion </a:t>
            </a:r>
            <a:r>
              <a:rPr lang="en-US" sz="2800" dirty="0" smtClean="0"/>
              <a:t>cells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26V / 9.6 Ah / 248 </a:t>
            </a:r>
            <a:r>
              <a:rPr lang="en-US" sz="2800" dirty="0" err="1" smtClean="0"/>
              <a:t>Wh</a:t>
            </a:r>
            <a:endParaRPr lang="en-US" sz="2800" dirty="0" smtClean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Range: 65 km (40 mi</a:t>
            </a:r>
            <a:r>
              <a:rPr lang="en-US" sz="2800" dirty="0" smtClean="0"/>
              <a:t>.)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Weight: 2.9 kg (6.4 lb.)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7220923" y="24239710"/>
            <a:ext cx="5849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Ease of Transportation for long distances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Charges as user pedals to recharge battery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79761" y="22312421"/>
            <a:ext cx="12902890" cy="893088"/>
          </a:xfrm>
          <a:prstGeom prst="rect">
            <a:avLst/>
          </a:prstGeom>
          <a:solidFill>
            <a:srgbClr val="15C5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545571" y="22326438"/>
            <a:ext cx="701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EFFF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Electric Bicycle/ Battery</a:t>
            </a:r>
            <a:endParaRPr lang="en-US" sz="4800" dirty="0">
              <a:solidFill>
                <a:srgbClr val="29B6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74926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Custom 2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315</TotalTime>
  <Words>267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Tradeshow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 Gonzalez</dc:creator>
  <cp:lastModifiedBy>Osorno, Ignacio B</cp:lastModifiedBy>
  <cp:revision>33</cp:revision>
  <dcterms:created xsi:type="dcterms:W3CDTF">2013-09-29T04:47:23Z</dcterms:created>
  <dcterms:modified xsi:type="dcterms:W3CDTF">2013-10-05T00:54:06Z</dcterms:modified>
</cp:coreProperties>
</file>