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67" r:id="rId4"/>
    <p:sldId id="274" r:id="rId5"/>
    <p:sldId id="268" r:id="rId6"/>
    <p:sldId id="269" r:id="rId7"/>
    <p:sldId id="276" r:id="rId8"/>
    <p:sldId id="275" r:id="rId9"/>
    <p:sldId id="273" r:id="rId10"/>
    <p:sldId id="266" r:id="rId11"/>
    <p:sldId id="270" r:id="rId12"/>
    <p:sldId id="271" r:id="rId13"/>
    <p:sldId id="259" r:id="rId14"/>
    <p:sldId id="260" r:id="rId15"/>
    <p:sldId id="277" r:id="rId16"/>
    <p:sldId id="279" r:id="rId17"/>
    <p:sldId id="278" r:id="rId18"/>
    <p:sldId id="280" r:id="rId19"/>
    <p:sldId id="261" r:id="rId20"/>
    <p:sldId id="262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852" autoAdjust="0"/>
  </p:normalViewPr>
  <p:slideViewPr>
    <p:cSldViewPr>
      <p:cViewPr varScale="1">
        <p:scale>
          <a:sx n="68" d="100"/>
          <a:sy n="68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D4FF-BA01-418E-8E2A-E766D0D8470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BB019-B348-4C6E-8605-D109B138E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Resource Pooling: </a:t>
            </a:r>
            <a:r>
              <a:rPr lang="en-US" b="0" dirty="0" smtClean="0"/>
              <a:t>The resources on the cloud are shared, many </a:t>
            </a:r>
            <a:r>
              <a:rPr lang="en-US" b="0" dirty="0" err="1" smtClean="0"/>
              <a:t>cients</a:t>
            </a:r>
            <a:r>
              <a:rPr lang="en-US" b="0" dirty="0" smtClean="0"/>
              <a:t> use same resources at same time.</a:t>
            </a:r>
          </a:p>
          <a:p>
            <a:r>
              <a:rPr lang="en-US" b="1" dirty="0" smtClean="0"/>
              <a:t>Broad Network Access</a:t>
            </a:r>
            <a:r>
              <a:rPr lang="en-US" dirty="0" smtClean="0"/>
              <a:t>: Network based, accessible from any standard platform.  Lets you do something you would</a:t>
            </a:r>
            <a:r>
              <a:rPr lang="en-US" baseline="0" dirty="0" smtClean="0"/>
              <a:t> normally do on your own computer on someone </a:t>
            </a:r>
            <a:r>
              <a:rPr lang="en-US" baseline="0" dirty="0" err="1" smtClean="0"/>
              <a:t>elses</a:t>
            </a:r>
            <a:endParaRPr lang="en-US" baseline="0" dirty="0" smtClean="0"/>
          </a:p>
          <a:p>
            <a:r>
              <a:rPr lang="en-US" b="1" baseline="0" dirty="0" smtClean="0"/>
              <a:t>Rapid Elasticity:  </a:t>
            </a:r>
            <a:r>
              <a:rPr lang="en-US" baseline="0" dirty="0" smtClean="0"/>
              <a:t>Resources/Capabilities can be quickly scaled out or in.  Good for handling spikes, efficient.</a:t>
            </a:r>
          </a:p>
          <a:p>
            <a:r>
              <a:rPr lang="en-US" b="1" baseline="0" dirty="0" smtClean="0"/>
              <a:t>Measured Service</a:t>
            </a:r>
            <a:r>
              <a:rPr lang="en-US" baseline="0" dirty="0" smtClean="0"/>
              <a:t>: Cloud provider bills like the electricity company based on services used.</a:t>
            </a:r>
          </a:p>
          <a:p>
            <a:r>
              <a:rPr lang="en-US" b="1" baseline="0" dirty="0" smtClean="0"/>
              <a:t>On-Demand Self Service</a:t>
            </a:r>
            <a:r>
              <a:rPr lang="en-US" baseline="0" dirty="0" smtClean="0"/>
              <a:t>: Client must be able to access the cloud services without human in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B019-B348-4C6E-8605-D109B138EB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Iaas</a:t>
            </a:r>
            <a:r>
              <a:rPr lang="en-US" dirty="0" smtClean="0"/>
              <a:t>: Server</a:t>
            </a:r>
            <a:r>
              <a:rPr lang="en-US" baseline="0" dirty="0" smtClean="0"/>
              <a:t> provides hardware, Client provides OS etc.</a:t>
            </a:r>
          </a:p>
          <a:p>
            <a:r>
              <a:rPr lang="en-US" baseline="0" dirty="0" err="1" smtClean="0"/>
              <a:t>Paas</a:t>
            </a:r>
            <a:r>
              <a:rPr lang="en-US" baseline="0" dirty="0" smtClean="0"/>
              <a:t>: Server provides hardware and OS and engines, Client provides application software</a:t>
            </a:r>
          </a:p>
          <a:p>
            <a:r>
              <a:rPr lang="en-US" baseline="0" dirty="0" err="1" smtClean="0"/>
              <a:t>SaaS</a:t>
            </a:r>
            <a:r>
              <a:rPr lang="en-US" baseline="0" dirty="0" smtClean="0"/>
              <a:t>: Server provides hardware, OS and engines and application, Client customizes and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B019-B348-4C6E-8605-D109B138EB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B019-B348-4C6E-8605-D109B138EB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per tenant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B019-B348-4C6E-8605-D109B138EB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FF4DD6A-C0ED-4D38-B539-9E391192016A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Comp 684 | Rayna Burgess |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320083-EC89-4BCF-B3A1-1135C1168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9DE0-DA2D-4AC4-B12D-5EF37CAEC3BD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0083-EC89-4BCF-B3A1-1135C1168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94B728F-989D-4767-A879-343E45163048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Comp 684 | Rayna Burgess |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320083-EC89-4BCF-B3A1-1135C1168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80048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 684 | Rayna Burgess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320083-EC89-4BCF-B3A1-1135C11682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0" y="1600200"/>
            <a:ext cx="6480048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F45A-E959-48EE-A1EC-9F590E036C72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320083-EC89-4BCF-B3A1-1135C1168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43AF61-B804-4139-8B6A-19EFFB5A8029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320083-EC89-4BCF-B3A1-1135C1168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Comp 684 | Rayna Burgess |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96D7B9-9A7F-4E51-A5A4-CA1DF5661EE8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320083-EC89-4BCF-B3A1-1135C1168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Comp 684 | Rayna Burgess |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D5B2-088B-4C9C-981F-DACD1175104E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320083-EC89-4BCF-B3A1-1135C1168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B48-114C-40C2-BD9A-EE94D0904675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1650-5F8F-4671-A235-CC0F78536573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320083-EC89-4BCF-B3A1-1135C1168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474CB00-0517-4CD8-AA1A-38D6373B81C5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320083-EC89-4BCF-B3A1-1135C1168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Comp 684 | Rayna Burgess |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18" Type="http://schemas.openxmlformats.org/officeDocument/2006/relationships/slide" Target="../slides/slide2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20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6.xml"/><Relationship Id="rId20" Type="http://schemas.openxmlformats.org/officeDocument/2006/relationships/slide" Target="../slides/slide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4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8305800" y="6248400"/>
            <a:ext cx="381000" cy="381000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00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0" y="1600200"/>
            <a:ext cx="6480048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6D5399-A42B-4C78-931A-9249C9519C56}" type="datetime1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38400" y="6248206"/>
            <a:ext cx="38100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Comp 684 | Rayna Burgess |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</a:defRPr>
            </a:lvl1pPr>
          </a:lstStyle>
          <a:p>
            <a:fld id="{E6320083-EC89-4BCF-B3A1-1135C11682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loud 14">
            <a:hlinkClick r:id="rId13" action="ppaction://hlinksldjump"/>
          </p:cNvPr>
          <p:cNvSpPr/>
          <p:nvPr/>
        </p:nvSpPr>
        <p:spPr>
          <a:xfrm>
            <a:off x="152400" y="152400"/>
            <a:ext cx="1981200" cy="1023257"/>
          </a:xfrm>
          <a:prstGeom prst="cloud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7" name="Rectangle 16">
            <a:hlinkClick r:id="rId14" action="ppaction://hlinksldjump"/>
          </p:cNvPr>
          <p:cNvSpPr/>
          <p:nvPr/>
        </p:nvSpPr>
        <p:spPr>
          <a:xfrm>
            <a:off x="419100" y="1464906"/>
            <a:ext cx="1447800" cy="381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8" name="Rectangle 17">
            <a:hlinkClick r:id="rId15" action="ppaction://hlinksldjump"/>
          </p:cNvPr>
          <p:cNvSpPr/>
          <p:nvPr/>
        </p:nvSpPr>
        <p:spPr>
          <a:xfrm>
            <a:off x="266700" y="2957804"/>
            <a:ext cx="1752600" cy="533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Architecture Patterns</a:t>
            </a:r>
            <a:endParaRPr lang="en-US" dirty="0"/>
          </a:p>
        </p:txBody>
      </p:sp>
      <p:sp>
        <p:nvSpPr>
          <p:cNvPr id="19" name="Rectangle 18">
            <a:hlinkClick r:id="rId16" action="ppaction://hlinksldjump"/>
          </p:cNvPr>
          <p:cNvSpPr/>
          <p:nvPr/>
        </p:nvSpPr>
        <p:spPr>
          <a:xfrm>
            <a:off x="266700" y="3780453"/>
            <a:ext cx="1752600" cy="381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View</a:t>
            </a:r>
            <a:endParaRPr lang="en-US" dirty="0"/>
          </a:p>
        </p:txBody>
      </p:sp>
      <p:sp>
        <p:nvSpPr>
          <p:cNvPr id="20" name="Rectangle 19">
            <a:hlinkClick r:id="rId17" action="ppaction://hlinksldjump"/>
          </p:cNvPr>
          <p:cNvSpPr/>
          <p:nvPr/>
        </p:nvSpPr>
        <p:spPr>
          <a:xfrm>
            <a:off x="266700" y="4450702"/>
            <a:ext cx="1752600" cy="533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Deployment View</a:t>
            </a:r>
            <a:endParaRPr lang="en-US" dirty="0"/>
          </a:p>
        </p:txBody>
      </p:sp>
      <p:sp>
        <p:nvSpPr>
          <p:cNvPr id="21" name="Rectangle 20">
            <a:hlinkClick r:id="rId18" action="ppaction://hlinksldjump"/>
          </p:cNvPr>
          <p:cNvSpPr/>
          <p:nvPr/>
        </p:nvSpPr>
        <p:spPr>
          <a:xfrm>
            <a:off x="266700" y="5273351"/>
            <a:ext cx="1752600" cy="533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Architecture Evaluation</a:t>
            </a:r>
            <a:endParaRPr lang="en-US" dirty="0"/>
          </a:p>
        </p:txBody>
      </p:sp>
      <p:sp>
        <p:nvSpPr>
          <p:cNvPr id="24" name="Flowchart: Magnetic Disk 23">
            <a:hlinkClick r:id="rId19" action="ppaction://hlinksldjump"/>
          </p:cNvPr>
          <p:cNvSpPr/>
          <p:nvPr/>
        </p:nvSpPr>
        <p:spPr>
          <a:xfrm>
            <a:off x="381000" y="6096000"/>
            <a:ext cx="1524000" cy="609600"/>
          </a:xfrm>
          <a:prstGeom prst="flowChartMagneticDisk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5" idx="1"/>
            <a:endCxn id="17" idx="0"/>
          </p:cNvCxnSpPr>
          <p:nvPr/>
        </p:nvCxnSpPr>
        <p:spPr>
          <a:xfrm>
            <a:off x="1143000" y="1174567"/>
            <a:ext cx="0" cy="29033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  <a:endCxn id="58" idx="0"/>
          </p:cNvCxnSpPr>
          <p:nvPr/>
        </p:nvCxnSpPr>
        <p:spPr>
          <a:xfrm>
            <a:off x="1143000" y="1845906"/>
            <a:ext cx="0" cy="2892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2"/>
            <a:endCxn id="19" idx="0"/>
          </p:cNvCxnSpPr>
          <p:nvPr/>
        </p:nvCxnSpPr>
        <p:spPr>
          <a:xfrm>
            <a:off x="1143000" y="3491204"/>
            <a:ext cx="0" cy="2892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9" idx="2"/>
            <a:endCxn id="20" idx="0"/>
          </p:cNvCxnSpPr>
          <p:nvPr/>
        </p:nvCxnSpPr>
        <p:spPr>
          <a:xfrm>
            <a:off x="1143000" y="4161453"/>
            <a:ext cx="0" cy="2892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2"/>
            <a:endCxn id="21" idx="0"/>
          </p:cNvCxnSpPr>
          <p:nvPr/>
        </p:nvCxnSpPr>
        <p:spPr>
          <a:xfrm>
            <a:off x="1143000" y="4984102"/>
            <a:ext cx="0" cy="2892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1"/>
          </p:cNvCxnSpPr>
          <p:nvPr/>
        </p:nvCxnSpPr>
        <p:spPr>
          <a:xfrm>
            <a:off x="1143000" y="5806751"/>
            <a:ext cx="0" cy="2892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86000" y="0"/>
            <a:ext cx="0" cy="6858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Rectangle 57">
            <a:hlinkClick r:id="rId20" action="ppaction://hlinksldjump"/>
          </p:cNvPr>
          <p:cNvSpPr/>
          <p:nvPr/>
        </p:nvSpPr>
        <p:spPr>
          <a:xfrm>
            <a:off x="266700" y="2135155"/>
            <a:ext cx="1752600" cy="533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Quality Goals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8" idx="2"/>
            <a:endCxn id="18" idx="0"/>
          </p:cNvCxnSpPr>
          <p:nvPr/>
        </p:nvCxnSpPr>
        <p:spPr>
          <a:xfrm>
            <a:off x="1143000" y="2668555"/>
            <a:ext cx="0" cy="2892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86000" y="1447800"/>
            <a:ext cx="6858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hf hdr="0"/>
  <p:txStyles>
    <p:titleStyle>
      <a:lvl1pPr algn="l" rtl="0" eaLnBrk="1" latinLnBrk="0" hangingPunct="1">
        <a:spcBef>
          <a:spcPct val="0"/>
        </a:spcBef>
        <a:buNone/>
        <a:defRPr kumimoji="0" sz="4400" b="1" kern="1200" cap="none" spc="0">
          <a:ln w="900" cmpd="sng">
            <a:solidFill>
              <a:schemeClr val="accent1">
                <a:satMod val="190000"/>
                <a:alpha val="55000"/>
              </a:schemeClr>
            </a:solidFill>
            <a:prstDash val="solid"/>
          </a:ln>
          <a:solidFill>
            <a:schemeClr val="accent1">
              <a:satMod val="200000"/>
              <a:tint val="3000"/>
            </a:schemeClr>
          </a:solidFill>
          <a:effectLst>
            <a:innerShdw blurRad="101600" dist="76200" dir="5400000">
              <a:schemeClr val="accent1">
                <a:satMod val="190000"/>
                <a:tint val="100000"/>
                <a:alpha val="74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145/SP800-145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rc.nist.gov/groups/SNS/cloud-computing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ship.com/Blog/wp-content/uploads/2011/05/airplane-cloud-comp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Service Oriented Architecture for Cloud Based Travel Reservation Software as a Service</a:t>
            </a:r>
            <a:endParaRPr lang="en-US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6172200"/>
            <a:ext cx="396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Comp 684 – Rayna Burgess</a:t>
            </a:r>
            <a:endParaRPr lang="en-US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Travel Services Consumers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Book flights and hotels</a:t>
            </a:r>
          </a:p>
          <a:p>
            <a:r>
              <a:rPr lang="en-US" dirty="0" smtClean="0"/>
              <a:t>Change dates at short notice</a:t>
            </a:r>
          </a:p>
          <a:p>
            <a:r>
              <a:rPr lang="en-US" dirty="0" smtClean="0"/>
              <a:t>Quickly adjust itinerary (flight/hotel)</a:t>
            </a:r>
          </a:p>
          <a:p>
            <a:r>
              <a:rPr lang="en-US" dirty="0" smtClean="0"/>
              <a:t>Sort on price and convenience</a:t>
            </a:r>
          </a:p>
          <a:p>
            <a:r>
              <a:rPr lang="en-US" dirty="0" smtClean="0"/>
              <a:t>Access to worldwide fares/availability</a:t>
            </a:r>
          </a:p>
          <a:p>
            <a:r>
              <a:rPr lang="en-US" dirty="0" smtClean="0"/>
              <a:t>Access to most recent fares/availability</a:t>
            </a:r>
          </a:p>
          <a:p>
            <a:r>
              <a:rPr lang="en-US" dirty="0" smtClean="0"/>
              <a:t>Unique corporate travel policies</a:t>
            </a:r>
          </a:p>
          <a:p>
            <a:r>
              <a:rPr lang="en-US" dirty="0" smtClean="0"/>
              <a:t>Corporations build supplier relationships for benefits</a:t>
            </a:r>
          </a:p>
          <a:p>
            <a:r>
              <a:rPr lang="en-US" dirty="0" smtClean="0"/>
              <a:t>Employees expect easy access to system</a:t>
            </a:r>
          </a:p>
          <a:p>
            <a:r>
              <a:rPr lang="en-US" dirty="0" smtClean="0"/>
              <a:t>Data and transactions handled securely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usiness 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2350" y="762000"/>
            <a:ext cx="1771650" cy="2362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Travel Services Suppliers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 their market share</a:t>
            </a:r>
          </a:p>
          <a:p>
            <a:r>
              <a:rPr lang="en-US" dirty="0" smtClean="0"/>
              <a:t>Acquire global customers</a:t>
            </a:r>
          </a:p>
          <a:p>
            <a:r>
              <a:rPr lang="en-US" dirty="0" smtClean="0"/>
              <a:t>Attract customers by adding value using collaboration with travel service providers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ir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810000"/>
            <a:ext cx="3314700" cy="22174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Aggregated Travel Services Providers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Easy to use one stop shop for travel services (added value)</a:t>
            </a:r>
          </a:p>
          <a:p>
            <a:r>
              <a:rPr lang="en-US" dirty="0" smtClean="0"/>
              <a:t>Per corporation policies and variations using same application </a:t>
            </a:r>
          </a:p>
          <a:p>
            <a:r>
              <a:rPr lang="en-US" dirty="0" smtClean="0"/>
              <a:t>Interoperate with heterogeneous travel supplier systems</a:t>
            </a:r>
          </a:p>
          <a:p>
            <a:r>
              <a:rPr lang="en-US" dirty="0" smtClean="0"/>
              <a:t>Interoperate with heterogeneous corporate systems</a:t>
            </a:r>
          </a:p>
          <a:p>
            <a:r>
              <a:rPr lang="en-US" dirty="0" smtClean="0"/>
              <a:t>Able to withstand technology advances</a:t>
            </a:r>
          </a:p>
          <a:p>
            <a:r>
              <a:rPr lang="en-US" dirty="0" smtClean="0"/>
              <a:t>Scalable for  increased suppliers and corporations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NO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2789">
            <a:off x="7939538" y="469203"/>
            <a:ext cx="952500" cy="20669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Reusability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Maintainability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Configurability</a:t>
            </a:r>
          </a:p>
          <a:p>
            <a:r>
              <a:rPr lang="en-US" dirty="0" smtClean="0"/>
              <a:t>Customizability</a:t>
            </a:r>
          </a:p>
          <a:p>
            <a:r>
              <a:rPr lang="en-US" dirty="0" smtClean="0"/>
              <a:t>Internationalization</a:t>
            </a:r>
          </a:p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133600"/>
            <a:ext cx="18288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Patterns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Producer/Consumer</a:t>
            </a:r>
          </a:p>
          <a:p>
            <a:r>
              <a:rPr lang="en-US" dirty="0" smtClean="0"/>
              <a:t>Service Directory</a:t>
            </a:r>
          </a:p>
          <a:p>
            <a:r>
              <a:rPr lang="en-US" dirty="0" smtClean="0"/>
              <a:t>Asynchronous Business Process</a:t>
            </a:r>
          </a:p>
          <a:p>
            <a:r>
              <a:rPr lang="en-US" dirty="0" smtClean="0"/>
              <a:t>Event Monitor</a:t>
            </a:r>
          </a:p>
          <a:p>
            <a:r>
              <a:rPr lang="en-US" dirty="0" smtClean="0"/>
              <a:t>Data Transfer Object</a:t>
            </a:r>
          </a:p>
          <a:p>
            <a:r>
              <a:rPr lang="en-US" dirty="0" smtClean="0"/>
              <a:t>Business Object </a:t>
            </a:r>
          </a:p>
          <a:p>
            <a:r>
              <a:rPr lang="en-US" dirty="0" smtClean="0"/>
              <a:t>Master/Worker</a:t>
            </a:r>
          </a:p>
          <a:p>
            <a:r>
              <a:rPr lang="en-US" dirty="0" smtClean="0"/>
              <a:t>Multi-tenant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895600"/>
            <a:ext cx="18288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Multi-tenant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 descr="metadata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6485518" cy="3190875"/>
          </a:xfrm>
        </p:spPr>
      </p:pic>
      <p:sp>
        <p:nvSpPr>
          <p:cNvPr id="7" name="Rectangle 6"/>
          <p:cNvSpPr/>
          <p:nvPr/>
        </p:nvSpPr>
        <p:spPr>
          <a:xfrm>
            <a:off x="228600" y="2895600"/>
            <a:ext cx="18288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 descr="LogicalVie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7537" y="1600200"/>
            <a:ext cx="5757100" cy="4495800"/>
          </a:xfrm>
        </p:spPr>
      </p:pic>
      <p:sp>
        <p:nvSpPr>
          <p:cNvPr id="8" name="Rectangle 7"/>
          <p:cNvSpPr/>
          <p:nvPr/>
        </p:nvSpPr>
        <p:spPr>
          <a:xfrm>
            <a:off x="304800" y="3810000"/>
            <a:ext cx="1752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Interfaces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2209800"/>
            <a:ext cx="1447800" cy="1066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 Tenant&lt;N&gt; Organization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19600" y="3657600"/>
            <a:ext cx="19050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TRSaaS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438400" y="4495800"/>
            <a:ext cx="1447800" cy="1371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Aggregated Travel Reservation Service Provider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86600" y="4800600"/>
            <a:ext cx="14478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86600" y="3505200"/>
            <a:ext cx="1447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Hotel Supplier&lt;N&gt; Organization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86600" y="2209800"/>
            <a:ext cx="14478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Airline Supplier&lt;N&gt; Organization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7" idx="3"/>
          </p:cNvCxnSpPr>
          <p:nvPr/>
        </p:nvCxnSpPr>
        <p:spPr>
          <a:xfrm>
            <a:off x="3886200" y="2743200"/>
            <a:ext cx="457200" cy="9906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 flipV="1">
            <a:off x="3886200" y="4572000"/>
            <a:ext cx="457200" cy="6096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6400800" y="4495800"/>
            <a:ext cx="685800" cy="8382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  <a:endCxn id="10" idx="3"/>
          </p:cNvCxnSpPr>
          <p:nvPr/>
        </p:nvCxnSpPr>
        <p:spPr>
          <a:xfrm flipH="1">
            <a:off x="6324600" y="4038600"/>
            <a:ext cx="762000" cy="1905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>
            <a:off x="6400800" y="2743200"/>
            <a:ext cx="685800" cy="10668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90800" y="160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 Clients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086600" y="160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pic>
        <p:nvPicPr>
          <p:cNvPr id="54" name="Picture 53" descr="email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81200"/>
            <a:ext cx="685800" cy="768097"/>
          </a:xfrm>
          <a:prstGeom prst="rect">
            <a:avLst/>
          </a:prstGeom>
        </p:spPr>
      </p:pic>
      <p:cxnSp>
        <p:nvCxnSpPr>
          <p:cNvPr id="55" name="Straight Arrow Connector 54"/>
          <p:cNvCxnSpPr>
            <a:stCxn id="54" idx="2"/>
            <a:endCxn id="10" idx="0"/>
          </p:cNvCxnSpPr>
          <p:nvPr/>
        </p:nvCxnSpPr>
        <p:spPr>
          <a:xfrm>
            <a:off x="5219700" y="2749297"/>
            <a:ext cx="152400" cy="908303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838700" y="160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04800" y="3810000"/>
            <a:ext cx="1752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Services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IaaSCompon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057400"/>
            <a:ext cx="6254374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810000"/>
            <a:ext cx="1752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RSaaSCompon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522896"/>
            <a:ext cx="5486400" cy="4691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TRSaaS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810000"/>
            <a:ext cx="1752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77FA-8B27-4E37-A13D-43DCF3300A59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  <a:p>
            <a:r>
              <a:rPr lang="en-US" dirty="0" smtClean="0"/>
              <a:t>Software-as-a-Service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Service Oriented Architecture (SOA)</a:t>
            </a:r>
          </a:p>
        </p:txBody>
      </p:sp>
      <p:sp>
        <p:nvSpPr>
          <p:cNvPr id="4" name="Cloud 3"/>
          <p:cNvSpPr/>
          <p:nvPr/>
        </p:nvSpPr>
        <p:spPr>
          <a:xfrm>
            <a:off x="152400" y="152400"/>
            <a:ext cx="1981200" cy="990600"/>
          </a:xfrm>
          <a:prstGeom prst="cloud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Content Placeholder 7" descr="DeploymentVie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4114800" cy="4294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28600" y="4419600"/>
            <a:ext cx="18288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Evaluation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Efficient solution</a:t>
            </a:r>
          </a:p>
          <a:p>
            <a:r>
              <a:rPr lang="en-US" dirty="0" smtClean="0"/>
              <a:t>Quick solution by using Amazon services</a:t>
            </a:r>
          </a:p>
          <a:p>
            <a:r>
              <a:rPr lang="en-US" dirty="0" smtClean="0"/>
              <a:t>Met the quality goals</a:t>
            </a:r>
          </a:p>
          <a:p>
            <a:r>
              <a:rPr lang="en-US" dirty="0" smtClean="0"/>
              <a:t>Customizable by tenants</a:t>
            </a:r>
          </a:p>
          <a:p>
            <a:r>
              <a:rPr lang="en-US" dirty="0" smtClean="0"/>
              <a:t>REST </a:t>
            </a:r>
            <a:r>
              <a:rPr lang="en-US" dirty="0" err="1" smtClean="0"/>
              <a:t>vs</a:t>
            </a:r>
            <a:r>
              <a:rPr lang="en-US" dirty="0" smtClean="0"/>
              <a:t> ESB tradeoffs?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18288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Walking through the two architectural views helped:</a:t>
            </a:r>
          </a:p>
          <a:p>
            <a:pPr lvl="1"/>
            <a:r>
              <a:rPr lang="en-US" dirty="0" smtClean="0"/>
              <a:t>Communicate ideas</a:t>
            </a:r>
          </a:p>
          <a:p>
            <a:pPr lvl="1"/>
            <a:r>
              <a:rPr lang="en-US" dirty="0" smtClean="0"/>
              <a:t>Answer interface questions</a:t>
            </a:r>
          </a:p>
          <a:p>
            <a:pPr lvl="1"/>
            <a:r>
              <a:rPr lang="en-US" dirty="0" smtClean="0"/>
              <a:t>Surface the vocabulary specific to this domain</a:t>
            </a:r>
          </a:p>
          <a:p>
            <a:pPr lvl="1"/>
            <a:r>
              <a:rPr lang="en-US" dirty="0" smtClean="0"/>
              <a:t>Raise quality concerns and issues</a:t>
            </a:r>
          </a:p>
          <a:p>
            <a:r>
              <a:rPr lang="en-US" dirty="0" smtClean="0"/>
              <a:t>The paper was informative and useful</a:t>
            </a:r>
          </a:p>
          <a:p>
            <a:pPr lvl="1"/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381000" y="6096000"/>
            <a:ext cx="1524000" cy="609600"/>
          </a:xfrm>
          <a:prstGeom prst="flowChartMagneticDisk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ship.com/Blog/wp-content/uploads/2011/05/airplane-cloud-comp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9B48-114C-40C2-BD9A-EE94D0904675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304800"/>
            <a:ext cx="5363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Questions?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52400" y="152400"/>
            <a:ext cx="1981200" cy="990600"/>
          </a:xfrm>
          <a:prstGeom prst="cloud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43200" y="2468642"/>
            <a:ext cx="5638800" cy="3779758"/>
          </a:xfrm>
          <a:prstGeom prst="roundRect">
            <a:avLst/>
          </a:prstGeom>
          <a:effectLst>
            <a:outerShdw blurRad="38100" dist="254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>
            <a:spAutoFit/>
          </a:bodyPr>
          <a:lstStyle/>
          <a:p>
            <a:pPr lvl="1"/>
            <a:r>
              <a:rPr lang="en-US" sz="2400" dirty="0" smtClean="0"/>
              <a:t>Cloud computing is a model for enabling ubiquitous, convenient, on-demand network access to a shared pool of configurable computing resources (e.g., networks, servers, storage, applications, and services) that can be rapidly provisioned and released with minimal management effort or service provider interaction. </a:t>
            </a:r>
          </a:p>
        </p:txBody>
      </p:sp>
      <p:pic>
        <p:nvPicPr>
          <p:cNvPr id="14" name="Picture 13" descr="NIST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524000"/>
            <a:ext cx="1773940" cy="6035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67200" y="1676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Institute of Standards and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1981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hlinkClick r:id="rId3"/>
              </a:rPr>
              <a:t>http://csrc.nist.gov/publications/nistpubs/800-145/SP800-145.pdf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52400" y="152400"/>
            <a:ext cx="1981200" cy="990600"/>
          </a:xfrm>
          <a:prstGeom prst="cloud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1524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NIST Definition of Cloud Computing Model</a:t>
            </a:r>
            <a:endParaRPr lang="en-US" sz="2400" b="1" dirty="0"/>
          </a:p>
        </p:txBody>
      </p:sp>
      <p:pic>
        <p:nvPicPr>
          <p:cNvPr id="12" name="Picture 11" descr="cloud 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1" y="2209800"/>
            <a:ext cx="5807308" cy="41740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1905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http://www.csrc.nist.gov/groups/SNS/cloud-computing/index.html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Levels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52400" y="152400"/>
            <a:ext cx="1981200" cy="990600"/>
          </a:xfrm>
          <a:prstGeom prst="cloud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71800" y="1600200"/>
            <a:ext cx="3505200" cy="1219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SaaS</a:t>
            </a:r>
            <a:endParaRPr lang="en-US" sz="2800" b="1" dirty="0" smtClean="0"/>
          </a:p>
          <a:p>
            <a:pPr algn="ctr"/>
            <a:r>
              <a:rPr lang="en-US" dirty="0" err="1" smtClean="0"/>
              <a:t>GoogleApps</a:t>
            </a:r>
            <a:r>
              <a:rPr lang="en-US" dirty="0" smtClean="0"/>
              <a:t>, </a:t>
            </a:r>
          </a:p>
          <a:p>
            <a:pPr algn="ctr"/>
            <a:r>
              <a:rPr lang="en-US" dirty="0" err="1" smtClean="0"/>
              <a:t>Salesforce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971800" y="3314700"/>
            <a:ext cx="3505200" cy="1219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PaaS</a:t>
            </a:r>
            <a:endParaRPr lang="en-US" sz="2800" b="1" dirty="0" smtClean="0"/>
          </a:p>
          <a:p>
            <a:pPr algn="ctr"/>
            <a:r>
              <a:rPr lang="en-US" dirty="0" err="1" smtClean="0"/>
              <a:t>GoogleApp</a:t>
            </a:r>
            <a:r>
              <a:rPr lang="en-US" dirty="0" smtClean="0"/>
              <a:t> Engine </a:t>
            </a:r>
          </a:p>
          <a:p>
            <a:pPr algn="ctr"/>
            <a:r>
              <a:rPr lang="en-US" dirty="0" smtClean="0"/>
              <a:t>Windows Azure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971800" y="5029200"/>
            <a:ext cx="3505200" cy="1219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IaaS</a:t>
            </a:r>
            <a:endParaRPr lang="en-US" sz="2800" b="1" dirty="0" smtClean="0"/>
          </a:p>
          <a:p>
            <a:pPr algn="ctr"/>
            <a:r>
              <a:rPr lang="en-US" dirty="0" smtClean="0"/>
              <a:t>Amazon EC2, </a:t>
            </a:r>
          </a:p>
          <a:p>
            <a:pPr algn="ctr"/>
            <a:r>
              <a:rPr lang="en-US" dirty="0" err="1" smtClean="0"/>
              <a:t>Rackspace</a:t>
            </a:r>
            <a:endParaRPr lang="en-US" dirty="0" smtClean="0"/>
          </a:p>
        </p:txBody>
      </p:sp>
      <p:pic>
        <p:nvPicPr>
          <p:cNvPr id="20" name="Picture 19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2781">
            <a:off x="6019800" y="4763049"/>
            <a:ext cx="1233267" cy="1599914"/>
          </a:xfrm>
          <a:prstGeom prst="rect">
            <a:avLst/>
          </a:prstGeom>
        </p:spPr>
      </p:pic>
      <p:pic>
        <p:nvPicPr>
          <p:cNvPr id="21" name="Picture 20" descr="az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352800"/>
            <a:ext cx="914834" cy="914834"/>
          </a:xfrm>
          <a:prstGeom prst="rect">
            <a:avLst/>
          </a:prstGeom>
        </p:spPr>
      </p:pic>
      <p:pic>
        <p:nvPicPr>
          <p:cNvPr id="22" name="Picture 21" descr="salesforce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6487">
            <a:off x="6019800" y="1752600"/>
            <a:ext cx="1143000" cy="89611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Oriented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362200" y="1600200"/>
            <a:ext cx="64800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 Service-Oriented Architecture (SOA) </a:t>
            </a:r>
          </a:p>
          <a:p>
            <a:pPr lvl="1"/>
            <a:r>
              <a:rPr lang="en-US" dirty="0" smtClean="0"/>
              <a:t>set of principles and methodologies for designing and developing software in the form of interoperable services. </a:t>
            </a:r>
          </a:p>
          <a:p>
            <a:pPr lvl="1"/>
            <a:r>
              <a:rPr lang="en-US" dirty="0" smtClean="0"/>
              <a:t>Well-defined business functionalities that are built as software components that can be reused for different purposes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52400" y="152400"/>
            <a:ext cx="1981200" cy="990600"/>
          </a:xfrm>
          <a:prstGeom prst="cloud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ikiped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4724400"/>
            <a:ext cx="1092026" cy="13352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Service Brokering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 descr="SOA_serenable4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58860" y="1600200"/>
            <a:ext cx="5934456" cy="4495800"/>
          </a:xfrm>
        </p:spPr>
      </p:pic>
      <p:sp>
        <p:nvSpPr>
          <p:cNvPr id="7" name="Cloud 6"/>
          <p:cNvSpPr/>
          <p:nvPr/>
        </p:nvSpPr>
        <p:spPr>
          <a:xfrm>
            <a:off x="152400" y="152400"/>
            <a:ext cx="1981200" cy="990600"/>
          </a:xfrm>
          <a:prstGeom prst="cloud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ESB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52400" y="152400"/>
            <a:ext cx="1981200" cy="990600"/>
          </a:xfrm>
          <a:prstGeom prst="cloud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ntservbus-600x3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676400"/>
            <a:ext cx="637638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1800000">
            <a:off x="4141689" y="4827489"/>
            <a:ext cx="685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315200" y="1600200"/>
            <a:ext cx="1676400" cy="3124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 Service Providers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362200" y="1600200"/>
            <a:ext cx="1676400" cy="3124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 Service Consumers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731A-9731-46BF-A45B-B22E882B4DDB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 684 | Rayna Burgess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320083-EC89-4BCF-B3A1-1135C11682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usiness-tr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4159">
            <a:off x="2599067" y="3730939"/>
            <a:ext cx="1135473" cy="128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B Ho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0090">
            <a:off x="7470531" y="3559939"/>
            <a:ext cx="1407909" cy="93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merican-airl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5790">
            <a:off x="7400466" y="1737399"/>
            <a:ext cx="1447800" cy="81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dminas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85241">
            <a:off x="2455417" y="1603078"/>
            <a:ext cx="1437605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4572000" y="5334000"/>
            <a:ext cx="2362200" cy="8001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TRSaaS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914900" y="1600200"/>
            <a:ext cx="1676400" cy="3124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Aggregated Travel Service Providers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7200000">
            <a:off x="6831110" y="4773710"/>
            <a:ext cx="685800" cy="685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5400000">
            <a:off x="5499844" y="4710955"/>
            <a:ext cx="506511" cy="685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priceline-Ki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03576">
            <a:off x="5257800" y="1524000"/>
            <a:ext cx="914400" cy="1219200"/>
          </a:xfrm>
          <a:prstGeom prst="rect">
            <a:avLst/>
          </a:prstGeom>
        </p:spPr>
      </p:pic>
      <p:pic>
        <p:nvPicPr>
          <p:cNvPr id="34" name="Picture 33" descr="Traveloc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11974">
            <a:off x="4953000" y="3733800"/>
            <a:ext cx="1600200" cy="48145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0000"/>
      </a:accent4>
      <a:accent5>
        <a:srgbClr val="EF813D"/>
      </a:accent5>
      <a:accent6>
        <a:srgbClr val="FF5050"/>
      </a:accent6>
      <a:hlink>
        <a:srgbClr val="85DFD0"/>
      </a:hlink>
      <a:folHlink>
        <a:srgbClr val="248D7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7702</TotalTime>
  <Words>745</Words>
  <Application>Microsoft Office PowerPoint</Application>
  <PresentationFormat>On-screen Show (4:3)</PresentationFormat>
  <Paragraphs>181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Service Oriented Architecture for Cloud Based Travel Reservation Software as a Service</vt:lpstr>
      <vt:lpstr>Background</vt:lpstr>
      <vt:lpstr>Cloud Computing</vt:lpstr>
      <vt:lpstr>Cloud Model</vt:lpstr>
      <vt:lpstr>Service Levels</vt:lpstr>
      <vt:lpstr>Service Oriented Architecture</vt:lpstr>
      <vt:lpstr>SOA Service Brokering</vt:lpstr>
      <vt:lpstr>SOA ESB Architecture</vt:lpstr>
      <vt:lpstr>Requirements</vt:lpstr>
      <vt:lpstr>Travel Services Consumers Requirements</vt:lpstr>
      <vt:lpstr>Travel Services Suppliers Requirements</vt:lpstr>
      <vt:lpstr>Aggregated Travel Services Providers Requirements</vt:lpstr>
      <vt:lpstr>Quality Goals</vt:lpstr>
      <vt:lpstr>Architecture Patterns</vt:lpstr>
      <vt:lpstr>Multi-tenant Architecture</vt:lpstr>
      <vt:lpstr>Logical View</vt:lpstr>
      <vt:lpstr>External Interfaces</vt:lpstr>
      <vt:lpstr>Amazon Services</vt:lpstr>
      <vt:lpstr>TRSaaS Components</vt:lpstr>
      <vt:lpstr>Deployment View</vt:lpstr>
      <vt:lpstr>Architecture Evaluation</vt:lpstr>
      <vt:lpstr>Conclusion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Rayna</dc:creator>
  <cp:lastModifiedBy>Robert Lingard</cp:lastModifiedBy>
  <cp:revision>132</cp:revision>
  <dcterms:created xsi:type="dcterms:W3CDTF">2012-05-05T12:12:15Z</dcterms:created>
  <dcterms:modified xsi:type="dcterms:W3CDTF">2012-05-11T04:46:12Z</dcterms:modified>
</cp:coreProperties>
</file>