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65" r:id="rId3"/>
    <p:sldId id="257" r:id="rId4"/>
    <p:sldId id="258" r:id="rId5"/>
    <p:sldId id="266" r:id="rId6"/>
    <p:sldId id="272" r:id="rId7"/>
    <p:sldId id="273" r:id="rId8"/>
    <p:sldId id="268" r:id="rId9"/>
    <p:sldId id="267" r:id="rId10"/>
    <p:sldId id="260" r:id="rId11"/>
    <p:sldId id="269" r:id="rId12"/>
    <p:sldId id="274" r:id="rId13"/>
    <p:sldId id="275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957B5-10F2-42A4-A671-EAFDCF1AEDC6}" type="datetimeFigureOut">
              <a:rPr lang="en-US" smtClean="0"/>
              <a:pPr/>
              <a:t>2/3/2011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F9F17-868F-428F-A7C3-465C6AFCAA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chart was made</a:t>
            </a:r>
            <a:r>
              <a:rPr lang="en-US" baseline="0" dirty="0" smtClean="0"/>
              <a:t> in 2004 but Wikipedia still lists over 120 companies doing six sigma</a:t>
            </a:r>
          </a:p>
          <a:p>
            <a:r>
              <a:rPr lang="en-US" baseline="0" dirty="0" smtClean="0"/>
              <a:t>Many of these are using six sigma for manufacturing but several are using it for </a:t>
            </a:r>
            <a:r>
              <a:rPr lang="en-US" baseline="0" smtClean="0"/>
              <a:t>software development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F9F17-868F-428F-A7C3-465C6AFCAA2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F9F17-868F-428F-A7C3-465C6AFCAA2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rgbClr val="C0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5501F0D3-B470-437F-A910-BEE617204F9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657600" cy="3651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COMP 587  - Dr. </a:t>
            </a:r>
            <a:r>
              <a:rPr lang="en-US" dirty="0" err="1" smtClean="0"/>
              <a:t>Lingard</a:t>
            </a:r>
            <a:r>
              <a:rPr lang="en-US" dirty="0" smtClean="0"/>
              <a:t>  Assignment #1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3B2F6653-B8F7-4646-BB94-047255130A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SixSigm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0" y="0"/>
            <a:ext cx="1244340" cy="1160879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7B6D-B5A3-436C-9BD9-99DE1896FBFE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95785-E161-4218-B9A7-7EAB4BA4DE77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COMP 587  - Dr. </a:t>
            </a:r>
            <a:r>
              <a:rPr lang="en-US" dirty="0" err="1" smtClean="0"/>
              <a:t>Lingard</a:t>
            </a:r>
            <a:r>
              <a:rPr lang="en-US" dirty="0" smtClean="0"/>
              <a:t>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3B2F6653-B8F7-4646-BB94-047255130A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SixSigm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8600" y="1"/>
            <a:ext cx="735104" cy="68579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9DB98-B410-41DF-9614-3A5FA8443BAD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1488-E71C-46F4-9F04-F3D2E0C441CE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20783-3665-4AEE-98A0-A469B1AC8F8E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D1BF-FBA4-4EB0-98A9-F695EBD35258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1398F-60A7-42B9-8F0C-B20293B18A4B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1D13-6E27-4004-B6D2-8D163782CF0E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2D8D-C24D-484A-8219-C13DD569C557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2F6653-B8F7-4646-BB94-047255130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A6FE4D-6236-4B5A-BA99-EDC99C722616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COMP 587  - Dr. Lingard  Assignment #1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2F6653-B8F7-4646-BB94-047255130A4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Six Sigma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Melissa Schwartz</a:t>
            </a:r>
          </a:p>
          <a:p>
            <a:r>
              <a:rPr lang="en-US" dirty="0" smtClean="0"/>
              <a:t>David Sanders</a:t>
            </a:r>
          </a:p>
          <a:p>
            <a:r>
              <a:rPr lang="en-US" dirty="0" smtClean="0"/>
              <a:t>Rayna Burgess</a:t>
            </a:r>
          </a:p>
          <a:p>
            <a:r>
              <a:rPr lang="en-US" dirty="0" smtClean="0"/>
              <a:t>Mike </a:t>
            </a:r>
            <a:r>
              <a:rPr lang="en-US" dirty="0" err="1" smtClean="0"/>
              <a:t>Epler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C3E3-29BF-4205-8E37-60188671EBCC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Main/unique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on measurable, quantifiable financial returns</a:t>
            </a:r>
          </a:p>
          <a:p>
            <a:r>
              <a:rPr lang="en-US" dirty="0" smtClean="0"/>
              <a:t>Emphasis on passionate management</a:t>
            </a:r>
          </a:p>
          <a:p>
            <a:r>
              <a:rPr lang="en-US" dirty="0" smtClean="0"/>
              <a:t>“Champions,” “Master Black Belts,” “Black Belts,” etc.</a:t>
            </a:r>
          </a:p>
          <a:p>
            <a:r>
              <a:rPr lang="en-US" dirty="0" smtClean="0"/>
              <a:t>Methods: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7" name="Picture 6" descr="dma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3581400"/>
            <a:ext cx="2540000" cy="2438400"/>
          </a:xfrm>
          <a:prstGeom prst="rect">
            <a:avLst/>
          </a:prstGeom>
        </p:spPr>
      </p:pic>
      <p:pic>
        <p:nvPicPr>
          <p:cNvPr id="9" name="Picture 8" descr="DMADV-300x26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3505200"/>
            <a:ext cx="2857500" cy="2486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9" name="Content Placeholder 8" descr="pic0807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41984" y="1935163"/>
            <a:ext cx="5460031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51688"/>
            <a:ext cx="8763000" cy="743712"/>
          </a:xfrm>
        </p:spPr>
        <p:txBody>
          <a:bodyPr>
            <a:normAutofit/>
          </a:bodyPr>
          <a:lstStyle/>
          <a:p>
            <a:r>
              <a:rPr lang="en-US" sz="2600" dirty="0" smtClean="0"/>
              <a:t>Relationships, similarities, &amp; differences with other approaches?</a:t>
            </a:r>
            <a:endParaRPr lang="en-US" sz="2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52400" y="1523998"/>
          <a:ext cx="8839200" cy="4876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133600"/>
                <a:gridCol w="3505200"/>
                <a:gridCol w="2209800"/>
              </a:tblGrid>
              <a:tr h="412148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Relationship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Process</a:t>
                      </a:r>
                      <a:r>
                        <a:rPr lang="en-US" sz="1600" baseline="0" dirty="0" smtClean="0"/>
                        <a:t> Areas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Markets</a:t>
                      </a:r>
                      <a:endParaRPr lang="en-US" sz="1600" dirty="0"/>
                    </a:p>
                  </a:txBody>
                  <a:tcPr/>
                </a:tc>
              </a:tr>
              <a:tr h="39964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Six Sigma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ASQ Influence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Generic Product and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Process model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financial, manufacturing</a:t>
                      </a:r>
                      <a:endParaRPr lang="en-US" sz="1400" dirty="0"/>
                    </a:p>
                  </a:txBody>
                  <a:tcPr/>
                </a:tc>
              </a:tr>
              <a:tr h="575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CMMI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Incorporates portions</a:t>
                      </a:r>
                      <a:r>
                        <a:rPr lang="en-US" sz="1400" baseline="0" dirty="0" smtClean="0"/>
                        <a:t> of  ISO </a:t>
                      </a:r>
                      <a:r>
                        <a:rPr lang="en-US" sz="1400" dirty="0" smtClean="0"/>
                        <a:t>15504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Software process model: process,</a:t>
                      </a:r>
                      <a:r>
                        <a:rPr lang="en-US" sz="1400" baseline="0" dirty="0" smtClean="0"/>
                        <a:t> customers, deliverables, policy, training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manufacturing, military, and aerospace </a:t>
                      </a:r>
                      <a:endParaRPr lang="en-US" sz="1400" dirty="0"/>
                    </a:p>
                  </a:txBody>
                  <a:tcPr/>
                </a:tc>
              </a:tr>
              <a:tr h="575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ISO 9001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Originally for manufacturing</a:t>
                      </a:r>
                      <a:r>
                        <a:rPr lang="en-US" sz="1400" baseline="0" dirty="0" smtClean="0"/>
                        <a:t> but applicable as a g</a:t>
                      </a:r>
                      <a:r>
                        <a:rPr lang="en-US" sz="1400" dirty="0" smtClean="0"/>
                        <a:t>eneric quality model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manufacturing</a:t>
                      </a:r>
                      <a:endParaRPr lang="en-US" sz="1400" dirty="0"/>
                    </a:p>
                  </a:txBody>
                  <a:tcPr/>
                </a:tc>
              </a:tr>
              <a:tr h="1050128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Malcom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Baldridge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Influence</a:t>
                      </a:r>
                      <a:r>
                        <a:rPr lang="en-US" sz="1400" baseline="0" dirty="0" smtClean="0"/>
                        <a:t> from ASQ and APQC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level holistic quality model.</a:t>
                      </a:r>
                    </a:p>
                    <a:p>
                      <a:r>
                        <a:rPr lang="en-US" sz="1400" dirty="0" smtClean="0"/>
                        <a:t>Processes: customer, leadership, process, strategic planning, human</a:t>
                      </a:r>
                      <a:r>
                        <a:rPr lang="en-US" sz="1400" baseline="0" dirty="0" smtClean="0"/>
                        <a:t> resources, information and analysis, business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</a:t>
                      </a:r>
                      <a:endParaRPr lang="en-US" sz="1400" dirty="0"/>
                    </a:p>
                  </a:txBody>
                  <a:tcPr/>
                </a:tc>
              </a:tr>
              <a:tr h="128725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ISO 15504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</a:t>
                      </a:r>
                      <a:r>
                        <a:rPr lang="en-US" sz="1400" baseline="0" dirty="0" smtClean="0"/>
                        <a:t> Lifecycle d</a:t>
                      </a:r>
                      <a:r>
                        <a:rPr lang="en-US" sz="1400" dirty="0" smtClean="0"/>
                        <a:t>erived from ISO 12207</a:t>
                      </a:r>
                    </a:p>
                    <a:p>
                      <a:r>
                        <a:rPr lang="en-US" sz="1400" dirty="0" smtClean="0"/>
                        <a:t>Maturity Models from Bootstrap, Trillium,</a:t>
                      </a:r>
                      <a:r>
                        <a:rPr lang="en-US" sz="1400" baseline="0" dirty="0" smtClean="0"/>
                        <a:t> and CMM.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Processes: organizational, management, engineering, acquisition supply,</a:t>
                      </a:r>
                      <a:r>
                        <a:rPr lang="en-US" sz="1400" baseline="0" dirty="0" smtClean="0"/>
                        <a:t> s</a:t>
                      </a:r>
                      <a:r>
                        <a:rPr lang="en-US" sz="1400" dirty="0" smtClean="0"/>
                        <a:t>upport,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automotive, space,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medical systems, military and aerospace </a:t>
                      </a:r>
                      <a:endParaRPr lang="en-US" sz="1400" dirty="0"/>
                    </a:p>
                  </a:txBody>
                  <a:tcPr/>
                </a:tc>
              </a:tr>
              <a:tr h="5758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ISO 12207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DoD-STD-2167A</a:t>
                      </a:r>
                    </a:p>
                    <a:p>
                      <a:r>
                        <a:rPr lang="en-US" sz="1400" dirty="0" smtClean="0"/>
                        <a:t>MIL-STD-7935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Processes: acquisition, supply, development, maintenance, and operation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military</a:t>
                      </a:r>
                      <a:r>
                        <a:rPr lang="en-US" sz="1400" baseline="0" dirty="0" smtClean="0"/>
                        <a:t> and aerospace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opinion of Six Sigma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Embraces Continual Organizational Process Change Focusing on Business, Operational and Process Metrics</a:t>
            </a:r>
          </a:p>
          <a:p>
            <a:pPr lvl="1"/>
            <a:r>
              <a:rPr lang="en-US" sz="1800" dirty="0" smtClean="0"/>
              <a:t>Profit</a:t>
            </a:r>
          </a:p>
          <a:p>
            <a:pPr lvl="1"/>
            <a:r>
              <a:rPr lang="en-US" sz="1800" dirty="0" smtClean="0"/>
              <a:t>Cycle times</a:t>
            </a:r>
          </a:p>
          <a:p>
            <a:pPr lvl="1"/>
            <a:r>
              <a:rPr lang="en-US" sz="1800" dirty="0" smtClean="0"/>
              <a:t>Marketplace response</a:t>
            </a:r>
          </a:p>
          <a:p>
            <a:pPr lvl="1"/>
            <a:r>
              <a:rPr lang="en-US" sz="1800" dirty="0" smtClean="0"/>
              <a:t>Resources</a:t>
            </a:r>
          </a:p>
          <a:p>
            <a:r>
              <a:rPr lang="en-US" sz="2000" dirty="0" smtClean="0"/>
              <a:t>Good for Incremental Product Improvement</a:t>
            </a:r>
          </a:p>
          <a:p>
            <a:r>
              <a:rPr lang="en-US" sz="2000" dirty="0" smtClean="0"/>
              <a:t>Ramp Up Drawback due to a Complex Set of Metric Tooling</a:t>
            </a:r>
          </a:p>
          <a:p>
            <a:r>
              <a:rPr lang="en-US" sz="2000" dirty="0" smtClean="0"/>
              <a:t>Implementation of a Personnel Change Management Plan is Critical</a:t>
            </a:r>
          </a:p>
          <a:p>
            <a:r>
              <a:rPr lang="en-US" sz="2000" dirty="0" smtClean="0"/>
              <a:t>Doesn’t address the product creative processes</a:t>
            </a:r>
          </a:p>
          <a:p>
            <a:endParaRPr lang="en-US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1F0D3-B470-437F-A910-BEE617204F9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Scott Adams not a fan!</a:t>
            </a:r>
            <a:endParaRPr lang="en-US" dirty="0"/>
          </a:p>
        </p:txBody>
      </p:sp>
      <p:pic>
        <p:nvPicPr>
          <p:cNvPr id="7" name="Content Placeholder 6" descr="dilbert6sigma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89530" y="1935163"/>
            <a:ext cx="6164940" cy="4389437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goals of Six Sigma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Six Sigma is a business management strategy that seeks to improve the quality of process outputs by:</a:t>
            </a:r>
          </a:p>
          <a:p>
            <a:pPr lvl="1"/>
            <a:r>
              <a:rPr lang="en-US" dirty="0" smtClean="0"/>
              <a:t>Identifying and removing causes of defects (errors)</a:t>
            </a:r>
          </a:p>
          <a:p>
            <a:pPr lvl="1"/>
            <a:r>
              <a:rPr lang="en-US" dirty="0" smtClean="0"/>
              <a:t>Minimizing variability in manufacturing and business processes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Attains these goals using:</a:t>
            </a:r>
          </a:p>
          <a:p>
            <a:pPr lvl="1"/>
            <a:r>
              <a:rPr lang="en-US" dirty="0" smtClean="0"/>
              <a:t>A set of quality management methods, including statistical methods (DMAIC and DMADV)</a:t>
            </a:r>
          </a:p>
          <a:p>
            <a:pPr lvl="1"/>
            <a:r>
              <a:rPr lang="en-US" dirty="0" smtClean="0"/>
              <a:t>A special infrastructure of people within the organization that ranks experts in these methods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04DE3-FAAB-4049-8D35-63CEAF626DA3}" type="datetime1">
              <a:rPr lang="en-US" smtClean="0"/>
              <a:pPr/>
              <a:t>2/3/2011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motivated this initiative?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Motivated by quality improvement methodologies  developed decades earlier:</a:t>
            </a:r>
          </a:p>
          <a:p>
            <a:pPr lvl="2"/>
            <a:r>
              <a:rPr lang="en-US" dirty="0" smtClean="0"/>
              <a:t>Quality Control, TQM, Zero Defects, etc.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Motorola originally developed Six Sigma to streamline the companies manufacturing processes (1986)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Scott Adams Cynicism</a:t>
            </a:r>
            <a:endParaRPr lang="en-US" dirty="0"/>
          </a:p>
        </p:txBody>
      </p:sp>
      <p:pic>
        <p:nvPicPr>
          <p:cNvPr id="7" name="Content Placeholder 6" descr="2292.strip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3229769"/>
            <a:ext cx="6096000" cy="1800225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behind Six Sigma?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Bill Smith – “The Father of Six Sigma”</a:t>
            </a:r>
          </a:p>
          <a:p>
            <a:pPr lvl="1"/>
            <a:r>
              <a:rPr lang="en-US" dirty="0" smtClean="0"/>
              <a:t>Graduated US Naval Academy in 1952</a:t>
            </a:r>
          </a:p>
          <a:p>
            <a:pPr lvl="1"/>
            <a:r>
              <a:rPr lang="en-US" dirty="0" smtClean="0"/>
              <a:t>Studied at the University of Minnesota </a:t>
            </a:r>
          </a:p>
          <a:p>
            <a:pPr lvl="1"/>
            <a:r>
              <a:rPr lang="en-US" dirty="0" smtClean="0"/>
              <a:t>35 years in engineering / quality assurance</a:t>
            </a:r>
          </a:p>
          <a:p>
            <a:r>
              <a:rPr lang="en-US" dirty="0" smtClean="0"/>
              <a:t>Joined Motorola in 1986 </a:t>
            </a:r>
          </a:p>
          <a:p>
            <a:pPr lvl="1"/>
            <a:r>
              <a:rPr lang="en-US" dirty="0" smtClean="0"/>
              <a:t>VP &amp; Senior QA manager - Land Mobile Products Sector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was Six Sigma initiated?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B. Smith introduced statistical method </a:t>
            </a:r>
          </a:p>
          <a:p>
            <a:r>
              <a:rPr lang="en-US" dirty="0" smtClean="0"/>
              <a:t>Smith lobbied outgoing CEO Bob Galvin for implementation</a:t>
            </a:r>
          </a:p>
          <a:p>
            <a:r>
              <a:rPr lang="en-US" dirty="0" smtClean="0"/>
              <a:t>Implemented in 1987</a:t>
            </a:r>
          </a:p>
          <a:p>
            <a:pPr lvl="1"/>
            <a:r>
              <a:rPr lang="en-US" dirty="0" smtClean="0"/>
              <a:t>Memo dated January 15, 1987 from Galvin to all employees launches Six Sigma Program</a:t>
            </a:r>
          </a:p>
          <a:p>
            <a:r>
              <a:rPr lang="en-US" dirty="0" smtClean="0"/>
              <a:t>Smith and Galvin are inaugural members of the Six Sigma Hall of Fame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Scott Adams doesn’t like Lean Six Sigma either…</a:t>
            </a:r>
            <a:endParaRPr lang="en-US" sz="4000" dirty="0"/>
          </a:p>
        </p:txBody>
      </p:sp>
      <p:pic>
        <p:nvPicPr>
          <p:cNvPr id="7" name="Content Placeholder 6" descr="dilbert-lean-ss[1]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2362200"/>
            <a:ext cx="7568210" cy="2667794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uses Six Sigma?</a:t>
            </a:r>
            <a:endParaRPr lang="en-US" dirty="0"/>
          </a:p>
        </p:txBody>
      </p:sp>
      <p:pic>
        <p:nvPicPr>
          <p:cNvPr id="7" name="Content Placeholder 6" descr="companies0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69165" y="1935163"/>
            <a:ext cx="7205669" cy="4389437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EDDF-61B9-4D73-9C54-5E3096F59916}" type="datetime1">
              <a:rPr lang="en-US" smtClean="0"/>
              <a:pPr/>
              <a:t>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 587  - Dr. Lingard  Assignment #1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F6653-B8F7-4646-BB94-047255130A4C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241</TotalTime>
  <Words>676</Words>
  <Application>Microsoft Office PowerPoint</Application>
  <PresentationFormat>On-screen Show (4:3)</PresentationFormat>
  <Paragraphs>126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Six Sigma</vt:lpstr>
      <vt:lpstr>Scott Adams not a fan!</vt:lpstr>
      <vt:lpstr>Main goals of Six Sigma</vt:lpstr>
      <vt:lpstr>What motivated this initiative?</vt:lpstr>
      <vt:lpstr>More Scott Adams Cynicism</vt:lpstr>
      <vt:lpstr>Who is behind Six Sigma?</vt:lpstr>
      <vt:lpstr>When was Six Sigma initiated?</vt:lpstr>
      <vt:lpstr>Scott Adams doesn’t like Lean Six Sigma either…</vt:lpstr>
      <vt:lpstr>Who uses Six Sigma?</vt:lpstr>
      <vt:lpstr>Main/unique features</vt:lpstr>
      <vt:lpstr>Slide 11</vt:lpstr>
      <vt:lpstr>Relationships, similarities, &amp; differences with other approaches?</vt:lpstr>
      <vt:lpstr>Our opinion of Six Sigma</vt:lpstr>
      <vt:lpstr>Slide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Rayna</dc:creator>
  <cp:lastModifiedBy>Rayna</cp:lastModifiedBy>
  <cp:revision>24</cp:revision>
  <dcterms:created xsi:type="dcterms:W3CDTF">2011-02-03T21:31:59Z</dcterms:created>
  <dcterms:modified xsi:type="dcterms:W3CDTF">2011-02-04T03:55:59Z</dcterms:modified>
</cp:coreProperties>
</file>