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640431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/IEC_155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/IEC_1550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/IEC_1550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ISO 15504 (SPICE)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20645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Adam Brakel, Justin Molinyawe, Shawn Morgan, Veronika Movagharianpour, Justin Peckner,</a:t>
            </a:r>
          </a:p>
          <a:p>
            <a:pPr lvl="0" rtl="0">
              <a:buNone/>
            </a:pPr>
            <a:r>
              <a:rPr lang="en"/>
              <a:t>Maria Velasquez-Rosales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September 4, 2012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Rating scale for assessment of attribute: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Not achieved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Partially achieved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Largely achieved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Fully Achieved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1800">
                <a:solidFill>
                  <a:srgbClr val="000000"/>
                </a:solidFill>
              </a:rPr>
              <a:t>ISO/IEC 15504 Part 3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Main/Unique Features (cont'd)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353694"/>
            <a:ext cx="8229600" cy="5145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Relationships: ISO 15504 (SPICE) was developed from ISO 12207's process reference model, Bootstrap's maturity model and Trillium's industry practises. </a:t>
            </a:r>
          </a:p>
          <a:p>
            <a:endParaRPr lang="en" sz="1800"/>
          </a:p>
          <a:p>
            <a:pPr lvl="0" rtl="0">
              <a:buNone/>
            </a:pPr>
            <a:r>
              <a:rPr lang="en" sz="1900" b="1"/>
              <a:t>SEI's CMM / CMMI</a:t>
            </a:r>
          </a:p>
          <a:p>
            <a:pPr lvl="0" rtl="0">
              <a:buNone/>
            </a:pPr>
            <a:r>
              <a:rPr lang="en" sz="1800" u="sng"/>
              <a:t>Similarities</a:t>
            </a:r>
            <a:r>
              <a:rPr lang="en" sz="1800"/>
              <a:t>: both were originally software development models and generalized to cover other business processes. </a:t>
            </a:r>
          </a:p>
          <a:p>
            <a:pPr lvl="0" rtl="0">
              <a:buNone/>
            </a:pPr>
            <a:r>
              <a:rPr lang="en" sz="1800" u="sng"/>
              <a:t>Differences</a:t>
            </a:r>
            <a:r>
              <a:rPr lang="en" sz="1800"/>
              <a:t>: CMM focuses on the areas of project management and support, while SPICE covers organization, management, engineering, acquisition supply, support and operations. CMMI is a process improvement model is not reflected in SPICE's standards.</a:t>
            </a:r>
          </a:p>
          <a:p>
            <a:endParaRPr lang="en" sz="1800"/>
          </a:p>
          <a:p>
            <a:pPr lvl="0" rtl="0"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b="1"/>
              <a:t>ISO 9000</a:t>
            </a:r>
          </a:p>
          <a:p>
            <a:pPr lvl="0" rtl="0">
              <a:buNone/>
            </a:pPr>
            <a:r>
              <a:rPr lang="en" sz="1800" u="sng"/>
              <a:t>Similarities</a:t>
            </a:r>
            <a:r>
              <a:rPr lang="en" sz="1800"/>
              <a:t>: Both are sets of standards that deal with software development.</a:t>
            </a:r>
          </a:p>
          <a:p>
            <a:pPr lvl="0" rtl="0">
              <a:buNone/>
            </a:pPr>
            <a:r>
              <a:rPr lang="en" sz="1800" u="sng"/>
              <a:t>Differences</a:t>
            </a:r>
            <a:r>
              <a:rPr lang="en" sz="1800"/>
              <a:t>: SPICE focuses on software development standards, while ISO 9000 focuses on quality management and customer satisfaction.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96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2400" u="sng">
                <a:solidFill>
                  <a:schemeClr val="dk2"/>
                </a:solidFill>
              </a:rPr>
              <a:t>7. Relationships, Similarities or Differences ISO 15504 has with the rest of the standards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014896"/>
            <a:ext cx="8229600" cy="5484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b="1"/>
              <a:t>Bootstrap Project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Similarities</a:t>
            </a:r>
            <a:r>
              <a:rPr lang="en" sz="1800"/>
              <a:t>: Both evaluate software and deal with software maturity. </a:t>
            </a:r>
          </a:p>
          <a:p>
            <a:pPr lvl="0" rtl="0">
              <a:buNone/>
            </a:pPr>
            <a:r>
              <a:rPr lang="en" sz="1800" u="sng"/>
              <a:t>Differences</a:t>
            </a:r>
            <a:r>
              <a:rPr lang="en" sz="1800"/>
              <a:t>: Bootstrap focuses on the evaluation of software development while SPICE has been generalized to business and other processes.</a:t>
            </a:r>
          </a:p>
          <a:p>
            <a:endParaRPr lang="en" sz="1800"/>
          </a:p>
          <a:p>
            <a:pPr lvl="0" rtl="0"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b="1"/>
              <a:t>ISO 12207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Similarities</a:t>
            </a:r>
            <a:r>
              <a:rPr lang="en" sz="1800"/>
              <a:t>: Both use the same software reference model.</a:t>
            </a:r>
          </a:p>
          <a:p>
            <a:pPr lvl="0" rtl="0">
              <a:buNone/>
            </a:pPr>
            <a:r>
              <a:rPr lang="en" sz="1800" u="sng"/>
              <a:t>Differences</a:t>
            </a:r>
            <a:r>
              <a:rPr lang="en" sz="1800"/>
              <a:t>: ISO 12207 is focused on the software lifecycle processes, while SPICE's reference model has two axis of process and capability.</a:t>
            </a:r>
          </a:p>
          <a:p>
            <a:endParaRPr lang="en" sz="1800"/>
          </a:p>
          <a:p>
            <a:pPr lvl="0" rtl="0"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b="1"/>
              <a:t>Trillium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Similarities</a:t>
            </a:r>
            <a:r>
              <a:rPr lang="en" sz="1800"/>
              <a:t>: Both have a focus on industry practises.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Differences</a:t>
            </a:r>
            <a:r>
              <a:rPr lang="en" sz="1800"/>
              <a:t>: Trillium focuses on assessment to minimize risk and ensure timely delivery.</a:t>
            </a:r>
          </a:p>
          <a:p>
            <a:endParaRPr lang="en" sz="1800"/>
          </a:p>
          <a:p>
            <a:pPr lvl="0" rtl="0"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b="1"/>
              <a:t>Sigma Six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Similarities</a:t>
            </a:r>
            <a:r>
              <a:rPr lang="en" sz="1800"/>
              <a:t>: Both deal with software development and business practises.</a:t>
            </a:r>
          </a:p>
          <a:p>
            <a:pPr lv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u="sng"/>
              <a:t>Differences</a:t>
            </a:r>
            <a:r>
              <a:rPr lang="en" sz="1800"/>
              <a:t>: SPICE began as a software development standard and was generalized to business, while Sigma Six began as a business practise standard and was generalized to software development and other industries.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816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2400" u="sng">
                <a:solidFill>
                  <a:schemeClr val="dk2"/>
                </a:solidFill>
              </a:rPr>
              <a:t>Relationships, Similarities or Differences (Cont'd)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14270" y="1658990"/>
            <a:ext cx="88278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Justin: SPICE seems to be a very comprehensive approach, in that it covers all parts of the business, not just software. It's also flexible enough to create subdomains such as Automotive SPICE.</a:t>
            </a:r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Maria: I agree with Justin. Another interesting feature of SPICE is that it offers extensive evaluation and improvement tools for both suppliers and providers. </a:t>
            </a:r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Shawn: This initiative offers a global, familiar, and reliable approach to managing software development practices</a:t>
            </a:r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Veronika: SPICE ensures software quality improvement by helping software purchasers to specify the capability level of software suppliers making suppliers meet international standards to become compatible. </a:t>
            </a:r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Adam: A good approach to managing Software Development. I'd like to learn more about the push to generalise it into other industries.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Everyone's Opinions on SPICE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32970" y="1658990"/>
            <a:ext cx="86967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To create a framework for software process assessment (achieved with the SPICE Documents version 1 release in 1995)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To manage the emerging standard trials (undertakes ISO/IEC 15504 empirical trials)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To promote software process assessment into the software industry  </a:t>
            </a:r>
          </a:p>
          <a:p>
            <a:endParaRPr lang="en"/>
          </a:p>
          <a:p>
            <a:pPr lvl="0">
              <a:buNone/>
            </a:pPr>
            <a:r>
              <a:rPr lang="en" sz="24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Software Process Improvement and Capability dEtermination website : www.sqi.gu.edu.au/spice/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Main Goals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Spearheaded by ISO and IEC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Due to rising necessity for: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a standardized software development process improvement scheme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allow multiple countries use the same methodology</a:t>
            </a:r>
          </a:p>
          <a:p>
            <a:pPr marL="1371600" lvl="2" indent="-4191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3000"/>
              <a:t>(instead of hoarding the good ones for themselves!)</a:t>
            </a:r>
          </a:p>
          <a:p>
            <a:endParaRPr lang="en" sz="3000"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The Motivation for SPICE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091650" y="5861550"/>
            <a:ext cx="8507700" cy="881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1. "ISO/IEC 15504." 7 July, 2012. Web. 2. Sept, 2012. &lt;en.wikipedia.org/wiki/ISO_15504&gt;</a:t>
            </a:r>
          </a:p>
          <a:p>
            <a:pPr lvl="0" rtl="0">
              <a:buNone/>
            </a:pPr>
            <a:r>
              <a:rPr lang="en"/>
              <a:t>2. "ISO Standards." 23 May, 2007. Web. 1 Sept, </a:t>
            </a:r>
          </a:p>
          <a:p>
            <a:pPr lvl="0" indent="457200" rtl="0">
              <a:buNone/>
            </a:pPr>
            <a:r>
              <a:rPr lang="en"/>
              <a:t>2012&lt;http://www.cetic.be/IMG/pdf/Quality-Standards.pdf&gt;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37733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Standard is currently maintained by ISO (International Organization for Standardization)</a:t>
            </a:r>
          </a:p>
          <a:p>
            <a:pPr marL="457200" lvl="0" indent="-381000" rtl="0"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 sz="3000"/>
              <a:t>ISO and IEC convene to discuss concept in June 1991 </a:t>
            </a:r>
            <a:r>
              <a:rPr lang="en" sz="3000" baseline="30000"/>
              <a:t>1</a:t>
            </a:r>
          </a:p>
          <a:p>
            <a:pPr marL="457200" lvl="0" indent="-381000" rtl="0"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 sz="3000"/>
              <a:t>SPICE project started in 1993 </a:t>
            </a:r>
            <a:r>
              <a:rPr lang="en" sz="3000" baseline="30000"/>
              <a:t>2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First international conference in 2000; major revision completed in 2004 </a:t>
            </a:r>
            <a:r>
              <a:rPr lang="en" sz="3000" baseline="30000"/>
              <a:t>2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Origin of the standard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42925" y="5543550"/>
            <a:ext cx="8162999" cy="733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1. "ISO Standards." 23 May, 2007. Web. 1 Sept, 2012 &lt;http://www.cetic.be/IMG/pdf/Quality-Standards.pdf&gt;</a:t>
            </a:r>
          </a:p>
          <a:p>
            <a:pPr>
              <a:buNone/>
            </a:pPr>
            <a:r>
              <a:rPr lang="en">
                <a:solidFill>
                  <a:schemeClr val="dk1"/>
                </a:solidFill>
              </a:rPr>
              <a:t>2. “ISO/IEC 15504.” Wikipedia, The Free Encyclopedia. 7 July 2011. Web. August 2012.</a:t>
            </a:r>
            <a:r>
              <a:rPr lang="en">
                <a:solidFill>
                  <a:schemeClr val="dk1"/>
                </a:solidFill>
                <a:hlinkClick r:id="rId3"/>
              </a:rPr>
              <a:t> </a:t>
            </a:r>
            <a:r>
              <a:rPr lang="en" u="sng">
                <a:solidFill>
                  <a:schemeClr val="dk1"/>
                </a:solidFill>
                <a:hlinkClick r:id="rId3"/>
              </a:rPr>
              <a:t>http://en.wikipedia.org/wiki/ISO/IEC_15504</a:t>
            </a:r>
            <a:r>
              <a:rPr lang="en">
                <a:solidFill>
                  <a:schemeClr val="dk1"/>
                </a:solidFill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551224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06400" rtl="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SPICE can be used in two contexts</a:t>
            </a:r>
            <a:r>
              <a:rPr lang="en" sz="2800" baseline="30000" dirty="0"/>
              <a:t>1</a:t>
            </a:r>
            <a:r>
              <a:rPr lang="en" sz="2800" dirty="0"/>
              <a:t>:</a:t>
            </a:r>
          </a:p>
          <a:p>
            <a:pPr marL="914400" lvl="1" indent="-406400" rtl="0">
              <a:lnSpc>
                <a:spcPct val="115000"/>
              </a:lnSpc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dirty="0"/>
              <a:t>Capability determination (supplier’s evaluation)</a:t>
            </a:r>
          </a:p>
          <a:p>
            <a:pPr marL="914400" lvl="1" indent="-406400" rtl="0">
              <a:lnSpc>
                <a:spcPct val="115000"/>
              </a:lnSpc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dirty="0"/>
              <a:t>Process improvement (organization's evaluation)</a:t>
            </a:r>
          </a:p>
          <a:p>
            <a:pPr marL="457200" lvl="0" indent="-406400" rtl="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700" i="1" dirty="0"/>
              <a:t>"Technology organizations...use this approach to internally assess their actual ability to meet </a:t>
            </a:r>
            <a:r>
              <a:rPr lang="en-US" sz="2700" i="1" dirty="0" smtClean="0"/>
              <a:t>[their]</a:t>
            </a:r>
            <a:r>
              <a:rPr lang="en" sz="2700" i="1" dirty="0" smtClean="0"/>
              <a:t> </a:t>
            </a:r>
            <a:r>
              <a:rPr lang="en" sz="2700" i="1" dirty="0"/>
              <a:t>target and improve their process". </a:t>
            </a:r>
            <a:r>
              <a:rPr lang="en" sz="2700" i="1" baseline="30000" dirty="0"/>
              <a:t>2</a:t>
            </a:r>
          </a:p>
          <a:p>
            <a:endParaRPr lang="en" sz="2800" i="1" baseline="30000" dirty="0"/>
          </a:p>
          <a:p>
            <a:pPr lvl="0" rtl="0">
              <a:lnSpc>
                <a:spcPct val="115000"/>
              </a:lnSpc>
              <a:buNone/>
            </a:pP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“ISO/IEC 15504.” Wikipedia, The Free Encyclopedia. 7 July 2011. Web. August 2012.</a:t>
            </a: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" sz="1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http://en.wikipedia.org/wiki/ISO/IEC_15504</a:t>
            </a: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“ISO/IEC TS 15504-9:2011.”International Organization for Standardization. Web. August 2012. &lt;http://www.iso.org/iso/home/store/catalogue_tc/catalogue_detail.htm?csnumber=51684&gt;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b="0">
                <a:solidFill>
                  <a:schemeClr val="dk2"/>
                </a:solidFill>
              </a:rPr>
              <a:t>Who uses this approach as a way to improve quality?</a:t>
            </a:r>
            <a:r>
              <a:rPr lang="en" sz="1100" b="0">
                <a:solidFill>
                  <a:schemeClr val="dk2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746"/>
            <a:ext cx="8229600" cy="5298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For example, an organization competing for a contract may use SPICE to determine its current capability and the level required by the contractor</a:t>
            </a:r>
            <a:r>
              <a:rPr lang="en" sz="2400" baseline="30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457200" lvl="0" indent="-298450" rtl="0">
              <a:lnSpc>
                <a:spcPct val="115000"/>
              </a:lnSpc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The assessment of processes is not limited only to software development. ISO 15504 has expanded to cover processes in the following areas</a:t>
            </a:r>
            <a:r>
              <a:rPr lang="en" sz="2400" baseline="30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2400" i="1" dirty="0">
                <a:latin typeface="Arial"/>
                <a:ea typeface="Arial"/>
                <a:cs typeface="Arial"/>
                <a:sym typeface="Arial"/>
              </a:rPr>
              <a:t>Organizational, Management, Engineering, Acquisition/Supply, Support, and Operations.</a:t>
            </a:r>
          </a:p>
          <a:p>
            <a:endParaRPr lang="en" sz="2400" i="1" dirty="0"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lnSpc>
                <a:spcPct val="115000"/>
              </a:lnSpc>
              <a:buNone/>
            </a:pP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“ISO/IEC 15504.” Wikipedia, The Free Encyclopedia. 7 July 2011. Web. August 2012.</a:t>
            </a: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" sz="1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http://en.wikipedia.org/wiki/ISO/IEC_15504</a:t>
            </a:r>
            <a:r>
              <a:rPr lang="en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99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000" b="0">
                <a:solidFill>
                  <a:schemeClr val="dk2"/>
                </a:solidFill>
              </a:rPr>
              <a:t>Who uses this approach as a way to improve quality? (Cont'd)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Model for process management</a:t>
            </a:r>
          </a:p>
          <a:p>
            <a:endParaRPr lang="en"/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Creates set of requirements and guidelines to assess a company's software development process, and improve that process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1400">
                <a:solidFill>
                  <a:srgbClr val="000000"/>
                </a:solidFill>
              </a:rPr>
              <a:t>What is SPICE: http://www.cetic.be/IMG/pdf/Quality-Standards.pdf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Main/Unique Features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Processes can be divided into five categories: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Customer-Provider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Engineering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Support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Management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Organization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pPr lvl="0">
              <a:buNone/>
            </a:pPr>
            <a:r>
              <a:rPr lang="en" sz="1400">
                <a:solidFill>
                  <a:srgbClr val="000000"/>
                </a:solidFill>
              </a:rPr>
              <a:t>What is SPICE: http://www.cetic.be/IMG/pdf/Quality-Standards.pdf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dk2"/>
                </a:solidFill>
              </a:rPr>
              <a:t>Main/Unique Features (cont'd)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</a:t>
            </a:r>
            <a:r>
              <a:rPr lang="en" sz="3000"/>
              <a:t>ix maturity levels for each of the processes: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0 : Incomplete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1 : Initial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2 : Managed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3 : Defined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4 : Quantitatively managed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Courier New"/>
              <a:buChar char="o"/>
            </a:pPr>
            <a:r>
              <a:rPr lang="en" sz="3000"/>
              <a:t>5 : Optimizing</a:t>
            </a:r>
          </a:p>
          <a:p>
            <a:endParaRPr lang="en" sz="3000"/>
          </a:p>
          <a:p>
            <a:endParaRPr lang="en" sz="3000"/>
          </a:p>
          <a:p>
            <a:pPr lvl="0" rtl="0">
              <a:buNone/>
            </a:pPr>
            <a:r>
              <a:rPr lang="en" sz="1400">
                <a:solidFill>
                  <a:srgbClr val="000000"/>
                </a:solidFill>
              </a:rPr>
              <a:t>What is SPICE: http://www.cetic.be/IMG/pdf/Quality-Standards.pdf</a:t>
            </a:r>
          </a:p>
          <a:p>
            <a:endParaRPr lang="en" sz="1400">
              <a:solidFill>
                <a:srgbClr val="000000"/>
              </a:solidFill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Main/Unique Features (cont'd)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1008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ISO 15504 (SPICE)</vt:lpstr>
      <vt:lpstr>Main Goals</vt:lpstr>
      <vt:lpstr>The Motivation for SPICE</vt:lpstr>
      <vt:lpstr>Origin of the standard</vt:lpstr>
      <vt:lpstr>Who uses this approach as a way to improve quality? </vt:lpstr>
      <vt:lpstr>Who uses this approach as a way to improve quality? (Cont'd)</vt:lpstr>
      <vt:lpstr>Main/Unique Features</vt:lpstr>
      <vt:lpstr>Main/Unique Features (cont'd)</vt:lpstr>
      <vt:lpstr>Main/Unique Features (cont'd)</vt:lpstr>
      <vt:lpstr>Main/Unique Features (cont'd)</vt:lpstr>
      <vt:lpstr>7. Relationships, Similarities or Differences ISO 15504 has with the rest of the standards</vt:lpstr>
      <vt:lpstr>Relationships, Similarities or Differences (Cont'd)</vt:lpstr>
      <vt:lpstr>Everyone's Opinions on SPICE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15504 (SPICE)</dc:title>
  <dc:creator>Robert Lingard</dc:creator>
  <cp:lastModifiedBy>Robert Lingard</cp:lastModifiedBy>
  <cp:revision>1</cp:revision>
  <dcterms:modified xsi:type="dcterms:W3CDTF">2012-09-11T21:32:37Z</dcterms:modified>
</cp:coreProperties>
</file>