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6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5640431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9" name="Shape 9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sp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2" name="Shape 12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285750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9" name="Shape 1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31" name="Shape 3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Shape 34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35" name="Shape 35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spAutoFit/>
            </a:bodyPr>
            <a:lstStyle/>
            <a:p>
              <a:endParaRPr/>
            </a:p>
          </p:txBody>
        </p:sp>
        <p:sp>
          <p:nvSpPr>
            <p:cNvPr id="36" name="Shape 36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spAutoFit/>
            </a:bodyPr>
            <a:lstStyle/>
            <a:p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spAutoFit/>
            </a:bodyPr>
            <a:lstStyle/>
            <a:p>
              <a:endParaRPr/>
            </a:p>
          </p:txBody>
        </p:sp>
      </p:grp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152400" algn="ctr" rtl="0">
              <a:buSzPct val="100000"/>
              <a:buFont typeface="Trebuchet MS"/>
              <a:buNone/>
              <a:defRPr sz="2400"/>
            </a:lvl1pPr>
            <a:lvl2pPr marL="0" indent="152400" algn="ctr" rtl="0">
              <a:buSzPct val="100000"/>
              <a:buFont typeface="Trebuchet MS"/>
              <a:buNone/>
              <a:defRPr sz="2400"/>
            </a:lvl2pPr>
            <a:lvl3pPr marL="0" indent="152400" algn="ctr" rtl="0">
              <a:buSzPct val="100000"/>
              <a:buFont typeface="Trebuchet MS"/>
              <a:buNone/>
              <a:defRPr sz="2400"/>
            </a:lvl3pPr>
            <a:lvl4pPr marL="0" indent="152400" algn="ctr" rtl="0">
              <a:buSzPct val="100000"/>
              <a:buFont typeface="Trebuchet MS"/>
              <a:buNone/>
              <a:defRPr sz="2400"/>
            </a:lvl4pPr>
            <a:lvl5pPr marL="0" indent="152400" algn="ctr" rtl="0">
              <a:buSzPct val="100000"/>
              <a:buFont typeface="Trebuchet MS"/>
              <a:buNone/>
              <a:defRPr sz="2400"/>
            </a:lvl5pPr>
            <a:lvl6pPr marL="0" indent="152400" algn="ctr" rtl="0">
              <a:buSzPct val="100000"/>
              <a:buFont typeface="Trebuchet MS"/>
              <a:buNone/>
              <a:defRPr sz="2400"/>
            </a:lvl6pPr>
            <a:lvl7pPr marL="0" indent="152400" algn="ctr" rtl="0">
              <a:buSzPct val="100000"/>
              <a:buFont typeface="Trebuchet MS"/>
              <a:buNone/>
              <a:defRPr sz="2400"/>
            </a:lvl7pPr>
            <a:lvl8pPr marL="0" indent="152400" algn="ctr" rtl="0">
              <a:buSzPct val="100000"/>
              <a:buFont typeface="Trebuchet MS"/>
              <a:buNone/>
              <a:defRPr sz="2400"/>
            </a:lvl8pPr>
            <a:lvl9pPr marL="0" indent="152400" algn="ctr" rtl="0"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z="32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285750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SO/IEC_1550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SO/IEC_15504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SO/IEC_15504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ISO 15504 (SPICE)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1206450" y="3230880"/>
            <a:ext cx="7035899" cy="9254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/>
              <a:t>Adam Brakel, Justin Molinyawe, Shawn Morgan, Veronika Movagharianpour, Justin Peckner,</a:t>
            </a:r>
          </a:p>
          <a:p>
            <a:pPr lvl="0" rtl="0">
              <a:buNone/>
            </a:pPr>
            <a:r>
              <a:rPr lang="en"/>
              <a:t>Maria Velasquez-Rosales</a:t>
            </a:r>
          </a:p>
          <a:p>
            <a:endParaRPr lang="en"/>
          </a:p>
          <a:p>
            <a:pPr lvl="0" rtl="0">
              <a:buNone/>
            </a:pPr>
            <a:r>
              <a:rPr lang="en"/>
              <a:t>September 4, 2012</a:t>
            </a:r>
          </a:p>
          <a:p>
            <a:endParaRPr lang="en"/>
          </a:p>
          <a:p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/>
              <a:t>Rating scale for assessment of attribute: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Not achieved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Partially achieved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Largely achieved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Fully Achieved</a:t>
            </a:r>
          </a:p>
          <a:p>
            <a:endParaRPr lang="en"/>
          </a:p>
          <a:p>
            <a:endParaRPr lang="en"/>
          </a:p>
          <a:p>
            <a:endParaRPr lang="en"/>
          </a:p>
          <a:p>
            <a:endParaRPr lang="en"/>
          </a:p>
          <a:p>
            <a:pPr lvl="0" rtl="0">
              <a:buNone/>
            </a:pPr>
            <a:r>
              <a:rPr lang="en" sz="1800">
                <a:solidFill>
                  <a:srgbClr val="000000"/>
                </a:solidFill>
              </a:rPr>
              <a:t>ISO/IEC 15504 Part 3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Main/Unique Features (cont'd)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353694"/>
            <a:ext cx="8229600" cy="51453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 sz="1800"/>
              <a:t>Relationships: ISO 15504 (SPICE) was developed from ISO 12207's process reference model, Bootstrap's maturity model and Trillium's industry practises. </a:t>
            </a:r>
          </a:p>
          <a:p>
            <a:endParaRPr lang="en" sz="1800"/>
          </a:p>
          <a:p>
            <a:pPr lvl="0" rtl="0">
              <a:buNone/>
            </a:pPr>
            <a:r>
              <a:rPr lang="en" sz="1900" b="1"/>
              <a:t>SEI's CMM / CMMI</a:t>
            </a:r>
          </a:p>
          <a:p>
            <a:pPr lvl="0" rtl="0">
              <a:buNone/>
            </a:pPr>
            <a:r>
              <a:rPr lang="en" sz="1800" u="sng"/>
              <a:t>Similarities</a:t>
            </a:r>
            <a:r>
              <a:rPr lang="en" sz="1800"/>
              <a:t>: both were originally software development models and generalized to cover other business processes. </a:t>
            </a:r>
          </a:p>
          <a:p>
            <a:pPr lvl="0" rtl="0">
              <a:buNone/>
            </a:pPr>
            <a:r>
              <a:rPr lang="en" sz="1800" u="sng"/>
              <a:t>Differences</a:t>
            </a:r>
            <a:r>
              <a:rPr lang="en" sz="1800"/>
              <a:t>: CMM focuses on the areas of project management and support, while SPICE covers organization, management, engineering, acquisition supply, support and operations. CMMI is a process improvement model is not reflected in SPICE's standards.</a:t>
            </a:r>
          </a:p>
          <a:p>
            <a:endParaRPr lang="en" sz="1800"/>
          </a:p>
          <a:p>
            <a:pPr lvl="0" rtl="0">
              <a:buClr>
                <a:srgbClr val="000000"/>
              </a:buClr>
              <a:buSzPct val="57894"/>
              <a:buFont typeface="Arial"/>
              <a:buNone/>
            </a:pPr>
            <a:r>
              <a:rPr lang="en" sz="1900" b="1"/>
              <a:t>ISO 9000</a:t>
            </a:r>
          </a:p>
          <a:p>
            <a:pPr lvl="0" rtl="0">
              <a:buNone/>
            </a:pPr>
            <a:r>
              <a:rPr lang="en" sz="1800" u="sng"/>
              <a:t>Similarities</a:t>
            </a:r>
            <a:r>
              <a:rPr lang="en" sz="1800"/>
              <a:t>: Both are sets of standards that deal with software development.</a:t>
            </a:r>
          </a:p>
          <a:p>
            <a:pPr lvl="0" rtl="0">
              <a:buNone/>
            </a:pPr>
            <a:r>
              <a:rPr lang="en" sz="1800" u="sng"/>
              <a:t>Differences</a:t>
            </a:r>
            <a:r>
              <a:rPr lang="en" sz="1800"/>
              <a:t>: SPICE focuses on software development standards, while ISO 9000 focuses on quality management and customer satisfaction.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09699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algn="ctr">
              <a:buNone/>
            </a:pPr>
            <a:r>
              <a:rPr lang="en" sz="2400" u="sng">
                <a:solidFill>
                  <a:schemeClr val="dk2"/>
                </a:solidFill>
              </a:rPr>
              <a:t>7. Relationships, Similarities or Differences ISO 15504 has with the rest of the standards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014896"/>
            <a:ext cx="8229600" cy="54842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Clr>
                <a:srgbClr val="000000"/>
              </a:buClr>
              <a:buSzPct val="57894"/>
              <a:buFont typeface="Arial"/>
              <a:buNone/>
            </a:pPr>
            <a:r>
              <a:rPr lang="en" sz="1900" b="1"/>
              <a:t>Bootstrap Project</a:t>
            </a: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" sz="1800" u="sng"/>
              <a:t>Similarities</a:t>
            </a:r>
            <a:r>
              <a:rPr lang="en" sz="1800"/>
              <a:t>: Both evaluate software and deal with software maturity. </a:t>
            </a:r>
          </a:p>
          <a:p>
            <a:pPr lvl="0" rtl="0">
              <a:buNone/>
            </a:pPr>
            <a:r>
              <a:rPr lang="en" sz="1800" u="sng"/>
              <a:t>Differences</a:t>
            </a:r>
            <a:r>
              <a:rPr lang="en" sz="1800"/>
              <a:t>: Bootstrap focuses on the evaluation of software development while SPICE has been generalized to business and other processes.</a:t>
            </a:r>
          </a:p>
          <a:p>
            <a:endParaRPr lang="en" sz="1800"/>
          </a:p>
          <a:p>
            <a:pPr lvl="0" rtl="0">
              <a:buClr>
                <a:srgbClr val="000000"/>
              </a:buClr>
              <a:buSzPct val="57894"/>
              <a:buFont typeface="Arial"/>
              <a:buNone/>
            </a:pPr>
            <a:r>
              <a:rPr lang="en" sz="1900" b="1"/>
              <a:t>ISO 12207</a:t>
            </a: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" sz="1800" u="sng"/>
              <a:t>Similarities</a:t>
            </a:r>
            <a:r>
              <a:rPr lang="en" sz="1800"/>
              <a:t>: Both use the same software reference model.</a:t>
            </a:r>
          </a:p>
          <a:p>
            <a:pPr lvl="0" rtl="0">
              <a:buNone/>
            </a:pPr>
            <a:r>
              <a:rPr lang="en" sz="1800" u="sng"/>
              <a:t>Differences</a:t>
            </a:r>
            <a:r>
              <a:rPr lang="en" sz="1800"/>
              <a:t>: ISO 12207 is focused on the software lifecycle processes, while SPICE's reference model has two axis of process and capability.</a:t>
            </a:r>
          </a:p>
          <a:p>
            <a:endParaRPr lang="en" sz="1800"/>
          </a:p>
          <a:p>
            <a:pPr lvl="0" rtl="0">
              <a:buClr>
                <a:srgbClr val="000000"/>
              </a:buClr>
              <a:buSzPct val="57894"/>
              <a:buFont typeface="Arial"/>
              <a:buNone/>
            </a:pPr>
            <a:r>
              <a:rPr lang="en" sz="1900" b="1"/>
              <a:t>Trillium</a:t>
            </a: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" sz="1800" u="sng"/>
              <a:t>Similarities</a:t>
            </a:r>
            <a:r>
              <a:rPr lang="en" sz="1800"/>
              <a:t>: Both have a focus on industry practises.</a:t>
            </a: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" sz="1800" u="sng"/>
              <a:t>Differences</a:t>
            </a:r>
            <a:r>
              <a:rPr lang="en" sz="1800"/>
              <a:t>: Trillium focuses on assessment to minimize risk and ensure timely delivery.</a:t>
            </a:r>
          </a:p>
          <a:p>
            <a:endParaRPr lang="en" sz="1800"/>
          </a:p>
          <a:p>
            <a:pPr lvl="0" rtl="0">
              <a:buClr>
                <a:srgbClr val="000000"/>
              </a:buClr>
              <a:buSzPct val="57894"/>
              <a:buFont typeface="Arial"/>
              <a:buNone/>
            </a:pPr>
            <a:r>
              <a:rPr lang="en" sz="1900" b="1"/>
              <a:t>Sigma Six</a:t>
            </a: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" sz="1800" u="sng"/>
              <a:t>Similarities</a:t>
            </a:r>
            <a:r>
              <a:rPr lang="en" sz="1800"/>
              <a:t>: Both deal with software development and business practises.</a:t>
            </a:r>
          </a:p>
          <a:p>
            <a:pPr lvl="0">
              <a:buClr>
                <a:srgbClr val="000000"/>
              </a:buClr>
              <a:buSzPct val="61111"/>
              <a:buFont typeface="Arial"/>
              <a:buNone/>
            </a:pPr>
            <a:r>
              <a:rPr lang="en" sz="1800" u="sng"/>
              <a:t>Differences</a:t>
            </a:r>
            <a:r>
              <a:rPr lang="en" sz="1800"/>
              <a:t>: SPICE began as a software development standard and was generalized to business, while Sigma Six began as a business practise standard and was generalized to software development and other industries.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6816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algn="ctr">
              <a:buNone/>
            </a:pPr>
            <a:r>
              <a:rPr lang="en" sz="2400" u="sng">
                <a:solidFill>
                  <a:schemeClr val="dk2"/>
                </a:solidFill>
              </a:rPr>
              <a:t>Relationships, Similarities or Differences (Cont'd)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214270" y="1658990"/>
            <a:ext cx="88278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3556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000"/>
              <a:t>Justin: SPICE seems to be a very comprehensive approach, in that it covers all parts of the business, not just software. It's also flexible enough to create subdomains such as Automotive SPICE.</a:t>
            </a:r>
          </a:p>
          <a:p>
            <a:pPr marL="457200" lvl="0" indent="-3556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000"/>
              <a:t>Maria: I agree with Justin. Another interesting feature of SPICE is that it offers extensive evaluation and improvement tools for both suppliers and providers. </a:t>
            </a:r>
          </a:p>
          <a:p>
            <a:pPr marL="457200" lvl="0" indent="-3556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000"/>
              <a:t>Shawn: This initiative offers a global, familiar, and reliable approach to managing software development practices</a:t>
            </a:r>
          </a:p>
          <a:p>
            <a:pPr marL="457200" lvl="0" indent="-3556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000"/>
              <a:t>Veronika: SPICE ensures software quality improvement by helping software purchasers to specify the capability level of software suppliers making suppliers meet international standards to become compatible. </a:t>
            </a:r>
          </a:p>
          <a:p>
            <a:pPr marL="457200" lvl="0" indent="-3556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000"/>
              <a:t>Adam: A good approach to managing Software Development. I'd like to learn more about the push to generalise it into other industries.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None/>
            </a:pPr>
            <a:r>
              <a:rPr lang="en"/>
              <a:t>Everyone's Opinions on SPICE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algn="ctr">
              <a:buNone/>
            </a:pPr>
            <a:r>
              <a:rPr lang="en"/>
              <a:t>Any Questions?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232970" y="1658990"/>
            <a:ext cx="86967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To create a framework for software process assessment (achieved with the SPICE Documents version 1 release in 1995)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To manage the emerging standard trials (undertakes ISO/IEC 15504 empirical trials)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To promote software process assessment into the software industry  </a:t>
            </a:r>
          </a:p>
          <a:p>
            <a:endParaRPr lang="en"/>
          </a:p>
          <a:p>
            <a:pPr lvl="0">
              <a:buNone/>
            </a:pPr>
            <a:r>
              <a:rPr lang="en" sz="2400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Software Process Improvement and Capability dEtermination website : www.sqi.gu.edu.au/spice/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Main Goals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Spearheaded by ISO and IEC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Due to rising necessity for:</a:t>
            </a:r>
          </a:p>
          <a:p>
            <a:pPr marL="914400" lvl="1" indent="-4191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/>
              <a:t>a standardized software development process improvement scheme</a:t>
            </a:r>
          </a:p>
          <a:p>
            <a:pPr marL="914400" lvl="1" indent="-4191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/>
              <a:t>allow multiple countries use the same methodology</a:t>
            </a:r>
          </a:p>
          <a:p>
            <a:pPr marL="1371600" lvl="2" indent="-419100" rtl="0"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sz="3000"/>
              <a:t>(instead of hoarding the good ones for themselves!)</a:t>
            </a:r>
          </a:p>
          <a:p>
            <a:endParaRPr lang="en" sz="3000"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The Motivation for SPICE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1091650" y="5861550"/>
            <a:ext cx="8507700" cy="8819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/>
              <a:t>1. "ISO/IEC 15504." 7 July, 2012. Web. 2. Sept, 2012. &lt;en.wikipedia.org/wiki/ISO_15504&gt;</a:t>
            </a:r>
          </a:p>
          <a:p>
            <a:pPr lvl="0" rtl="0">
              <a:buNone/>
            </a:pPr>
            <a:r>
              <a:rPr lang="en"/>
              <a:t>2. "ISO Standards." 23 May, 2007. Web. 1 Sept, </a:t>
            </a:r>
          </a:p>
          <a:p>
            <a:pPr lvl="0" indent="457200" rtl="0">
              <a:buNone/>
            </a:pPr>
            <a:r>
              <a:rPr lang="en"/>
              <a:t>2012&lt;http://www.cetic.be/IMG/pdf/Quality-Standards.pdf&gt;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37733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Standard is currently maintained by ISO (International Organization for Standardization)</a:t>
            </a:r>
          </a:p>
          <a:p>
            <a:pPr marL="457200" lvl="0" indent="-381000" rtl="0">
              <a:buClr>
                <a:schemeClr val="dk2"/>
              </a:buClr>
              <a:buSzPct val="133333"/>
              <a:buFont typeface="Arial"/>
              <a:buChar char="•"/>
            </a:pPr>
            <a:r>
              <a:rPr lang="en" sz="3000"/>
              <a:t>ISO and IEC convene to discuss concept in June 1991 </a:t>
            </a:r>
            <a:r>
              <a:rPr lang="en" sz="3000" baseline="30000"/>
              <a:t>1</a:t>
            </a:r>
          </a:p>
          <a:p>
            <a:pPr marL="457200" lvl="0" indent="-381000" rtl="0">
              <a:buClr>
                <a:schemeClr val="dk2"/>
              </a:buClr>
              <a:buSzPct val="133333"/>
              <a:buFont typeface="Arial"/>
              <a:buChar char="•"/>
            </a:pPr>
            <a:r>
              <a:rPr lang="en" sz="3000"/>
              <a:t>SPICE project started in 1993 </a:t>
            </a:r>
            <a:r>
              <a:rPr lang="en" sz="3000" baseline="30000"/>
              <a:t>2</a:t>
            </a:r>
          </a:p>
          <a:p>
            <a:pPr marL="457200" lvl="0" indent="-4191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First international conference in 2000; major revision completed in 2004 </a:t>
            </a:r>
            <a:r>
              <a:rPr lang="en" sz="3000" baseline="30000"/>
              <a:t>2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Origin of the standard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542925" y="5543550"/>
            <a:ext cx="8162999" cy="7334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/>
              <a:t>1. "ISO Standards." 23 May, 2007. Web. 1 Sept, 2012 &lt;http://www.cetic.be/IMG/pdf/Quality-Standards.pdf&gt;</a:t>
            </a:r>
          </a:p>
          <a:p>
            <a:pPr>
              <a:buNone/>
            </a:pPr>
            <a:r>
              <a:rPr lang="en">
                <a:solidFill>
                  <a:schemeClr val="dk1"/>
                </a:solidFill>
              </a:rPr>
              <a:t>2. “ISO/IEC 15504.” Wikipedia, The Free Encyclopedia. 7 July 2011. Web. August 2012.</a:t>
            </a:r>
            <a:r>
              <a:rPr lang="en">
                <a:solidFill>
                  <a:schemeClr val="dk1"/>
                </a:solidFill>
                <a:hlinkClick r:id="rId3"/>
              </a:rPr>
              <a:t> </a:t>
            </a:r>
            <a:r>
              <a:rPr lang="en" u="sng">
                <a:solidFill>
                  <a:schemeClr val="dk1"/>
                </a:solidFill>
                <a:hlinkClick r:id="rId3"/>
              </a:rPr>
              <a:t>http://en.wikipedia.org/wiki/ISO/IEC_15504</a:t>
            </a:r>
            <a:r>
              <a:rPr lang="en">
                <a:solidFill>
                  <a:schemeClr val="dk1"/>
                </a:solidFill>
              </a:rPr>
              <a:t>&gt;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5512247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06400" rtl="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800" dirty="0"/>
              <a:t>SPICE can be used in two contexts</a:t>
            </a:r>
            <a:r>
              <a:rPr lang="en" sz="2800" baseline="30000" dirty="0"/>
              <a:t>1</a:t>
            </a:r>
            <a:r>
              <a:rPr lang="en" sz="2800" dirty="0"/>
              <a:t>:</a:t>
            </a:r>
          </a:p>
          <a:p>
            <a:pPr marL="914400" lvl="1" indent="-406400" rtl="0">
              <a:lnSpc>
                <a:spcPct val="115000"/>
              </a:lnSpc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 dirty="0"/>
              <a:t>Capability determination (supplier’s evaluation)</a:t>
            </a:r>
          </a:p>
          <a:p>
            <a:pPr marL="914400" lvl="1" indent="-406400" rtl="0">
              <a:lnSpc>
                <a:spcPct val="115000"/>
              </a:lnSpc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 dirty="0"/>
              <a:t>Process improvement (organization's evaluation)</a:t>
            </a:r>
          </a:p>
          <a:p>
            <a:pPr marL="457200" lvl="0" indent="-406400" rtl="0">
              <a:lnSpc>
                <a:spcPct val="115000"/>
              </a:lnSpc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700" i="1" dirty="0"/>
              <a:t>"Technology organizations...use this approach to internally assess their actual ability to meet </a:t>
            </a:r>
            <a:r>
              <a:rPr lang="en-US" sz="2700" i="1" dirty="0" smtClean="0"/>
              <a:t>[their]</a:t>
            </a:r>
            <a:r>
              <a:rPr lang="en" sz="2700" i="1" dirty="0" smtClean="0"/>
              <a:t> </a:t>
            </a:r>
            <a:r>
              <a:rPr lang="en" sz="2700" i="1" dirty="0"/>
              <a:t>target and improve their process". </a:t>
            </a:r>
            <a:r>
              <a:rPr lang="en" sz="2700" i="1" baseline="30000" dirty="0"/>
              <a:t>2</a:t>
            </a:r>
          </a:p>
          <a:p>
            <a:endParaRPr lang="en" sz="2800" i="1" baseline="30000" dirty="0"/>
          </a:p>
          <a:p>
            <a:pPr lvl="0" rtl="0">
              <a:lnSpc>
                <a:spcPct val="115000"/>
              </a:lnSpc>
              <a:buNone/>
            </a:pP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“ISO/IEC 15504.” Wikipedia, The Free Encyclopedia. 7 July 2011. Web. August 2012.</a:t>
            </a: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" sz="1400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http://en.wikipedia.org/wiki/ISO/IEC_15504</a:t>
            </a: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</a:t>
            </a:r>
          </a:p>
          <a:p>
            <a:pPr lvl="0" rtl="0">
              <a:lnSpc>
                <a:spcPct val="115000"/>
              </a:lnSpc>
              <a:buNone/>
            </a:pP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“ISO/IEC TS 15504-9:2011.”International Organization for Standardization. Web. August 2012. &lt;http://www.iso.org/iso/home/store/catalogue_tc/catalogue_detail.htm?csnumber=51684&gt;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b="0">
                <a:solidFill>
                  <a:schemeClr val="dk2"/>
                </a:solidFill>
              </a:rPr>
              <a:t>Who uses this approach as a way to improve quality?</a:t>
            </a:r>
            <a:r>
              <a:rPr lang="en" sz="1100" b="0">
                <a:solidFill>
                  <a:schemeClr val="dk2"/>
                </a:solidFill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200746"/>
            <a:ext cx="8229600" cy="52983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298450" rtl="0">
              <a:lnSpc>
                <a:spcPct val="115000"/>
              </a:lnSpc>
              <a:buClr>
                <a:srgbClr val="000000"/>
              </a:buClr>
              <a:buSzPct val="76388"/>
              <a:buFont typeface="Arial"/>
              <a:buChar char="•"/>
            </a:pPr>
            <a:r>
              <a:rPr lang="en" sz="2400" dirty="0">
                <a:latin typeface="Arial"/>
                <a:ea typeface="Arial"/>
                <a:cs typeface="Arial"/>
                <a:sym typeface="Arial"/>
              </a:rPr>
              <a:t>For example, an organization competing for a contract may use SPICE to determine its current capability and the level required by the contractor</a:t>
            </a:r>
            <a:r>
              <a:rPr lang="en" sz="2400" baseline="30000" dirty="0"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400" dirty="0"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457200" lvl="0" indent="-298450" rtl="0">
              <a:lnSpc>
                <a:spcPct val="115000"/>
              </a:lnSpc>
              <a:buClr>
                <a:srgbClr val="000000"/>
              </a:buClr>
              <a:buSzPct val="76388"/>
              <a:buFont typeface="Arial"/>
              <a:buChar char="•"/>
            </a:pPr>
            <a:r>
              <a:rPr lang="en" sz="2400" dirty="0">
                <a:latin typeface="Arial"/>
                <a:ea typeface="Arial"/>
                <a:cs typeface="Arial"/>
                <a:sym typeface="Arial"/>
              </a:rPr>
              <a:t>The assessment of processes is not limited only to software development. ISO 15504 has expanded to cover processes in the following areas</a:t>
            </a:r>
            <a:r>
              <a:rPr lang="en" sz="2400" baseline="30000" dirty="0"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2400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" sz="2400" i="1" dirty="0">
                <a:latin typeface="Arial"/>
                <a:ea typeface="Arial"/>
                <a:cs typeface="Arial"/>
                <a:sym typeface="Arial"/>
              </a:rPr>
              <a:t>Organizational, Management, Engineering, Acquisition/Supply, Support, and Operations.</a:t>
            </a:r>
          </a:p>
          <a:p>
            <a:endParaRPr lang="en" sz="2400" i="1" dirty="0">
              <a:latin typeface="Arial"/>
              <a:ea typeface="Arial"/>
              <a:cs typeface="Arial"/>
              <a:sym typeface="Arial"/>
            </a:endParaRPr>
          </a:p>
          <a:p>
            <a:pPr lvl="0" algn="just" rtl="0">
              <a:lnSpc>
                <a:spcPct val="115000"/>
              </a:lnSpc>
              <a:buNone/>
            </a:pP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“ISO/IEC 15504.” Wikipedia, The Free Encyclopedia. 7 July 2011. Web. August 2012.</a:t>
            </a: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" sz="1400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http://en.wikipedia.org/wiki/ISO/IEC_15504</a:t>
            </a:r>
            <a:r>
              <a:rPr lang="en" sz="1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99099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sz="3000" b="0">
                <a:solidFill>
                  <a:schemeClr val="dk2"/>
                </a:solidFill>
              </a:rPr>
              <a:t>Who uses this approach as a way to improve quality? (Cont'd)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Model for process management</a:t>
            </a:r>
          </a:p>
          <a:p>
            <a:endParaRPr lang="en"/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Creates set of requirements and guidelines to assess a company's software development process, and improve that process</a:t>
            </a:r>
          </a:p>
          <a:p>
            <a:endParaRPr lang="en"/>
          </a:p>
          <a:p>
            <a:endParaRPr lang="en"/>
          </a:p>
          <a:p>
            <a:endParaRPr lang="en"/>
          </a:p>
          <a:p>
            <a:pPr lvl="0" rtl="0">
              <a:buNone/>
            </a:pPr>
            <a:r>
              <a:rPr lang="en" sz="1400">
                <a:solidFill>
                  <a:srgbClr val="000000"/>
                </a:solidFill>
              </a:rPr>
              <a:t>What is SPICE: http://www.cetic.be/IMG/pdf/Quality-Standards.pdf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Main/Unique Features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Processes can be divided into five categories: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Customer-Provider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Engineering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Support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Management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Organization</a:t>
            </a:r>
          </a:p>
          <a:p>
            <a:endParaRPr lang="en"/>
          </a:p>
          <a:p>
            <a:endParaRPr lang="en"/>
          </a:p>
          <a:p>
            <a:endParaRPr lang="en"/>
          </a:p>
          <a:p>
            <a:pPr lvl="0">
              <a:buNone/>
            </a:pPr>
            <a:r>
              <a:rPr lang="en" sz="1400">
                <a:solidFill>
                  <a:srgbClr val="000000"/>
                </a:solidFill>
              </a:rPr>
              <a:t>What is SPICE: http://www.cetic.be/IMG/pdf/Quality-Standards.pdf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>
                <a:solidFill>
                  <a:schemeClr val="dk2"/>
                </a:solidFill>
              </a:rPr>
              <a:t>Main/Unique Features (cont'd)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S</a:t>
            </a:r>
            <a:r>
              <a:rPr lang="en" sz="3000"/>
              <a:t>ix maturity levels for each of the processes:</a:t>
            </a:r>
          </a:p>
          <a:p>
            <a:pPr marL="914400" lvl="1" indent="-406400" rtl="0">
              <a:buClr>
                <a:schemeClr val="dk2"/>
              </a:buClr>
              <a:buSzPct val="93333"/>
              <a:buFont typeface="Courier New"/>
              <a:buChar char="o"/>
            </a:pPr>
            <a:r>
              <a:rPr lang="en" sz="3000"/>
              <a:t>0 : Incomplete</a:t>
            </a:r>
          </a:p>
          <a:p>
            <a:pPr marL="914400" lvl="1" indent="-406400" rtl="0">
              <a:buClr>
                <a:schemeClr val="dk2"/>
              </a:buClr>
              <a:buSzPct val="93333"/>
              <a:buFont typeface="Courier New"/>
              <a:buChar char="o"/>
            </a:pPr>
            <a:r>
              <a:rPr lang="en" sz="3000"/>
              <a:t>1 : Initial</a:t>
            </a:r>
          </a:p>
          <a:p>
            <a:pPr marL="914400" lvl="1" indent="-406400" rtl="0">
              <a:buClr>
                <a:schemeClr val="dk2"/>
              </a:buClr>
              <a:buSzPct val="93333"/>
              <a:buFont typeface="Courier New"/>
              <a:buChar char="o"/>
            </a:pPr>
            <a:r>
              <a:rPr lang="en" sz="3000"/>
              <a:t>2 : Managed</a:t>
            </a:r>
          </a:p>
          <a:p>
            <a:pPr marL="914400" lvl="1" indent="-406400" rtl="0">
              <a:buClr>
                <a:schemeClr val="dk2"/>
              </a:buClr>
              <a:buSzPct val="93333"/>
              <a:buFont typeface="Courier New"/>
              <a:buChar char="o"/>
            </a:pPr>
            <a:r>
              <a:rPr lang="en" sz="3000"/>
              <a:t>3 : Defined</a:t>
            </a:r>
          </a:p>
          <a:p>
            <a:pPr marL="914400" lvl="1" indent="-406400" rtl="0">
              <a:buClr>
                <a:schemeClr val="dk2"/>
              </a:buClr>
              <a:buSzPct val="93333"/>
              <a:buFont typeface="Courier New"/>
              <a:buChar char="o"/>
            </a:pPr>
            <a:r>
              <a:rPr lang="en" sz="3000"/>
              <a:t>4 : Quantitatively managed</a:t>
            </a:r>
          </a:p>
          <a:p>
            <a:pPr marL="914400" lvl="1" indent="-406400" rtl="0">
              <a:buClr>
                <a:schemeClr val="dk2"/>
              </a:buClr>
              <a:buSzPct val="93333"/>
              <a:buFont typeface="Courier New"/>
              <a:buChar char="o"/>
            </a:pPr>
            <a:r>
              <a:rPr lang="en" sz="3000"/>
              <a:t>5 : Optimizing</a:t>
            </a:r>
          </a:p>
          <a:p>
            <a:endParaRPr lang="en" sz="3000"/>
          </a:p>
          <a:p>
            <a:endParaRPr lang="en" sz="3000"/>
          </a:p>
          <a:p>
            <a:pPr lvl="0" rtl="0">
              <a:buNone/>
            </a:pPr>
            <a:r>
              <a:rPr lang="en" sz="1400">
                <a:solidFill>
                  <a:srgbClr val="000000"/>
                </a:solidFill>
              </a:rPr>
              <a:t>What is SPICE: http://www.cetic.be/IMG/pdf/Quality-Standards.pdf</a:t>
            </a:r>
          </a:p>
          <a:p>
            <a:endParaRPr lang="en" sz="1400">
              <a:solidFill>
                <a:srgbClr val="000000"/>
              </a:solidFill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/>
              <a:t>Main/Unique Features (cont'd)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1008</Words>
  <Application>Microsoft Office PowerPoint</Application>
  <PresentationFormat>On-screen Show (4:3)</PresentationFormat>
  <Paragraphs>114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/>
      <vt:lpstr>ISO 15504 (SPICE)</vt:lpstr>
      <vt:lpstr>Main Goals</vt:lpstr>
      <vt:lpstr>The Motivation for SPICE</vt:lpstr>
      <vt:lpstr>Origin of the standard</vt:lpstr>
      <vt:lpstr>Who uses this approach as a way to improve quality? </vt:lpstr>
      <vt:lpstr>Who uses this approach as a way to improve quality? (Cont'd)</vt:lpstr>
      <vt:lpstr>Main/Unique Features</vt:lpstr>
      <vt:lpstr>Main/Unique Features (cont'd)</vt:lpstr>
      <vt:lpstr>Main/Unique Features (cont'd)</vt:lpstr>
      <vt:lpstr>Main/Unique Features (cont'd)</vt:lpstr>
      <vt:lpstr>7. Relationships, Similarities or Differences ISO 15504 has with the rest of the standards</vt:lpstr>
      <vt:lpstr>Relationships, Similarities or Differences (Cont'd)</vt:lpstr>
      <vt:lpstr>Everyone's Opinions on SPICE</vt:lpstr>
      <vt:lpstr>Any 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15504 (SPICE)</dc:title>
  <dc:creator>Robert Lingard</dc:creator>
  <cp:lastModifiedBy>Robert Lingard</cp:lastModifiedBy>
  <cp:revision>1</cp:revision>
  <dcterms:modified xsi:type="dcterms:W3CDTF">2012-09-11T21:32:37Z</dcterms:modified>
</cp:coreProperties>
</file>