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diagrams/layout8.xml" ContentType="application/vnd.openxmlformats-officedocument.drawingml.diagramLayout+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diagrams/quickStyle6.xml" ContentType="application/vnd.openxmlformats-officedocument.drawingml.diagramStyle+xml"/>
  <Override PartName="/ppt/slides/slide47.xml" ContentType="application/vnd.openxmlformats-officedocument.presentationml.slide+xml"/>
  <Override PartName="/ppt/diagrams/colors2.xml" ContentType="application/vnd.openxmlformats-officedocument.drawingml.diagramColors+xml"/>
  <Override PartName="/ppt/notesSlides/notesSlide55.xml" ContentType="application/vnd.openxmlformats-officedocument.presentationml.notesSlide+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diagrams/quickStyle7.xml" ContentType="application/vnd.openxmlformats-officedocument.drawingml.diagramStyle+xml"/>
  <Override PartName="/ppt/slides/slide48.xml" ContentType="application/vnd.openxmlformats-officedocument.presentationml.slide+xml"/>
  <Override PartName="/ppt/diagrams/colors3.xml" ContentType="application/vnd.openxmlformats-officedocument.drawingml.diagramColors+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slides/slide52.xml" ContentType="application/vnd.openxmlformats-officedocument.presentationml.slide+xml"/>
  <Override PartName="/ppt/notesSlides/notesSlide51.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diagrams/quickStyle8.xml" ContentType="application/vnd.openxmlformats-officedocument.drawingml.diagramStyle+xml"/>
  <Override PartName="/ppt/slides/slide49.xml" ContentType="application/vnd.openxmlformats-officedocument.presentationml.slide+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Override PartName="/ppt/notesSlides/notesSlide42.xml" ContentType="application/vnd.openxmlformats-officedocument.presentationml.notes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diagrams/colors5.xml" ContentType="application/vnd.openxmlformats-officedocument.drawingml.diagramColors+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notesSlides/notesSlide43.xml" ContentType="application/vnd.openxmlformats-officedocument.presentationml.notesSlide+xml"/>
  <Override PartName="/ppt/notesSlides/notesSlide53.xml" ContentType="application/vnd.openxmlformats-officedocument.presentationml.notesSlide+xml"/>
  <Override PartName="/ppt/slides/slide54.xml" ContentType="application/vnd.openxmlformats-officedocument.presentationml.slid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diagrams/colors6.xml" ContentType="application/vnd.openxmlformats-officedocument.drawingml.diagramColors+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slides/slide46.xml" ContentType="application/vnd.openxmlformats-officedocument.presentationml.slide+xml"/>
  <Default Extension="pdf" ContentType="application/pdf"/>
  <Override PartName="/ppt/diagrams/colors1.xml" ContentType="application/vnd.openxmlformats-officedocument.drawingml.diagramColors+xml"/>
  <Override PartName="/ppt/notesSlides/notesSlide54.xml" ContentType="application/vnd.openxmlformats-officedocument.presentationml.notesSlide+xml"/>
  <Override PartName="/ppt/slides/slide55.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diagrams/colors7.xml" ContentType="application/vnd.openxmlformats-officedocument.drawingml.diagramColors+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5" r:id="rId1"/>
  </p:sldMasterIdLst>
  <p:notesMasterIdLst>
    <p:notesMasterId r:id="rId57"/>
  </p:notesMasterIdLst>
  <p:handoutMasterIdLst>
    <p:handoutMasterId r:id="rId58"/>
  </p:handoutMasterIdLst>
  <p:sldIdLst>
    <p:sldId id="355" r:id="rId2"/>
    <p:sldId id="356" r:id="rId3"/>
    <p:sldId id="277" r:id="rId4"/>
    <p:sldId id="317" r:id="rId5"/>
    <p:sldId id="318" r:id="rId6"/>
    <p:sldId id="278" r:id="rId7"/>
    <p:sldId id="279" r:id="rId8"/>
    <p:sldId id="282" r:id="rId9"/>
    <p:sldId id="285" r:id="rId10"/>
    <p:sldId id="286" r:id="rId11"/>
    <p:sldId id="305" r:id="rId12"/>
    <p:sldId id="290" r:id="rId13"/>
    <p:sldId id="307" r:id="rId14"/>
    <p:sldId id="308" r:id="rId15"/>
    <p:sldId id="309" r:id="rId16"/>
    <p:sldId id="312" r:id="rId17"/>
    <p:sldId id="313" r:id="rId18"/>
    <p:sldId id="293" r:id="rId19"/>
    <p:sldId id="319" r:id="rId20"/>
    <p:sldId id="358" r:id="rId21"/>
    <p:sldId id="294" r:id="rId22"/>
    <p:sldId id="295" r:id="rId23"/>
    <p:sldId id="320" r:id="rId24"/>
    <p:sldId id="321" r:id="rId25"/>
    <p:sldId id="322" r:id="rId26"/>
    <p:sldId id="348" r:id="rId27"/>
    <p:sldId id="349" r:id="rId28"/>
    <p:sldId id="351" r:id="rId29"/>
    <p:sldId id="353" r:id="rId30"/>
    <p:sldId id="354" r:id="rId31"/>
    <p:sldId id="297" r:id="rId32"/>
    <p:sldId id="298" r:id="rId33"/>
    <p:sldId id="299" r:id="rId34"/>
    <p:sldId id="323" r:id="rId35"/>
    <p:sldId id="300" r:id="rId36"/>
    <p:sldId id="324" r:id="rId37"/>
    <p:sldId id="316" r:id="rId38"/>
    <p:sldId id="325" r:id="rId39"/>
    <p:sldId id="326" r:id="rId40"/>
    <p:sldId id="327" r:id="rId41"/>
    <p:sldId id="328" r:id="rId42"/>
    <p:sldId id="359" r:id="rId43"/>
    <p:sldId id="329" r:id="rId44"/>
    <p:sldId id="330" r:id="rId45"/>
    <p:sldId id="336" r:id="rId46"/>
    <p:sldId id="333" r:id="rId47"/>
    <p:sldId id="360" r:id="rId48"/>
    <p:sldId id="337" r:id="rId49"/>
    <p:sldId id="338" r:id="rId50"/>
    <p:sldId id="341" r:id="rId51"/>
    <p:sldId id="361" r:id="rId52"/>
    <p:sldId id="343" r:id="rId53"/>
    <p:sldId id="344" r:id="rId54"/>
    <p:sldId id="346" r:id="rId55"/>
    <p:sldId id="357" r:id="rId56"/>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157" autoAdjust="0"/>
    <p:restoredTop sz="87262" autoAdjust="0"/>
  </p:normalViewPr>
  <p:slideViewPr>
    <p:cSldViewPr>
      <p:cViewPr varScale="1">
        <p:scale>
          <a:sx n="124" d="100"/>
          <a:sy n="124" d="100"/>
        </p:scale>
        <p:origin x="-1704"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71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1" Type="http://schemas.openxmlformats.org/officeDocument/2006/relationships/slide" Target="slides/slide31.xml"/><Relationship Id="rId12" Type="http://schemas.openxmlformats.org/officeDocument/2006/relationships/slide" Target="slides/slide32.xml"/><Relationship Id="rId13" Type="http://schemas.openxmlformats.org/officeDocument/2006/relationships/slide" Target="slides/slide33.xml"/><Relationship Id="rId14" Type="http://schemas.openxmlformats.org/officeDocument/2006/relationships/slide" Target="slides/slide35.xml"/><Relationship Id="rId15" Type="http://schemas.openxmlformats.org/officeDocument/2006/relationships/slide" Target="slides/slide39.xml"/><Relationship Id="rId16" Type="http://schemas.openxmlformats.org/officeDocument/2006/relationships/slide" Target="slides/slide46.xml"/><Relationship Id="rId17" Type="http://schemas.openxmlformats.org/officeDocument/2006/relationships/slide" Target="slides/slide55.xml"/><Relationship Id="rId1" Type="http://schemas.openxmlformats.org/officeDocument/2006/relationships/slide" Target="slides/slide1.xml"/><Relationship Id="rId2" Type="http://schemas.openxmlformats.org/officeDocument/2006/relationships/slide" Target="slides/slide3.xml"/><Relationship Id="rId3" Type="http://schemas.openxmlformats.org/officeDocument/2006/relationships/slide" Target="slides/slide6.xml"/><Relationship Id="rId4" Type="http://schemas.openxmlformats.org/officeDocument/2006/relationships/slide" Target="slides/slide7.xml"/><Relationship Id="rId5" Type="http://schemas.openxmlformats.org/officeDocument/2006/relationships/slide" Target="slides/slide8.xml"/><Relationship Id="rId6" Type="http://schemas.openxmlformats.org/officeDocument/2006/relationships/slide" Target="slides/slide9.xml"/><Relationship Id="rId7" Type="http://schemas.openxmlformats.org/officeDocument/2006/relationships/slide" Target="slides/slide10.xml"/><Relationship Id="rId8" Type="http://schemas.openxmlformats.org/officeDocument/2006/relationships/slide" Target="slides/slide12.xml"/><Relationship Id="rId9" Type="http://schemas.openxmlformats.org/officeDocument/2006/relationships/slide" Target="slides/slide15.xml"/><Relationship Id="rId10"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E9820-F66C-E04D-9FC9-DFBCA3ECB710}"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2D59797C-7B77-5C45-9F45-B471200144CC}">
      <dgm:prSet/>
      <dgm:spPr/>
      <dgm:t>
        <a:bodyPr/>
        <a:lstStyle/>
        <a:p>
          <a:pPr rtl="0"/>
          <a:r>
            <a:rPr lang="en-US" dirty="0" smtClean="0"/>
            <a:t>Referenced by means of the machine language that the processor executes</a:t>
          </a:r>
          <a:endParaRPr lang="en-US" dirty="0"/>
        </a:p>
      </dgm:t>
    </dgm:pt>
    <dgm:pt modelId="{0803F194-D4E3-B245-93EE-3CD971BA5A09}" type="parTrans" cxnId="{CD42B28C-03CA-304E-94C9-1D24E256F04E}">
      <dgm:prSet/>
      <dgm:spPr/>
      <dgm:t>
        <a:bodyPr/>
        <a:lstStyle/>
        <a:p>
          <a:endParaRPr lang="en-US"/>
        </a:p>
      </dgm:t>
    </dgm:pt>
    <dgm:pt modelId="{171B27C5-D6EC-1943-A537-E909B0C5AFEA}" type="sibTrans" cxnId="{CD42B28C-03CA-304E-94C9-1D24E256F04E}">
      <dgm:prSet/>
      <dgm:spPr>
        <a:solidFill>
          <a:schemeClr val="accent3"/>
        </a:solidFill>
        <a:ln>
          <a:solidFill>
            <a:schemeClr val="accent3"/>
          </a:solidFill>
        </a:ln>
      </dgm:spPr>
      <dgm:t>
        <a:bodyPr/>
        <a:lstStyle/>
        <a:p>
          <a:endParaRPr lang="en-US"/>
        </a:p>
      </dgm:t>
    </dgm:pt>
    <dgm:pt modelId="{BCB9639E-16A4-AC44-9331-45AF99368057}">
      <dgm:prSet custT="1"/>
      <dgm:spPr/>
      <dgm:t>
        <a:bodyPr/>
        <a:lstStyle/>
        <a:p>
          <a:pPr rtl="0"/>
          <a:r>
            <a:rPr lang="en-US" sz="3600" dirty="0" smtClean="0"/>
            <a:t>Categories:</a:t>
          </a:r>
          <a:endParaRPr lang="en-US" sz="3600" dirty="0"/>
        </a:p>
      </dgm:t>
    </dgm:pt>
    <dgm:pt modelId="{B1E5DC08-4940-3743-999E-EBB5458DFBC7}" type="parTrans" cxnId="{71D36931-2C65-3444-88DB-5EB26C3409AD}">
      <dgm:prSet/>
      <dgm:spPr/>
      <dgm:t>
        <a:bodyPr/>
        <a:lstStyle/>
        <a:p>
          <a:endParaRPr lang="en-US"/>
        </a:p>
      </dgm:t>
    </dgm:pt>
    <dgm:pt modelId="{CA32CB20-AAA6-724E-B6C4-B6D44AD43CD2}" type="sibTrans" cxnId="{71D36931-2C65-3444-88DB-5EB26C3409AD}">
      <dgm:prSet/>
      <dgm:spPr/>
      <dgm:t>
        <a:bodyPr/>
        <a:lstStyle/>
        <a:p>
          <a:endParaRPr lang="en-US"/>
        </a:p>
      </dgm:t>
    </dgm:pt>
    <dgm:pt modelId="{511BB6DD-96D4-4D4B-9E9B-6ABB3B02BC83}">
      <dgm:prSet/>
      <dgm:spPr/>
      <dgm:t>
        <a:bodyPr/>
        <a:lstStyle/>
        <a:p>
          <a:pPr rtl="0"/>
          <a:r>
            <a:rPr lang="en-US" b="1" dirty="0" smtClean="0">
              <a:solidFill>
                <a:schemeClr val="accent3"/>
              </a:solidFill>
            </a:rPr>
            <a:t>General purpose</a:t>
          </a:r>
          <a:endParaRPr lang="en-US" b="1" dirty="0">
            <a:solidFill>
              <a:schemeClr val="accent3"/>
            </a:solidFill>
          </a:endParaRPr>
        </a:p>
      </dgm:t>
    </dgm:pt>
    <dgm:pt modelId="{2D97D296-BCAD-FD4C-8097-747204B2259C}" type="parTrans" cxnId="{E73BA739-2E38-504B-9EFF-CE02609484A0}">
      <dgm:prSet/>
      <dgm:spPr/>
      <dgm:t>
        <a:bodyPr/>
        <a:lstStyle/>
        <a:p>
          <a:endParaRPr lang="en-US"/>
        </a:p>
      </dgm:t>
    </dgm:pt>
    <dgm:pt modelId="{0B22A020-8323-8C46-B9AC-D995B925E7F0}" type="sibTrans" cxnId="{E73BA739-2E38-504B-9EFF-CE02609484A0}">
      <dgm:prSet/>
      <dgm:spPr/>
      <dgm:t>
        <a:bodyPr/>
        <a:lstStyle/>
        <a:p>
          <a:endParaRPr lang="en-US"/>
        </a:p>
      </dgm:t>
    </dgm:pt>
    <dgm:pt modelId="{1DAAC1CB-4715-F347-80BA-24406AEB247B}">
      <dgm:prSet/>
      <dgm:spPr/>
      <dgm:t>
        <a:bodyPr/>
        <a:lstStyle/>
        <a:p>
          <a:pPr rtl="0"/>
          <a:r>
            <a:rPr lang="en-US" dirty="0" smtClean="0"/>
            <a:t>Can be assigned to a variety of functions by the programmer</a:t>
          </a:r>
          <a:endParaRPr lang="en-US" dirty="0"/>
        </a:p>
      </dgm:t>
    </dgm:pt>
    <dgm:pt modelId="{F7EAF623-8562-9144-8838-EA31845B22F1}" type="parTrans" cxnId="{221C15B1-D64A-6447-A18A-C9F351F30E97}">
      <dgm:prSet/>
      <dgm:spPr/>
      <dgm:t>
        <a:bodyPr/>
        <a:lstStyle/>
        <a:p>
          <a:endParaRPr lang="en-US"/>
        </a:p>
      </dgm:t>
    </dgm:pt>
    <dgm:pt modelId="{D4AB538A-897E-1346-BAD9-1B81A4B2200E}" type="sibTrans" cxnId="{221C15B1-D64A-6447-A18A-C9F351F30E97}">
      <dgm:prSet/>
      <dgm:spPr/>
      <dgm:t>
        <a:bodyPr/>
        <a:lstStyle/>
        <a:p>
          <a:endParaRPr lang="en-US"/>
        </a:p>
      </dgm:t>
    </dgm:pt>
    <dgm:pt modelId="{EBF7DEDA-BC08-484A-B706-959A5B1FC235}">
      <dgm:prSet/>
      <dgm:spPr/>
      <dgm:t>
        <a:bodyPr/>
        <a:lstStyle/>
        <a:p>
          <a:pPr rtl="0"/>
          <a:r>
            <a:rPr lang="en-US" b="1" dirty="0" smtClean="0">
              <a:solidFill>
                <a:schemeClr val="accent3"/>
              </a:solidFill>
            </a:rPr>
            <a:t>Data</a:t>
          </a:r>
        </a:p>
      </dgm:t>
    </dgm:pt>
    <dgm:pt modelId="{B6991402-628E-E44C-9EAA-D750C1DD2115}" type="parTrans" cxnId="{D12F8C23-765B-3048-9E49-DF7ED22E69F6}">
      <dgm:prSet/>
      <dgm:spPr/>
      <dgm:t>
        <a:bodyPr/>
        <a:lstStyle/>
        <a:p>
          <a:endParaRPr lang="en-US"/>
        </a:p>
      </dgm:t>
    </dgm:pt>
    <dgm:pt modelId="{BF4369AD-2341-324F-908E-5745F8111EF8}" type="sibTrans" cxnId="{D12F8C23-765B-3048-9E49-DF7ED22E69F6}">
      <dgm:prSet/>
      <dgm:spPr/>
      <dgm:t>
        <a:bodyPr/>
        <a:lstStyle/>
        <a:p>
          <a:endParaRPr lang="en-US"/>
        </a:p>
      </dgm:t>
    </dgm:pt>
    <dgm:pt modelId="{98FF5C87-34E8-A74C-9290-1DF6EEAC886D}">
      <dgm:prSet/>
      <dgm:spPr/>
      <dgm:t>
        <a:bodyPr/>
        <a:lstStyle/>
        <a:p>
          <a:pPr rtl="0"/>
          <a:r>
            <a:rPr lang="en-US" dirty="0" smtClean="0"/>
            <a:t>May be used only to hold data and cannot be employed in the calculation of an operand address</a:t>
          </a:r>
          <a:endParaRPr lang="en-US" dirty="0"/>
        </a:p>
      </dgm:t>
    </dgm:pt>
    <dgm:pt modelId="{EF08AAF5-1B3E-624F-8083-56125B17096B}" type="parTrans" cxnId="{62F4ADE6-7A37-8240-A3C2-9ACF991FE783}">
      <dgm:prSet/>
      <dgm:spPr/>
      <dgm:t>
        <a:bodyPr/>
        <a:lstStyle/>
        <a:p>
          <a:endParaRPr lang="en-US"/>
        </a:p>
      </dgm:t>
    </dgm:pt>
    <dgm:pt modelId="{5AF01204-147C-4E4C-AD92-620F237C0BB1}" type="sibTrans" cxnId="{62F4ADE6-7A37-8240-A3C2-9ACF991FE783}">
      <dgm:prSet/>
      <dgm:spPr/>
      <dgm:t>
        <a:bodyPr/>
        <a:lstStyle/>
        <a:p>
          <a:endParaRPr lang="en-US"/>
        </a:p>
      </dgm:t>
    </dgm:pt>
    <dgm:pt modelId="{A0FE24AE-09FF-9A4A-9657-51866483B5CE}">
      <dgm:prSet/>
      <dgm:spPr/>
      <dgm:t>
        <a:bodyPr/>
        <a:lstStyle/>
        <a:p>
          <a:pPr rtl="0"/>
          <a:r>
            <a:rPr lang="en-US" b="1" dirty="0" smtClean="0">
              <a:solidFill>
                <a:schemeClr val="accent3"/>
              </a:solidFill>
            </a:rPr>
            <a:t>Address</a:t>
          </a:r>
        </a:p>
      </dgm:t>
    </dgm:pt>
    <dgm:pt modelId="{59A5C328-4A21-8D43-990E-6EB3354E2FCB}" type="parTrans" cxnId="{521D8C47-F512-7B42-A03B-F7012501D7F4}">
      <dgm:prSet/>
      <dgm:spPr/>
      <dgm:t>
        <a:bodyPr/>
        <a:lstStyle/>
        <a:p>
          <a:endParaRPr lang="en-US"/>
        </a:p>
      </dgm:t>
    </dgm:pt>
    <dgm:pt modelId="{BA40B69B-B5E7-8847-A6DF-F55EAB929C7A}" type="sibTrans" cxnId="{521D8C47-F512-7B42-A03B-F7012501D7F4}">
      <dgm:prSet/>
      <dgm:spPr/>
      <dgm:t>
        <a:bodyPr/>
        <a:lstStyle/>
        <a:p>
          <a:endParaRPr lang="en-US"/>
        </a:p>
      </dgm:t>
    </dgm:pt>
    <dgm:pt modelId="{06F087F8-B506-1B41-8B40-C1691648366C}">
      <dgm:prSet/>
      <dgm:spPr/>
      <dgm:t>
        <a:bodyPr/>
        <a:lstStyle/>
        <a:p>
          <a:pPr rtl="0"/>
          <a:r>
            <a:rPr lang="en-US" dirty="0" smtClean="0"/>
            <a:t>May be somewhat general purpose or may be devoted to a particular addressing mode</a:t>
          </a:r>
          <a:endParaRPr lang="en-US" dirty="0"/>
        </a:p>
      </dgm:t>
    </dgm:pt>
    <dgm:pt modelId="{2D813256-DF2E-5F4F-9B3C-22D4294F52E6}" type="parTrans" cxnId="{365DF8A7-BDEA-5042-8DA8-372F7F1344A8}">
      <dgm:prSet/>
      <dgm:spPr/>
      <dgm:t>
        <a:bodyPr/>
        <a:lstStyle/>
        <a:p>
          <a:endParaRPr lang="en-US"/>
        </a:p>
      </dgm:t>
    </dgm:pt>
    <dgm:pt modelId="{161BCF23-3684-C947-909D-73A925D3779B}" type="sibTrans" cxnId="{365DF8A7-BDEA-5042-8DA8-372F7F1344A8}">
      <dgm:prSet/>
      <dgm:spPr/>
      <dgm:t>
        <a:bodyPr/>
        <a:lstStyle/>
        <a:p>
          <a:endParaRPr lang="en-US"/>
        </a:p>
      </dgm:t>
    </dgm:pt>
    <dgm:pt modelId="{CD61BE16-52DD-5449-B110-7E5591E905CA}">
      <dgm:prSet/>
      <dgm:spPr/>
      <dgm:t>
        <a:bodyPr/>
        <a:lstStyle/>
        <a:p>
          <a:pPr rtl="0"/>
          <a:r>
            <a:rPr lang="en-US" dirty="0" smtClean="0"/>
            <a:t>Examples:  segment pointers, index registers, stack pointer</a:t>
          </a:r>
          <a:endParaRPr lang="en-US" dirty="0"/>
        </a:p>
      </dgm:t>
    </dgm:pt>
    <dgm:pt modelId="{81CFD568-4C7F-C74E-B94C-F891041E31BC}" type="parTrans" cxnId="{6796C31D-D50E-9941-9219-732C0A97C6E6}">
      <dgm:prSet/>
      <dgm:spPr/>
      <dgm:t>
        <a:bodyPr/>
        <a:lstStyle/>
        <a:p>
          <a:endParaRPr lang="en-US"/>
        </a:p>
      </dgm:t>
    </dgm:pt>
    <dgm:pt modelId="{19F540C6-2791-274E-96DC-D3634DEEAA4E}" type="sibTrans" cxnId="{6796C31D-D50E-9941-9219-732C0A97C6E6}">
      <dgm:prSet/>
      <dgm:spPr/>
      <dgm:t>
        <a:bodyPr/>
        <a:lstStyle/>
        <a:p>
          <a:endParaRPr lang="en-US"/>
        </a:p>
      </dgm:t>
    </dgm:pt>
    <dgm:pt modelId="{598CD63E-A291-2B4B-9A76-A6B25AF2BE1F}">
      <dgm:prSet/>
      <dgm:spPr/>
      <dgm:t>
        <a:bodyPr/>
        <a:lstStyle/>
        <a:p>
          <a:pPr rtl="0"/>
          <a:r>
            <a:rPr lang="en-US" b="1" dirty="0" smtClean="0">
              <a:solidFill>
                <a:schemeClr val="accent3"/>
              </a:solidFill>
            </a:rPr>
            <a:t>Condition codes</a:t>
          </a:r>
        </a:p>
      </dgm:t>
    </dgm:pt>
    <dgm:pt modelId="{5A10E322-7F18-BB41-BA8A-83BA2E34E548}" type="parTrans" cxnId="{3225679F-0B25-974A-B833-8B02F4FEBC95}">
      <dgm:prSet/>
      <dgm:spPr/>
      <dgm:t>
        <a:bodyPr/>
        <a:lstStyle/>
        <a:p>
          <a:endParaRPr lang="en-US"/>
        </a:p>
      </dgm:t>
    </dgm:pt>
    <dgm:pt modelId="{7E81E51A-13F5-C040-8651-241555A127D0}" type="sibTrans" cxnId="{3225679F-0B25-974A-B833-8B02F4FEBC95}">
      <dgm:prSet/>
      <dgm:spPr/>
      <dgm:t>
        <a:bodyPr/>
        <a:lstStyle/>
        <a:p>
          <a:endParaRPr lang="en-US"/>
        </a:p>
      </dgm:t>
    </dgm:pt>
    <dgm:pt modelId="{0CF9FC02-B2F8-CE43-8074-2C4E645D2233}">
      <dgm:prSet/>
      <dgm:spPr/>
      <dgm:t>
        <a:bodyPr/>
        <a:lstStyle/>
        <a:p>
          <a:pPr rtl="0"/>
          <a:r>
            <a:rPr lang="en-US" dirty="0" smtClean="0"/>
            <a:t>Also referred to as </a:t>
          </a:r>
          <a:r>
            <a:rPr lang="en-US" i="1" dirty="0" smtClean="0"/>
            <a:t>flags</a:t>
          </a:r>
          <a:endParaRPr lang="en-US" dirty="0"/>
        </a:p>
      </dgm:t>
    </dgm:pt>
    <dgm:pt modelId="{F9307962-D8D8-6443-954F-1573A930905F}" type="parTrans" cxnId="{4479C9AF-CC05-4248-8EED-980380337186}">
      <dgm:prSet/>
      <dgm:spPr/>
      <dgm:t>
        <a:bodyPr/>
        <a:lstStyle/>
        <a:p>
          <a:endParaRPr lang="en-US"/>
        </a:p>
      </dgm:t>
    </dgm:pt>
    <dgm:pt modelId="{499BE514-14A2-654C-BDA0-E936ECB13BED}" type="sibTrans" cxnId="{4479C9AF-CC05-4248-8EED-980380337186}">
      <dgm:prSet/>
      <dgm:spPr/>
      <dgm:t>
        <a:bodyPr/>
        <a:lstStyle/>
        <a:p>
          <a:endParaRPr lang="en-US"/>
        </a:p>
      </dgm:t>
    </dgm:pt>
    <dgm:pt modelId="{ACF38634-81AD-0D48-B651-7D0D6C553136}">
      <dgm:prSet/>
      <dgm:spPr/>
      <dgm:t>
        <a:bodyPr/>
        <a:lstStyle/>
        <a:p>
          <a:pPr rtl="0"/>
          <a:r>
            <a:rPr lang="en-US" dirty="0" smtClean="0"/>
            <a:t>Bits set by the processor hardware as the result of operations</a:t>
          </a:r>
          <a:endParaRPr lang="en-US" dirty="0"/>
        </a:p>
      </dgm:t>
    </dgm:pt>
    <dgm:pt modelId="{532D61AB-3B28-0641-9F97-BA795ED2DC20}" type="parTrans" cxnId="{D8D54744-D7A4-EE49-86A5-65B495BB3A05}">
      <dgm:prSet/>
      <dgm:spPr/>
      <dgm:t>
        <a:bodyPr/>
        <a:lstStyle/>
        <a:p>
          <a:endParaRPr lang="en-US"/>
        </a:p>
      </dgm:t>
    </dgm:pt>
    <dgm:pt modelId="{9C877795-57FE-2342-80EC-8CED6CC23819}" type="sibTrans" cxnId="{D8D54744-D7A4-EE49-86A5-65B495BB3A05}">
      <dgm:prSet/>
      <dgm:spPr/>
      <dgm:t>
        <a:bodyPr/>
        <a:lstStyle/>
        <a:p>
          <a:endParaRPr lang="en-US"/>
        </a:p>
      </dgm:t>
    </dgm:pt>
    <dgm:pt modelId="{26A4BAEB-B72C-1943-AEEC-9A40E0FDD806}" type="pres">
      <dgm:prSet presAssocID="{449E9820-F66C-E04D-9FC9-DFBCA3ECB710}" presName="Name0" presStyleCnt="0">
        <dgm:presLayoutVars>
          <dgm:dir/>
          <dgm:animLvl val="lvl"/>
          <dgm:resizeHandles val="exact"/>
        </dgm:presLayoutVars>
      </dgm:prSet>
      <dgm:spPr/>
    </dgm:pt>
    <dgm:pt modelId="{99A703B5-C9E6-884D-8014-F7364321B605}" type="pres">
      <dgm:prSet presAssocID="{449E9820-F66C-E04D-9FC9-DFBCA3ECB710}" presName="tSp" presStyleCnt="0"/>
      <dgm:spPr/>
    </dgm:pt>
    <dgm:pt modelId="{2D632835-A53D-3A43-A1D5-2C2D581A4DB2}" type="pres">
      <dgm:prSet presAssocID="{449E9820-F66C-E04D-9FC9-DFBCA3ECB710}" presName="bSp" presStyleCnt="0"/>
      <dgm:spPr/>
    </dgm:pt>
    <dgm:pt modelId="{195771B2-E83C-8D47-AC5A-E0907F1AB596}" type="pres">
      <dgm:prSet presAssocID="{449E9820-F66C-E04D-9FC9-DFBCA3ECB710}" presName="process" presStyleCnt="0"/>
      <dgm:spPr/>
    </dgm:pt>
    <dgm:pt modelId="{472E555F-5D76-F646-A9B1-4FB9028CA3C5}" type="pres">
      <dgm:prSet presAssocID="{2D59797C-7B77-5C45-9F45-B471200144CC}" presName="composite1" presStyleCnt="0"/>
      <dgm:spPr/>
    </dgm:pt>
    <dgm:pt modelId="{B8A9D309-9071-E14D-BB12-D0AEB42CD846}" type="pres">
      <dgm:prSet presAssocID="{2D59797C-7B77-5C45-9F45-B471200144CC}" presName="dummyNode1" presStyleLbl="node1" presStyleIdx="0" presStyleCnt="2"/>
      <dgm:spPr/>
    </dgm:pt>
    <dgm:pt modelId="{09038744-C04D-3E4E-AA73-587B41E192F1}" type="pres">
      <dgm:prSet presAssocID="{2D59797C-7B77-5C45-9F45-B471200144CC}" presName="childNode1" presStyleLbl="bgAcc1" presStyleIdx="0" presStyleCnt="2" custLinFactNeighborX="5974" custLinFactNeighborY="1266">
        <dgm:presLayoutVars>
          <dgm:bulletEnabled val="1"/>
        </dgm:presLayoutVars>
      </dgm:prSet>
      <dgm:spPr/>
    </dgm:pt>
    <dgm:pt modelId="{88034084-8706-6345-8CE3-DF48E4AD27BC}" type="pres">
      <dgm:prSet presAssocID="{2D59797C-7B77-5C45-9F45-B471200144CC}" presName="childNode1tx" presStyleLbl="bgAcc1" presStyleIdx="0" presStyleCnt="2">
        <dgm:presLayoutVars>
          <dgm:bulletEnabled val="1"/>
        </dgm:presLayoutVars>
      </dgm:prSet>
      <dgm:spPr/>
    </dgm:pt>
    <dgm:pt modelId="{4921A1A8-6658-C946-81EC-1BBCEEEDE982}" type="pres">
      <dgm:prSet presAssocID="{2D59797C-7B77-5C45-9F45-B471200144CC}" presName="parentNode1" presStyleLbl="node1" presStyleIdx="0" presStyleCnt="2" custLinFactY="-23523" custLinFactNeighborX="-9235" custLinFactNeighborY="-100000">
        <dgm:presLayoutVars>
          <dgm:chMax val="1"/>
          <dgm:bulletEnabled val="1"/>
        </dgm:presLayoutVars>
      </dgm:prSet>
      <dgm:spPr/>
    </dgm:pt>
    <dgm:pt modelId="{3314B292-EC9A-424A-9941-393AA94D0860}" type="pres">
      <dgm:prSet presAssocID="{2D59797C-7B77-5C45-9F45-B471200144CC}" presName="connSite1" presStyleCnt="0"/>
      <dgm:spPr/>
    </dgm:pt>
    <dgm:pt modelId="{035FEA2A-0066-1642-A472-449A8E0D404E}" type="pres">
      <dgm:prSet presAssocID="{171B27C5-D6EC-1943-A537-E909B0C5AFEA}" presName="Name9" presStyleLbl="sibTrans2D1" presStyleIdx="0" presStyleCnt="1" custScaleX="62178" custLinFactNeighborX="-24298" custLinFactNeighborY="129"/>
      <dgm:spPr/>
    </dgm:pt>
    <dgm:pt modelId="{E9B317C0-603D-8847-96CD-2BC1C21CD16E}" type="pres">
      <dgm:prSet presAssocID="{BCB9639E-16A4-AC44-9331-45AF99368057}" presName="composite2" presStyleCnt="0"/>
      <dgm:spPr/>
    </dgm:pt>
    <dgm:pt modelId="{369B91B5-8C91-294B-A353-A5CAB840FB07}" type="pres">
      <dgm:prSet presAssocID="{BCB9639E-16A4-AC44-9331-45AF99368057}" presName="dummyNode2" presStyleLbl="node1" presStyleIdx="0" presStyleCnt="2"/>
      <dgm:spPr/>
    </dgm:pt>
    <dgm:pt modelId="{C1F890E0-24C4-D642-8884-C9B159244FFE}" type="pres">
      <dgm:prSet presAssocID="{BCB9639E-16A4-AC44-9331-45AF99368057}" presName="childNode2" presStyleLbl="bgAcc1" presStyleIdx="1" presStyleCnt="2" custScaleX="108664" custScaleY="147272" custLinFactNeighborX="2166" custLinFactNeighborY="20186">
        <dgm:presLayoutVars>
          <dgm:bulletEnabled val="1"/>
        </dgm:presLayoutVars>
      </dgm:prSet>
      <dgm:spPr/>
    </dgm:pt>
    <dgm:pt modelId="{887124B2-DCF2-7348-9A24-03BDFAC773C6}" type="pres">
      <dgm:prSet presAssocID="{BCB9639E-16A4-AC44-9331-45AF99368057}" presName="childNode2tx" presStyleLbl="bgAcc1" presStyleIdx="1" presStyleCnt="2">
        <dgm:presLayoutVars>
          <dgm:bulletEnabled val="1"/>
        </dgm:presLayoutVars>
      </dgm:prSet>
      <dgm:spPr/>
    </dgm:pt>
    <dgm:pt modelId="{1F6A97C5-F3A9-E94F-905E-0E5EEFB98187}" type="pres">
      <dgm:prSet presAssocID="{BCB9639E-16A4-AC44-9331-45AF99368057}" presName="parentNode2" presStyleLbl="node1" presStyleIdx="1" presStyleCnt="2" custScaleX="105587" custScaleY="108936" custLinFactNeighborX="-7400" custLinFactNeighborY="6253">
        <dgm:presLayoutVars>
          <dgm:chMax val="0"/>
          <dgm:bulletEnabled val="1"/>
        </dgm:presLayoutVars>
      </dgm:prSet>
      <dgm:spPr/>
    </dgm:pt>
    <dgm:pt modelId="{F41D957D-C15B-7F4C-9089-B004335F615C}" type="pres">
      <dgm:prSet presAssocID="{BCB9639E-16A4-AC44-9331-45AF99368057}" presName="connSite2" presStyleCnt="0"/>
      <dgm:spPr/>
    </dgm:pt>
  </dgm:ptLst>
  <dgm:cxnLst>
    <dgm:cxn modelId="{112CEC28-D8EA-CC4C-8685-DB824C5810A5}" type="presOf" srcId="{EBF7DEDA-BC08-484A-B706-959A5B1FC235}" destId="{C1F890E0-24C4-D642-8884-C9B159244FFE}" srcOrd="0" destOrd="2" presId="urn:microsoft.com/office/officeart/2005/8/layout/hProcess4"/>
    <dgm:cxn modelId="{14228737-9488-2144-BE32-477ABC682697}" type="presOf" srcId="{ACF38634-81AD-0D48-B651-7D0D6C553136}" destId="{887124B2-DCF2-7348-9A24-03BDFAC773C6}" srcOrd="1" destOrd="9" presId="urn:microsoft.com/office/officeart/2005/8/layout/hProcess4"/>
    <dgm:cxn modelId="{221C15B1-D64A-6447-A18A-C9F351F30E97}" srcId="{511BB6DD-96D4-4D4B-9E9B-6ABB3B02BC83}" destId="{1DAAC1CB-4715-F347-80BA-24406AEB247B}" srcOrd="0" destOrd="0" parTransId="{F7EAF623-8562-9144-8838-EA31845B22F1}" sibTransId="{D4AB538A-897E-1346-BAD9-1B81A4B2200E}"/>
    <dgm:cxn modelId="{3225679F-0B25-974A-B833-8B02F4FEBC95}" srcId="{BCB9639E-16A4-AC44-9331-45AF99368057}" destId="{598CD63E-A291-2B4B-9A76-A6B25AF2BE1F}" srcOrd="3" destOrd="0" parTransId="{5A10E322-7F18-BB41-BA8A-83BA2E34E548}" sibTransId="{7E81E51A-13F5-C040-8651-241555A127D0}"/>
    <dgm:cxn modelId="{CB8F0222-C790-0C4E-BB39-C4F1C44EC565}" type="presOf" srcId="{98FF5C87-34E8-A74C-9290-1DF6EEAC886D}" destId="{C1F890E0-24C4-D642-8884-C9B159244FFE}" srcOrd="0" destOrd="3" presId="urn:microsoft.com/office/officeart/2005/8/layout/hProcess4"/>
    <dgm:cxn modelId="{851DCCCF-52B3-4545-9AAA-AC737A45B60C}" type="presOf" srcId="{06F087F8-B506-1B41-8B40-C1691648366C}" destId="{C1F890E0-24C4-D642-8884-C9B159244FFE}" srcOrd="0" destOrd="5" presId="urn:microsoft.com/office/officeart/2005/8/layout/hProcess4"/>
    <dgm:cxn modelId="{77ABB4C0-B42B-204D-8FA8-1701DE64A97C}" type="presOf" srcId="{CD61BE16-52DD-5449-B110-7E5591E905CA}" destId="{C1F890E0-24C4-D642-8884-C9B159244FFE}" srcOrd="0" destOrd="6" presId="urn:microsoft.com/office/officeart/2005/8/layout/hProcess4"/>
    <dgm:cxn modelId="{FEDDBC59-3CBC-694F-8B0B-742C66029C84}" type="presOf" srcId="{1DAAC1CB-4715-F347-80BA-24406AEB247B}" destId="{C1F890E0-24C4-D642-8884-C9B159244FFE}" srcOrd="0" destOrd="1" presId="urn:microsoft.com/office/officeart/2005/8/layout/hProcess4"/>
    <dgm:cxn modelId="{B4CF7D64-80F0-C844-BB0C-25FF58DF6BB3}" type="presOf" srcId="{98FF5C87-34E8-A74C-9290-1DF6EEAC886D}" destId="{887124B2-DCF2-7348-9A24-03BDFAC773C6}" srcOrd="1" destOrd="3" presId="urn:microsoft.com/office/officeart/2005/8/layout/hProcess4"/>
    <dgm:cxn modelId="{15D1258A-FB24-AF4C-8DF5-554E484DCD90}" type="presOf" srcId="{A0FE24AE-09FF-9A4A-9657-51866483B5CE}" destId="{C1F890E0-24C4-D642-8884-C9B159244FFE}" srcOrd="0" destOrd="4" presId="urn:microsoft.com/office/officeart/2005/8/layout/hProcess4"/>
    <dgm:cxn modelId="{BE7700A5-86F5-0B4D-BD37-9EF1C5957816}" type="presOf" srcId="{ACF38634-81AD-0D48-B651-7D0D6C553136}" destId="{C1F890E0-24C4-D642-8884-C9B159244FFE}" srcOrd="0" destOrd="9" presId="urn:microsoft.com/office/officeart/2005/8/layout/hProcess4"/>
    <dgm:cxn modelId="{4536A677-0CD6-FF40-BA31-7DB0F319AF62}" type="presOf" srcId="{06F087F8-B506-1B41-8B40-C1691648366C}" destId="{887124B2-DCF2-7348-9A24-03BDFAC773C6}" srcOrd="1" destOrd="5" presId="urn:microsoft.com/office/officeart/2005/8/layout/hProcess4"/>
    <dgm:cxn modelId="{286B6CD7-CC03-2F46-B8F7-CD4281349CF1}" type="presOf" srcId="{598CD63E-A291-2B4B-9A76-A6B25AF2BE1F}" destId="{887124B2-DCF2-7348-9A24-03BDFAC773C6}" srcOrd="1" destOrd="7" presId="urn:microsoft.com/office/officeart/2005/8/layout/hProcess4"/>
    <dgm:cxn modelId="{D8D54744-D7A4-EE49-86A5-65B495BB3A05}" srcId="{598CD63E-A291-2B4B-9A76-A6B25AF2BE1F}" destId="{ACF38634-81AD-0D48-B651-7D0D6C553136}" srcOrd="1" destOrd="0" parTransId="{532D61AB-3B28-0641-9F97-BA795ED2DC20}" sibTransId="{9C877795-57FE-2342-80EC-8CED6CC23819}"/>
    <dgm:cxn modelId="{E3C53A1E-54A4-F44D-A335-018EA5061449}" type="presOf" srcId="{BCB9639E-16A4-AC44-9331-45AF99368057}" destId="{1F6A97C5-F3A9-E94F-905E-0E5EEFB98187}" srcOrd="0" destOrd="0" presId="urn:microsoft.com/office/officeart/2005/8/layout/hProcess4"/>
    <dgm:cxn modelId="{08967C9F-9402-E349-BDCA-2F40D77F3F51}" type="presOf" srcId="{CD61BE16-52DD-5449-B110-7E5591E905CA}" destId="{887124B2-DCF2-7348-9A24-03BDFAC773C6}" srcOrd="1" destOrd="6" presId="urn:microsoft.com/office/officeart/2005/8/layout/hProcess4"/>
    <dgm:cxn modelId="{9A240B86-CCD0-004F-BF9F-B27EF75F9F6F}" type="presOf" srcId="{0CF9FC02-B2F8-CE43-8074-2C4E645D2233}" destId="{C1F890E0-24C4-D642-8884-C9B159244FFE}" srcOrd="0" destOrd="8" presId="urn:microsoft.com/office/officeart/2005/8/layout/hProcess4"/>
    <dgm:cxn modelId="{365DF8A7-BDEA-5042-8DA8-372F7F1344A8}" srcId="{A0FE24AE-09FF-9A4A-9657-51866483B5CE}" destId="{06F087F8-B506-1B41-8B40-C1691648366C}" srcOrd="0" destOrd="0" parTransId="{2D813256-DF2E-5F4F-9B3C-22D4294F52E6}" sibTransId="{161BCF23-3684-C947-909D-73A925D3779B}"/>
    <dgm:cxn modelId="{52087324-CD50-864E-B232-F202CBB40BD2}" type="presOf" srcId="{1DAAC1CB-4715-F347-80BA-24406AEB247B}" destId="{887124B2-DCF2-7348-9A24-03BDFAC773C6}" srcOrd="1" destOrd="1" presId="urn:microsoft.com/office/officeart/2005/8/layout/hProcess4"/>
    <dgm:cxn modelId="{9B6DB19B-F11A-5C4B-8761-3CF8C034CCE2}" type="presOf" srcId="{598CD63E-A291-2B4B-9A76-A6B25AF2BE1F}" destId="{C1F890E0-24C4-D642-8884-C9B159244FFE}" srcOrd="0" destOrd="7" presId="urn:microsoft.com/office/officeart/2005/8/layout/hProcess4"/>
    <dgm:cxn modelId="{E73BA739-2E38-504B-9EFF-CE02609484A0}" srcId="{BCB9639E-16A4-AC44-9331-45AF99368057}" destId="{511BB6DD-96D4-4D4B-9E9B-6ABB3B02BC83}" srcOrd="0" destOrd="0" parTransId="{2D97D296-BCAD-FD4C-8097-747204B2259C}" sibTransId="{0B22A020-8323-8C46-B9AC-D995B925E7F0}"/>
    <dgm:cxn modelId="{2828E02D-F186-3E40-A5BF-98D8106296B1}" type="presOf" srcId="{A0FE24AE-09FF-9A4A-9657-51866483B5CE}" destId="{887124B2-DCF2-7348-9A24-03BDFAC773C6}" srcOrd="1" destOrd="4" presId="urn:microsoft.com/office/officeart/2005/8/layout/hProcess4"/>
    <dgm:cxn modelId="{950264A4-D3FD-744D-BBC7-9F8A63AE57E7}" type="presOf" srcId="{EBF7DEDA-BC08-484A-B706-959A5B1FC235}" destId="{887124B2-DCF2-7348-9A24-03BDFAC773C6}" srcOrd="1" destOrd="2" presId="urn:microsoft.com/office/officeart/2005/8/layout/hProcess4"/>
    <dgm:cxn modelId="{6796C31D-D50E-9941-9219-732C0A97C6E6}" srcId="{A0FE24AE-09FF-9A4A-9657-51866483B5CE}" destId="{CD61BE16-52DD-5449-B110-7E5591E905CA}" srcOrd="1" destOrd="0" parTransId="{81CFD568-4C7F-C74E-B94C-F891041E31BC}" sibTransId="{19F540C6-2791-274E-96DC-D3634DEEAA4E}"/>
    <dgm:cxn modelId="{E2E159B2-1791-A240-9E6A-97D00125ECEA}" type="presOf" srcId="{2D59797C-7B77-5C45-9F45-B471200144CC}" destId="{4921A1A8-6658-C946-81EC-1BBCEEEDE982}" srcOrd="0" destOrd="0" presId="urn:microsoft.com/office/officeart/2005/8/layout/hProcess4"/>
    <dgm:cxn modelId="{D12F8C23-765B-3048-9E49-DF7ED22E69F6}" srcId="{BCB9639E-16A4-AC44-9331-45AF99368057}" destId="{EBF7DEDA-BC08-484A-B706-959A5B1FC235}" srcOrd="1" destOrd="0" parTransId="{B6991402-628E-E44C-9EAA-D750C1DD2115}" sibTransId="{BF4369AD-2341-324F-908E-5745F8111EF8}"/>
    <dgm:cxn modelId="{79BF52BD-7FBA-FB4E-A6B5-ADA5719388A0}" type="presOf" srcId="{0CF9FC02-B2F8-CE43-8074-2C4E645D2233}" destId="{887124B2-DCF2-7348-9A24-03BDFAC773C6}" srcOrd="1" destOrd="8" presId="urn:microsoft.com/office/officeart/2005/8/layout/hProcess4"/>
    <dgm:cxn modelId="{A550EBA5-84C3-B44E-9DCA-BF60F74B93BB}" type="presOf" srcId="{449E9820-F66C-E04D-9FC9-DFBCA3ECB710}" destId="{26A4BAEB-B72C-1943-AEEC-9A40E0FDD806}" srcOrd="0" destOrd="0" presId="urn:microsoft.com/office/officeart/2005/8/layout/hProcess4"/>
    <dgm:cxn modelId="{CD42B28C-03CA-304E-94C9-1D24E256F04E}" srcId="{449E9820-F66C-E04D-9FC9-DFBCA3ECB710}" destId="{2D59797C-7B77-5C45-9F45-B471200144CC}" srcOrd="0" destOrd="0" parTransId="{0803F194-D4E3-B245-93EE-3CD971BA5A09}" sibTransId="{171B27C5-D6EC-1943-A537-E909B0C5AFEA}"/>
    <dgm:cxn modelId="{4479C9AF-CC05-4248-8EED-980380337186}" srcId="{598CD63E-A291-2B4B-9A76-A6B25AF2BE1F}" destId="{0CF9FC02-B2F8-CE43-8074-2C4E645D2233}" srcOrd="0" destOrd="0" parTransId="{F9307962-D8D8-6443-954F-1573A930905F}" sibTransId="{499BE514-14A2-654C-BDA0-E936ECB13BED}"/>
    <dgm:cxn modelId="{020224E4-AF45-8F45-ADB1-BD390EA2D8D2}" type="presOf" srcId="{511BB6DD-96D4-4D4B-9E9B-6ABB3B02BC83}" destId="{C1F890E0-24C4-D642-8884-C9B159244FFE}" srcOrd="0" destOrd="0" presId="urn:microsoft.com/office/officeart/2005/8/layout/hProcess4"/>
    <dgm:cxn modelId="{213919C4-246B-774C-ABE5-6CEA86FD2D49}" type="presOf" srcId="{171B27C5-D6EC-1943-A537-E909B0C5AFEA}" destId="{035FEA2A-0066-1642-A472-449A8E0D404E}" srcOrd="0" destOrd="0" presId="urn:microsoft.com/office/officeart/2005/8/layout/hProcess4"/>
    <dgm:cxn modelId="{62F4ADE6-7A37-8240-A3C2-9ACF991FE783}" srcId="{EBF7DEDA-BC08-484A-B706-959A5B1FC235}" destId="{98FF5C87-34E8-A74C-9290-1DF6EEAC886D}" srcOrd="0" destOrd="0" parTransId="{EF08AAF5-1B3E-624F-8083-56125B17096B}" sibTransId="{5AF01204-147C-4E4C-AD92-620F237C0BB1}"/>
    <dgm:cxn modelId="{521D8C47-F512-7B42-A03B-F7012501D7F4}" srcId="{BCB9639E-16A4-AC44-9331-45AF99368057}" destId="{A0FE24AE-09FF-9A4A-9657-51866483B5CE}" srcOrd="2" destOrd="0" parTransId="{59A5C328-4A21-8D43-990E-6EB3354E2FCB}" sibTransId="{BA40B69B-B5E7-8847-A6DF-F55EAB929C7A}"/>
    <dgm:cxn modelId="{CDA79AAE-8CBC-534E-90AF-37EE393DA5B8}" type="presOf" srcId="{511BB6DD-96D4-4D4B-9E9B-6ABB3B02BC83}" destId="{887124B2-DCF2-7348-9A24-03BDFAC773C6}" srcOrd="1" destOrd="0" presId="urn:microsoft.com/office/officeart/2005/8/layout/hProcess4"/>
    <dgm:cxn modelId="{71D36931-2C65-3444-88DB-5EB26C3409AD}" srcId="{449E9820-F66C-E04D-9FC9-DFBCA3ECB710}" destId="{BCB9639E-16A4-AC44-9331-45AF99368057}" srcOrd="1" destOrd="0" parTransId="{B1E5DC08-4940-3743-999E-EBB5458DFBC7}" sibTransId="{CA32CB20-AAA6-724E-B6C4-B6D44AD43CD2}"/>
    <dgm:cxn modelId="{710D463B-430B-CA44-A895-58976ED9584D}" type="presParOf" srcId="{26A4BAEB-B72C-1943-AEEC-9A40E0FDD806}" destId="{99A703B5-C9E6-884D-8014-F7364321B605}" srcOrd="0" destOrd="0" presId="urn:microsoft.com/office/officeart/2005/8/layout/hProcess4"/>
    <dgm:cxn modelId="{CBF036C3-938F-2841-9273-D642B8E2E494}" type="presParOf" srcId="{26A4BAEB-B72C-1943-AEEC-9A40E0FDD806}" destId="{2D632835-A53D-3A43-A1D5-2C2D581A4DB2}" srcOrd="1" destOrd="0" presId="urn:microsoft.com/office/officeart/2005/8/layout/hProcess4"/>
    <dgm:cxn modelId="{32E7ED61-1CC3-CA45-A8B4-34C13F6E8D9B}" type="presParOf" srcId="{26A4BAEB-B72C-1943-AEEC-9A40E0FDD806}" destId="{195771B2-E83C-8D47-AC5A-E0907F1AB596}" srcOrd="2" destOrd="0" presId="urn:microsoft.com/office/officeart/2005/8/layout/hProcess4"/>
    <dgm:cxn modelId="{E5F3A696-2D6C-5445-AE47-C41AA71665C7}" type="presParOf" srcId="{195771B2-E83C-8D47-AC5A-E0907F1AB596}" destId="{472E555F-5D76-F646-A9B1-4FB9028CA3C5}" srcOrd="0" destOrd="0" presId="urn:microsoft.com/office/officeart/2005/8/layout/hProcess4"/>
    <dgm:cxn modelId="{D5FE58AC-1D16-314F-996D-61E0A34E287A}" type="presParOf" srcId="{472E555F-5D76-F646-A9B1-4FB9028CA3C5}" destId="{B8A9D309-9071-E14D-BB12-D0AEB42CD846}" srcOrd="0" destOrd="0" presId="urn:microsoft.com/office/officeart/2005/8/layout/hProcess4"/>
    <dgm:cxn modelId="{3CD35ED0-6EA5-A14F-9D59-D4F7C435A9E2}" type="presParOf" srcId="{472E555F-5D76-F646-A9B1-4FB9028CA3C5}" destId="{09038744-C04D-3E4E-AA73-587B41E192F1}" srcOrd="1" destOrd="0" presId="urn:microsoft.com/office/officeart/2005/8/layout/hProcess4"/>
    <dgm:cxn modelId="{4AAF2173-00E4-D94A-888B-A8727F22019F}" type="presParOf" srcId="{472E555F-5D76-F646-A9B1-4FB9028CA3C5}" destId="{88034084-8706-6345-8CE3-DF48E4AD27BC}" srcOrd="2" destOrd="0" presId="urn:microsoft.com/office/officeart/2005/8/layout/hProcess4"/>
    <dgm:cxn modelId="{CE3E8BB5-5324-AD49-AB5D-A68CB154BACF}" type="presParOf" srcId="{472E555F-5D76-F646-A9B1-4FB9028CA3C5}" destId="{4921A1A8-6658-C946-81EC-1BBCEEEDE982}" srcOrd="3" destOrd="0" presId="urn:microsoft.com/office/officeart/2005/8/layout/hProcess4"/>
    <dgm:cxn modelId="{8A9CB17D-1BC1-3543-A55A-AA3378116DED}" type="presParOf" srcId="{472E555F-5D76-F646-A9B1-4FB9028CA3C5}" destId="{3314B292-EC9A-424A-9941-393AA94D0860}" srcOrd="4" destOrd="0" presId="urn:microsoft.com/office/officeart/2005/8/layout/hProcess4"/>
    <dgm:cxn modelId="{24200AC4-CB20-A24D-9F79-652D4669A8B2}" type="presParOf" srcId="{195771B2-E83C-8D47-AC5A-E0907F1AB596}" destId="{035FEA2A-0066-1642-A472-449A8E0D404E}" srcOrd="1" destOrd="0" presId="urn:microsoft.com/office/officeart/2005/8/layout/hProcess4"/>
    <dgm:cxn modelId="{89E0CBB5-0415-7C41-B960-9DBB26E7258B}" type="presParOf" srcId="{195771B2-E83C-8D47-AC5A-E0907F1AB596}" destId="{E9B317C0-603D-8847-96CD-2BC1C21CD16E}" srcOrd="2" destOrd="0" presId="urn:microsoft.com/office/officeart/2005/8/layout/hProcess4"/>
    <dgm:cxn modelId="{90F7BDDA-F1ED-934B-9783-0465D4C99730}" type="presParOf" srcId="{E9B317C0-603D-8847-96CD-2BC1C21CD16E}" destId="{369B91B5-8C91-294B-A353-A5CAB840FB07}" srcOrd="0" destOrd="0" presId="urn:microsoft.com/office/officeart/2005/8/layout/hProcess4"/>
    <dgm:cxn modelId="{6DA0DC50-D392-BD4F-85AC-931A0DB379A0}" type="presParOf" srcId="{E9B317C0-603D-8847-96CD-2BC1C21CD16E}" destId="{C1F890E0-24C4-D642-8884-C9B159244FFE}" srcOrd="1" destOrd="0" presId="urn:microsoft.com/office/officeart/2005/8/layout/hProcess4"/>
    <dgm:cxn modelId="{D78CCF25-CD3F-CE49-8B19-BE1C2F978170}" type="presParOf" srcId="{E9B317C0-603D-8847-96CD-2BC1C21CD16E}" destId="{887124B2-DCF2-7348-9A24-03BDFAC773C6}" srcOrd="2" destOrd="0" presId="urn:microsoft.com/office/officeart/2005/8/layout/hProcess4"/>
    <dgm:cxn modelId="{FCD35A8F-EEFD-974F-8B53-B70D6EAE894D}" type="presParOf" srcId="{E9B317C0-603D-8847-96CD-2BC1C21CD16E}" destId="{1F6A97C5-F3A9-E94F-905E-0E5EEFB98187}" srcOrd="3" destOrd="0" presId="urn:microsoft.com/office/officeart/2005/8/layout/hProcess4"/>
    <dgm:cxn modelId="{183C9372-C06B-774A-A474-92868D2A47C7}" type="presParOf" srcId="{E9B317C0-603D-8847-96CD-2BC1C21CD16E}" destId="{F41D957D-C15B-7F4C-9089-B004335F615C}"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66F55-D052-E14D-848F-7196F1653D62}" type="doc">
      <dgm:prSet loTypeId="urn:microsoft.com/office/officeart/2005/8/layout/arrow4" loCatId="relationship" qsTypeId="urn:microsoft.com/office/officeart/2005/8/quickstyle/simple4" qsCatId="simple" csTypeId="urn:microsoft.com/office/officeart/2005/8/colors/accent1_2" csCatId="accent1"/>
      <dgm:spPr/>
      <dgm:t>
        <a:bodyPr/>
        <a:lstStyle/>
        <a:p>
          <a:endParaRPr lang="en-US"/>
        </a:p>
      </dgm:t>
    </dgm:pt>
    <dgm:pt modelId="{7CD53D11-14A8-BB47-93CB-4BC9BBFDA16C}">
      <dgm:prSet/>
      <dgm:spPr/>
      <dgm:t>
        <a:bodyPr/>
        <a:lstStyle/>
        <a:p>
          <a:pPr rtl="0"/>
          <a:r>
            <a:rPr lang="en-US" dirty="0" smtClean="0"/>
            <a:t>Register or set of registers that contain status information</a:t>
          </a:r>
          <a:endParaRPr lang="en-US" dirty="0"/>
        </a:p>
      </dgm:t>
    </dgm:pt>
    <dgm:pt modelId="{8D1367BB-84E1-5D4E-AEFC-5100700A0E70}" type="parTrans" cxnId="{171FDFEC-3D39-0045-A026-4928B870FF4F}">
      <dgm:prSet/>
      <dgm:spPr/>
      <dgm:t>
        <a:bodyPr/>
        <a:lstStyle/>
        <a:p>
          <a:endParaRPr lang="en-US"/>
        </a:p>
      </dgm:t>
    </dgm:pt>
    <dgm:pt modelId="{02269C7D-0197-2D4E-8CA6-418CA636BF74}" type="sibTrans" cxnId="{171FDFEC-3D39-0045-A026-4928B870FF4F}">
      <dgm:prSet/>
      <dgm:spPr/>
      <dgm:t>
        <a:bodyPr/>
        <a:lstStyle/>
        <a:p>
          <a:endParaRPr lang="en-US"/>
        </a:p>
      </dgm:t>
    </dgm:pt>
    <dgm:pt modelId="{BD6D24BD-E548-9A4A-855D-6C225FD31DCB}">
      <dgm:prSet/>
      <dgm:spPr/>
      <dgm:t>
        <a:bodyPr/>
        <a:lstStyle/>
        <a:p>
          <a:pPr rtl="0"/>
          <a:r>
            <a:rPr lang="en-US" dirty="0" smtClean="0"/>
            <a:t>Common fields or flags include:</a:t>
          </a:r>
          <a:endParaRPr lang="en-US" dirty="0"/>
        </a:p>
      </dgm:t>
    </dgm:pt>
    <dgm:pt modelId="{3B2DB9EB-8A9D-6E48-9CAD-6EE944E183CF}" type="parTrans" cxnId="{02CEC83C-DB20-C542-B1C1-903452A57AD4}">
      <dgm:prSet/>
      <dgm:spPr/>
      <dgm:t>
        <a:bodyPr/>
        <a:lstStyle/>
        <a:p>
          <a:endParaRPr lang="en-US"/>
        </a:p>
      </dgm:t>
    </dgm:pt>
    <dgm:pt modelId="{46296E97-6DD7-5B42-A2D7-2B317B9916ED}" type="sibTrans" cxnId="{02CEC83C-DB20-C542-B1C1-903452A57AD4}">
      <dgm:prSet/>
      <dgm:spPr/>
      <dgm:t>
        <a:bodyPr/>
        <a:lstStyle/>
        <a:p>
          <a:endParaRPr lang="en-US"/>
        </a:p>
      </dgm:t>
    </dgm:pt>
    <dgm:pt modelId="{AE179C10-8D0E-FC4E-B58C-24E89F87024F}">
      <dgm:prSet/>
      <dgm:spPr/>
      <dgm:t>
        <a:bodyPr/>
        <a:lstStyle/>
        <a:p>
          <a:pPr rtl="0"/>
          <a:r>
            <a:rPr lang="en-US" dirty="0" smtClean="0"/>
            <a:t>Sign</a:t>
          </a:r>
          <a:endParaRPr lang="en-US" dirty="0"/>
        </a:p>
      </dgm:t>
    </dgm:pt>
    <dgm:pt modelId="{D7FD6E6C-6BC1-5747-BA0E-5AE759ADB980}" type="parTrans" cxnId="{C9EBAF4B-F1ED-E943-BF4C-6A8588BC6EC0}">
      <dgm:prSet/>
      <dgm:spPr/>
      <dgm:t>
        <a:bodyPr/>
        <a:lstStyle/>
        <a:p>
          <a:endParaRPr lang="en-US"/>
        </a:p>
      </dgm:t>
    </dgm:pt>
    <dgm:pt modelId="{47E37169-8B77-BA4B-87CB-B339DABDB0D7}" type="sibTrans" cxnId="{C9EBAF4B-F1ED-E943-BF4C-6A8588BC6EC0}">
      <dgm:prSet/>
      <dgm:spPr/>
      <dgm:t>
        <a:bodyPr/>
        <a:lstStyle/>
        <a:p>
          <a:endParaRPr lang="en-US"/>
        </a:p>
      </dgm:t>
    </dgm:pt>
    <dgm:pt modelId="{4C25EF1F-2B52-1A49-996A-69288106C6D8}">
      <dgm:prSet/>
      <dgm:spPr/>
      <dgm:t>
        <a:bodyPr/>
        <a:lstStyle/>
        <a:p>
          <a:pPr rtl="0"/>
          <a:r>
            <a:rPr lang="en-US" dirty="0" smtClean="0"/>
            <a:t>Zero</a:t>
          </a:r>
          <a:endParaRPr lang="en-US" dirty="0"/>
        </a:p>
      </dgm:t>
    </dgm:pt>
    <dgm:pt modelId="{045E6BBE-1863-9545-BB4A-83592E351C7B}" type="parTrans" cxnId="{32F583A6-15F0-5B45-8EEB-796A35CB3268}">
      <dgm:prSet/>
      <dgm:spPr/>
      <dgm:t>
        <a:bodyPr/>
        <a:lstStyle/>
        <a:p>
          <a:endParaRPr lang="en-US"/>
        </a:p>
      </dgm:t>
    </dgm:pt>
    <dgm:pt modelId="{2C632AA3-C700-214A-8407-8E131F5275B9}" type="sibTrans" cxnId="{32F583A6-15F0-5B45-8EEB-796A35CB3268}">
      <dgm:prSet/>
      <dgm:spPr/>
      <dgm:t>
        <a:bodyPr/>
        <a:lstStyle/>
        <a:p>
          <a:endParaRPr lang="en-US"/>
        </a:p>
      </dgm:t>
    </dgm:pt>
    <dgm:pt modelId="{07EFF1AF-5A02-EA4E-B19A-96E78F350787}">
      <dgm:prSet/>
      <dgm:spPr/>
      <dgm:t>
        <a:bodyPr/>
        <a:lstStyle/>
        <a:p>
          <a:pPr rtl="0"/>
          <a:r>
            <a:rPr lang="en-US" dirty="0" smtClean="0"/>
            <a:t>Carry</a:t>
          </a:r>
          <a:endParaRPr lang="en-US" dirty="0"/>
        </a:p>
      </dgm:t>
    </dgm:pt>
    <dgm:pt modelId="{C707A371-12AF-8E49-87EC-418B31F6101C}" type="parTrans" cxnId="{9875B65D-6A11-E44C-B06A-5DE5F30308DA}">
      <dgm:prSet/>
      <dgm:spPr/>
      <dgm:t>
        <a:bodyPr/>
        <a:lstStyle/>
        <a:p>
          <a:endParaRPr lang="en-US"/>
        </a:p>
      </dgm:t>
    </dgm:pt>
    <dgm:pt modelId="{A412703B-B498-8542-A863-1BA5F2403F1B}" type="sibTrans" cxnId="{9875B65D-6A11-E44C-B06A-5DE5F30308DA}">
      <dgm:prSet/>
      <dgm:spPr/>
      <dgm:t>
        <a:bodyPr/>
        <a:lstStyle/>
        <a:p>
          <a:endParaRPr lang="en-US"/>
        </a:p>
      </dgm:t>
    </dgm:pt>
    <dgm:pt modelId="{C38BB5B9-C9C6-784E-86C7-565A576E006C}">
      <dgm:prSet/>
      <dgm:spPr/>
      <dgm:t>
        <a:bodyPr/>
        <a:lstStyle/>
        <a:p>
          <a:pPr rtl="0"/>
          <a:r>
            <a:rPr lang="en-US" dirty="0" smtClean="0"/>
            <a:t>Equal</a:t>
          </a:r>
          <a:endParaRPr lang="en-US" dirty="0"/>
        </a:p>
      </dgm:t>
    </dgm:pt>
    <dgm:pt modelId="{350000F1-E51D-2D4A-98F9-9A8FA001818E}" type="parTrans" cxnId="{B70FE954-9617-8441-B007-95D9514E94EB}">
      <dgm:prSet/>
      <dgm:spPr/>
      <dgm:t>
        <a:bodyPr/>
        <a:lstStyle/>
        <a:p>
          <a:endParaRPr lang="en-US"/>
        </a:p>
      </dgm:t>
    </dgm:pt>
    <dgm:pt modelId="{D6539CDB-D55A-8E44-8B60-F9382D57AE08}" type="sibTrans" cxnId="{B70FE954-9617-8441-B007-95D9514E94EB}">
      <dgm:prSet/>
      <dgm:spPr/>
      <dgm:t>
        <a:bodyPr/>
        <a:lstStyle/>
        <a:p>
          <a:endParaRPr lang="en-US"/>
        </a:p>
      </dgm:t>
    </dgm:pt>
    <dgm:pt modelId="{7FFDA7A2-87A6-CE4A-88DA-CA55B94BFE18}">
      <dgm:prSet/>
      <dgm:spPr/>
      <dgm:t>
        <a:bodyPr/>
        <a:lstStyle/>
        <a:p>
          <a:pPr rtl="0"/>
          <a:r>
            <a:rPr lang="en-US" dirty="0" smtClean="0"/>
            <a:t>Overflow</a:t>
          </a:r>
          <a:endParaRPr lang="en-US" dirty="0"/>
        </a:p>
      </dgm:t>
    </dgm:pt>
    <dgm:pt modelId="{6E34A588-C12B-C448-987E-324F184314F8}" type="parTrans" cxnId="{D15C54FD-F364-B448-931F-E0417ED2500E}">
      <dgm:prSet/>
      <dgm:spPr/>
      <dgm:t>
        <a:bodyPr/>
        <a:lstStyle/>
        <a:p>
          <a:endParaRPr lang="en-US"/>
        </a:p>
      </dgm:t>
    </dgm:pt>
    <dgm:pt modelId="{59466A86-9BFC-B344-8376-2AB916A42DA3}" type="sibTrans" cxnId="{D15C54FD-F364-B448-931F-E0417ED2500E}">
      <dgm:prSet/>
      <dgm:spPr/>
      <dgm:t>
        <a:bodyPr/>
        <a:lstStyle/>
        <a:p>
          <a:endParaRPr lang="en-US"/>
        </a:p>
      </dgm:t>
    </dgm:pt>
    <dgm:pt modelId="{D88FECE5-5FC3-0B4A-B7D9-66A3BD92AB68}">
      <dgm:prSet/>
      <dgm:spPr/>
      <dgm:t>
        <a:bodyPr/>
        <a:lstStyle/>
        <a:p>
          <a:pPr rtl="0"/>
          <a:r>
            <a:rPr lang="en-US" dirty="0" smtClean="0"/>
            <a:t>Interrupt Enable/Disable</a:t>
          </a:r>
          <a:endParaRPr lang="en-US" dirty="0"/>
        </a:p>
      </dgm:t>
    </dgm:pt>
    <dgm:pt modelId="{B39B5C1E-9D79-FE4D-87C2-8B6346D79A57}" type="parTrans" cxnId="{23FBF6F8-ED99-2042-B962-152426A3E129}">
      <dgm:prSet/>
      <dgm:spPr/>
      <dgm:t>
        <a:bodyPr/>
        <a:lstStyle/>
        <a:p>
          <a:endParaRPr lang="en-US"/>
        </a:p>
      </dgm:t>
    </dgm:pt>
    <dgm:pt modelId="{F548B796-6E6E-CA48-859B-E62D2D3E16BC}" type="sibTrans" cxnId="{23FBF6F8-ED99-2042-B962-152426A3E129}">
      <dgm:prSet/>
      <dgm:spPr/>
      <dgm:t>
        <a:bodyPr/>
        <a:lstStyle/>
        <a:p>
          <a:endParaRPr lang="en-US"/>
        </a:p>
      </dgm:t>
    </dgm:pt>
    <dgm:pt modelId="{3624604C-F1E1-724B-A085-66D556D96BC3}">
      <dgm:prSet/>
      <dgm:spPr/>
      <dgm:t>
        <a:bodyPr/>
        <a:lstStyle/>
        <a:p>
          <a:pPr rtl="0"/>
          <a:r>
            <a:rPr lang="en-US" dirty="0" smtClean="0"/>
            <a:t>Supervisor</a:t>
          </a:r>
          <a:endParaRPr lang="en-US" dirty="0"/>
        </a:p>
      </dgm:t>
    </dgm:pt>
    <dgm:pt modelId="{9B905FF9-13EB-5D41-85AB-FC2423B0548A}" type="parTrans" cxnId="{50E77A2B-DEFF-604D-9B91-3A3228253E01}">
      <dgm:prSet/>
      <dgm:spPr/>
      <dgm:t>
        <a:bodyPr/>
        <a:lstStyle/>
        <a:p>
          <a:endParaRPr lang="en-US"/>
        </a:p>
      </dgm:t>
    </dgm:pt>
    <dgm:pt modelId="{1C0FB960-31CE-8C44-BED9-92839C72EFA0}" type="sibTrans" cxnId="{50E77A2B-DEFF-604D-9B91-3A3228253E01}">
      <dgm:prSet/>
      <dgm:spPr/>
      <dgm:t>
        <a:bodyPr/>
        <a:lstStyle/>
        <a:p>
          <a:endParaRPr lang="en-US"/>
        </a:p>
      </dgm:t>
    </dgm:pt>
    <dgm:pt modelId="{327D01AD-C940-E849-A75E-691ADFDC39EC}" type="pres">
      <dgm:prSet presAssocID="{C0966F55-D052-E14D-848F-7196F1653D62}" presName="compositeShape" presStyleCnt="0">
        <dgm:presLayoutVars>
          <dgm:chMax val="2"/>
          <dgm:dir/>
          <dgm:resizeHandles val="exact"/>
        </dgm:presLayoutVars>
      </dgm:prSet>
      <dgm:spPr/>
    </dgm:pt>
    <dgm:pt modelId="{B73E271E-CE66-1941-BDE4-DC011A56D099}" type="pres">
      <dgm:prSet presAssocID="{7CD53D11-14A8-BB47-93CB-4BC9BBFDA16C}" presName="upArrow" presStyleLbl="node1" presStyleIdx="0" presStyleCnt="2"/>
      <dgm:spPr/>
    </dgm:pt>
    <dgm:pt modelId="{CFF95017-E622-CB47-81A6-7B8D3D03A33B}" type="pres">
      <dgm:prSet presAssocID="{7CD53D11-14A8-BB47-93CB-4BC9BBFDA16C}" presName="upArrowText" presStyleLbl="revTx" presStyleIdx="0" presStyleCnt="2">
        <dgm:presLayoutVars>
          <dgm:chMax val="0"/>
          <dgm:bulletEnabled val="1"/>
        </dgm:presLayoutVars>
      </dgm:prSet>
      <dgm:spPr/>
    </dgm:pt>
    <dgm:pt modelId="{FAFFC7AD-0AC6-7C42-BAAA-78490EEA3097}" type="pres">
      <dgm:prSet presAssocID="{BD6D24BD-E548-9A4A-855D-6C225FD31DCB}" presName="downArrow" presStyleLbl="node1" presStyleIdx="1" presStyleCnt="2"/>
      <dgm:spPr/>
    </dgm:pt>
    <dgm:pt modelId="{20F573A9-C3CE-6E4D-8FF9-E946479E33E0}" type="pres">
      <dgm:prSet presAssocID="{BD6D24BD-E548-9A4A-855D-6C225FD31DCB}" presName="downArrowText" presStyleLbl="revTx" presStyleIdx="1" presStyleCnt="2">
        <dgm:presLayoutVars>
          <dgm:chMax val="0"/>
          <dgm:bulletEnabled val="1"/>
        </dgm:presLayoutVars>
      </dgm:prSet>
      <dgm:spPr/>
    </dgm:pt>
  </dgm:ptLst>
  <dgm:cxnLst>
    <dgm:cxn modelId="{CCB9949D-12C8-7240-BD12-A3C7F099828E}" type="presOf" srcId="{BD6D24BD-E548-9A4A-855D-6C225FD31DCB}" destId="{20F573A9-C3CE-6E4D-8FF9-E946479E33E0}" srcOrd="0" destOrd="0" presId="urn:microsoft.com/office/officeart/2005/8/layout/arrow4"/>
    <dgm:cxn modelId="{7A248969-10F8-F748-8560-D187512113EA}" type="presOf" srcId="{3624604C-F1E1-724B-A085-66D556D96BC3}" destId="{20F573A9-C3CE-6E4D-8FF9-E946479E33E0}" srcOrd="0" destOrd="7" presId="urn:microsoft.com/office/officeart/2005/8/layout/arrow4"/>
    <dgm:cxn modelId="{3A0AE0B4-FB87-134C-B0AC-4CCB32380A4D}" type="presOf" srcId="{07EFF1AF-5A02-EA4E-B19A-96E78F350787}" destId="{20F573A9-C3CE-6E4D-8FF9-E946479E33E0}" srcOrd="0" destOrd="3" presId="urn:microsoft.com/office/officeart/2005/8/layout/arrow4"/>
    <dgm:cxn modelId="{6AA83238-6387-B940-822D-36C005D0C486}" type="presOf" srcId="{7FFDA7A2-87A6-CE4A-88DA-CA55B94BFE18}" destId="{20F573A9-C3CE-6E4D-8FF9-E946479E33E0}" srcOrd="0" destOrd="5" presId="urn:microsoft.com/office/officeart/2005/8/layout/arrow4"/>
    <dgm:cxn modelId="{171FDFEC-3D39-0045-A026-4928B870FF4F}" srcId="{C0966F55-D052-E14D-848F-7196F1653D62}" destId="{7CD53D11-14A8-BB47-93CB-4BC9BBFDA16C}" srcOrd="0" destOrd="0" parTransId="{8D1367BB-84E1-5D4E-AEFC-5100700A0E70}" sibTransId="{02269C7D-0197-2D4E-8CA6-418CA636BF74}"/>
    <dgm:cxn modelId="{1252901D-A7F0-BA43-BD4D-DC84F8B2E66F}" type="presOf" srcId="{4C25EF1F-2B52-1A49-996A-69288106C6D8}" destId="{20F573A9-C3CE-6E4D-8FF9-E946479E33E0}" srcOrd="0" destOrd="2" presId="urn:microsoft.com/office/officeart/2005/8/layout/arrow4"/>
    <dgm:cxn modelId="{2B413D94-028C-0248-8811-2527F21973F3}" type="presOf" srcId="{AE179C10-8D0E-FC4E-B58C-24E89F87024F}" destId="{20F573A9-C3CE-6E4D-8FF9-E946479E33E0}" srcOrd="0" destOrd="1" presId="urn:microsoft.com/office/officeart/2005/8/layout/arrow4"/>
    <dgm:cxn modelId="{9875B65D-6A11-E44C-B06A-5DE5F30308DA}" srcId="{BD6D24BD-E548-9A4A-855D-6C225FD31DCB}" destId="{07EFF1AF-5A02-EA4E-B19A-96E78F350787}" srcOrd="2" destOrd="0" parTransId="{C707A371-12AF-8E49-87EC-418B31F6101C}" sibTransId="{A412703B-B498-8542-A863-1BA5F2403F1B}"/>
    <dgm:cxn modelId="{621F0006-92D2-C148-88A0-283DBB2C8F3B}" type="presOf" srcId="{D88FECE5-5FC3-0B4A-B7D9-66A3BD92AB68}" destId="{20F573A9-C3CE-6E4D-8FF9-E946479E33E0}" srcOrd="0" destOrd="6" presId="urn:microsoft.com/office/officeart/2005/8/layout/arrow4"/>
    <dgm:cxn modelId="{02CEC83C-DB20-C542-B1C1-903452A57AD4}" srcId="{C0966F55-D052-E14D-848F-7196F1653D62}" destId="{BD6D24BD-E548-9A4A-855D-6C225FD31DCB}" srcOrd="1" destOrd="0" parTransId="{3B2DB9EB-8A9D-6E48-9CAD-6EE944E183CF}" sibTransId="{46296E97-6DD7-5B42-A2D7-2B317B9916ED}"/>
    <dgm:cxn modelId="{C9EBAF4B-F1ED-E943-BF4C-6A8588BC6EC0}" srcId="{BD6D24BD-E548-9A4A-855D-6C225FD31DCB}" destId="{AE179C10-8D0E-FC4E-B58C-24E89F87024F}" srcOrd="0" destOrd="0" parTransId="{D7FD6E6C-6BC1-5747-BA0E-5AE759ADB980}" sibTransId="{47E37169-8B77-BA4B-87CB-B339DABDB0D7}"/>
    <dgm:cxn modelId="{23FBF6F8-ED99-2042-B962-152426A3E129}" srcId="{BD6D24BD-E548-9A4A-855D-6C225FD31DCB}" destId="{D88FECE5-5FC3-0B4A-B7D9-66A3BD92AB68}" srcOrd="5" destOrd="0" parTransId="{B39B5C1E-9D79-FE4D-87C2-8B6346D79A57}" sibTransId="{F548B796-6E6E-CA48-859B-E62D2D3E16BC}"/>
    <dgm:cxn modelId="{095ED521-D2CC-7E47-8499-0975E01F78B2}" type="presOf" srcId="{C38BB5B9-C9C6-784E-86C7-565A576E006C}" destId="{20F573A9-C3CE-6E4D-8FF9-E946479E33E0}" srcOrd="0" destOrd="4" presId="urn:microsoft.com/office/officeart/2005/8/layout/arrow4"/>
    <dgm:cxn modelId="{D15C54FD-F364-B448-931F-E0417ED2500E}" srcId="{BD6D24BD-E548-9A4A-855D-6C225FD31DCB}" destId="{7FFDA7A2-87A6-CE4A-88DA-CA55B94BFE18}" srcOrd="4" destOrd="0" parTransId="{6E34A588-C12B-C448-987E-324F184314F8}" sibTransId="{59466A86-9BFC-B344-8376-2AB916A42DA3}"/>
    <dgm:cxn modelId="{50E77A2B-DEFF-604D-9B91-3A3228253E01}" srcId="{BD6D24BD-E548-9A4A-855D-6C225FD31DCB}" destId="{3624604C-F1E1-724B-A085-66D556D96BC3}" srcOrd="6" destOrd="0" parTransId="{9B905FF9-13EB-5D41-85AB-FC2423B0548A}" sibTransId="{1C0FB960-31CE-8C44-BED9-92839C72EFA0}"/>
    <dgm:cxn modelId="{32F583A6-15F0-5B45-8EEB-796A35CB3268}" srcId="{BD6D24BD-E548-9A4A-855D-6C225FD31DCB}" destId="{4C25EF1F-2B52-1A49-996A-69288106C6D8}" srcOrd="1" destOrd="0" parTransId="{045E6BBE-1863-9545-BB4A-83592E351C7B}" sibTransId="{2C632AA3-C700-214A-8407-8E131F5275B9}"/>
    <dgm:cxn modelId="{B70FE954-9617-8441-B007-95D9514E94EB}" srcId="{BD6D24BD-E548-9A4A-855D-6C225FD31DCB}" destId="{C38BB5B9-C9C6-784E-86C7-565A576E006C}" srcOrd="3" destOrd="0" parTransId="{350000F1-E51D-2D4A-98F9-9A8FA001818E}" sibTransId="{D6539CDB-D55A-8E44-8B60-F9382D57AE08}"/>
    <dgm:cxn modelId="{A53ADBAA-E375-8D49-A2C2-53382B42842E}" type="presOf" srcId="{7CD53D11-14A8-BB47-93CB-4BC9BBFDA16C}" destId="{CFF95017-E622-CB47-81A6-7B8D3D03A33B}" srcOrd="0" destOrd="0" presId="urn:microsoft.com/office/officeart/2005/8/layout/arrow4"/>
    <dgm:cxn modelId="{770B8EE4-4489-4044-A899-BF8F463E22AC}" type="presOf" srcId="{C0966F55-D052-E14D-848F-7196F1653D62}" destId="{327D01AD-C940-E849-A75E-691ADFDC39EC}" srcOrd="0" destOrd="0" presId="urn:microsoft.com/office/officeart/2005/8/layout/arrow4"/>
    <dgm:cxn modelId="{FB2325C1-E278-FA4F-94BA-C1AF01FD2AEA}" type="presParOf" srcId="{327D01AD-C940-E849-A75E-691ADFDC39EC}" destId="{B73E271E-CE66-1941-BDE4-DC011A56D099}" srcOrd="0" destOrd="0" presId="urn:microsoft.com/office/officeart/2005/8/layout/arrow4"/>
    <dgm:cxn modelId="{66F20C0E-9AB6-1D4F-B021-6D86E67EBB94}" type="presParOf" srcId="{327D01AD-C940-E849-A75E-691ADFDC39EC}" destId="{CFF95017-E622-CB47-81A6-7B8D3D03A33B}" srcOrd="1" destOrd="0" presId="urn:microsoft.com/office/officeart/2005/8/layout/arrow4"/>
    <dgm:cxn modelId="{1B2ABDE6-1429-B74B-AB5C-83B6D98F824E}" type="presParOf" srcId="{327D01AD-C940-E849-A75E-691ADFDC39EC}" destId="{FAFFC7AD-0AC6-7C42-BAAA-78490EEA3097}" srcOrd="2" destOrd="0" presId="urn:microsoft.com/office/officeart/2005/8/layout/arrow4"/>
    <dgm:cxn modelId="{239D558F-3FF7-9B4F-AAEC-4055F99030A2}" type="presParOf" srcId="{327D01AD-C940-E849-A75E-691ADFDC39EC}" destId="{20F573A9-C3CE-6E4D-8FF9-E946479E33E0}"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00FE2-E675-F241-B8B5-CB3484196D43}"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17B91373-4AA7-984A-800B-F0F814C964AA}">
      <dgm:prSet/>
      <dgm:spPr/>
      <dgm:t>
        <a:bodyPr/>
        <a:lstStyle/>
        <a:p>
          <a:pPr rtl="0"/>
          <a:r>
            <a:rPr lang="en-US" dirty="0" smtClean="0"/>
            <a:t>Includes the following stages:</a:t>
          </a:r>
          <a:endParaRPr lang="en-US" dirty="0"/>
        </a:p>
      </dgm:t>
    </dgm:pt>
    <dgm:pt modelId="{08C813BA-9A73-3149-AA1A-D20F8F27A2F2}" type="parTrans" cxnId="{5E9ED15C-E641-1847-808B-9B6FDDE3F30C}">
      <dgm:prSet/>
      <dgm:spPr/>
      <dgm:t>
        <a:bodyPr/>
        <a:lstStyle/>
        <a:p>
          <a:endParaRPr lang="en-US"/>
        </a:p>
      </dgm:t>
    </dgm:pt>
    <dgm:pt modelId="{6D1D04D7-5AEF-6149-A956-8B77A56DC5B1}" type="sibTrans" cxnId="{5E9ED15C-E641-1847-808B-9B6FDDE3F30C}">
      <dgm:prSet/>
      <dgm:spPr/>
      <dgm:t>
        <a:bodyPr/>
        <a:lstStyle/>
        <a:p>
          <a:endParaRPr lang="en-US"/>
        </a:p>
      </dgm:t>
    </dgm:pt>
    <dgm:pt modelId="{E9DC148B-85D3-3B4E-B8EB-6B25518CC616}">
      <dgm:prSet/>
      <dgm:spPr/>
      <dgm:t>
        <a:bodyPr/>
        <a:lstStyle/>
        <a:p>
          <a:pPr rtl="0"/>
          <a:r>
            <a:rPr lang="en-US" dirty="0" smtClean="0"/>
            <a:t>Fetch</a:t>
          </a:r>
          <a:endParaRPr lang="en-US" dirty="0"/>
        </a:p>
      </dgm:t>
    </dgm:pt>
    <dgm:pt modelId="{FAA0F2C6-C41B-964C-92B1-8515E277C50C}" type="parTrans" cxnId="{0C6625CD-8564-B74E-88BD-FC7FB995490C}">
      <dgm:prSet/>
      <dgm:spPr/>
      <dgm:t>
        <a:bodyPr/>
        <a:lstStyle/>
        <a:p>
          <a:endParaRPr lang="en-US"/>
        </a:p>
      </dgm:t>
    </dgm:pt>
    <dgm:pt modelId="{079AAD60-39C3-C147-A324-08FC7E336F58}" type="sibTrans" cxnId="{0C6625CD-8564-B74E-88BD-FC7FB995490C}">
      <dgm:prSet/>
      <dgm:spPr/>
      <dgm:t>
        <a:bodyPr/>
        <a:lstStyle/>
        <a:p>
          <a:endParaRPr lang="en-US"/>
        </a:p>
      </dgm:t>
    </dgm:pt>
    <dgm:pt modelId="{B67C3CE5-CF88-2546-A775-40C9C279EB36}">
      <dgm:prSet/>
      <dgm:spPr/>
      <dgm:t>
        <a:bodyPr/>
        <a:lstStyle/>
        <a:p>
          <a:pPr rtl="0"/>
          <a:r>
            <a:rPr lang="en-US" dirty="0" smtClean="0"/>
            <a:t>Read the next instruction from memory into the processor</a:t>
          </a:r>
          <a:endParaRPr lang="en-US" dirty="0"/>
        </a:p>
      </dgm:t>
    </dgm:pt>
    <dgm:pt modelId="{918D2150-EAA7-B84E-B1F6-92CA50A8FB72}" type="parTrans" cxnId="{37D630B1-7B74-8A47-A556-A16DCF1F82BE}">
      <dgm:prSet/>
      <dgm:spPr/>
      <dgm:t>
        <a:bodyPr/>
        <a:lstStyle/>
        <a:p>
          <a:endParaRPr lang="en-US"/>
        </a:p>
      </dgm:t>
    </dgm:pt>
    <dgm:pt modelId="{B01F8F4A-4143-E24E-805F-3642DC6FEA50}" type="sibTrans" cxnId="{37D630B1-7B74-8A47-A556-A16DCF1F82BE}">
      <dgm:prSet/>
      <dgm:spPr/>
      <dgm:t>
        <a:bodyPr/>
        <a:lstStyle/>
        <a:p>
          <a:endParaRPr lang="en-US"/>
        </a:p>
      </dgm:t>
    </dgm:pt>
    <dgm:pt modelId="{385A3E21-C52E-0B48-9C02-87C94DE86B5C}">
      <dgm:prSet/>
      <dgm:spPr/>
      <dgm:t>
        <a:bodyPr/>
        <a:lstStyle/>
        <a:p>
          <a:pPr rtl="0"/>
          <a:r>
            <a:rPr lang="en-US" dirty="0" smtClean="0"/>
            <a:t>Execute</a:t>
          </a:r>
          <a:endParaRPr lang="en-US" dirty="0"/>
        </a:p>
      </dgm:t>
    </dgm:pt>
    <dgm:pt modelId="{BF7E736F-6546-584D-9156-3CD23AEBB46D}" type="parTrans" cxnId="{2B6CEEC9-7455-ED42-BCBB-4DBDD8C8C765}">
      <dgm:prSet/>
      <dgm:spPr/>
      <dgm:t>
        <a:bodyPr/>
        <a:lstStyle/>
        <a:p>
          <a:endParaRPr lang="en-US"/>
        </a:p>
      </dgm:t>
    </dgm:pt>
    <dgm:pt modelId="{A6BC3F7C-119A-7648-A1A8-9C7F69A3B80A}" type="sibTrans" cxnId="{2B6CEEC9-7455-ED42-BCBB-4DBDD8C8C765}">
      <dgm:prSet/>
      <dgm:spPr/>
      <dgm:t>
        <a:bodyPr/>
        <a:lstStyle/>
        <a:p>
          <a:endParaRPr lang="en-US"/>
        </a:p>
      </dgm:t>
    </dgm:pt>
    <dgm:pt modelId="{B5C9E825-14F4-724A-B515-C09AA5EFB617}">
      <dgm:prSet/>
      <dgm:spPr/>
      <dgm:t>
        <a:bodyPr/>
        <a:lstStyle/>
        <a:p>
          <a:pPr rtl="0"/>
          <a:r>
            <a:rPr lang="en-US" dirty="0" smtClean="0"/>
            <a:t>Interpret the opcode and perform the indicated operation</a:t>
          </a:r>
          <a:endParaRPr lang="en-US" dirty="0"/>
        </a:p>
      </dgm:t>
    </dgm:pt>
    <dgm:pt modelId="{E74EECEE-65F0-E241-83CC-FB01D52015C7}" type="parTrans" cxnId="{3DC2F1F0-5877-0A47-89F6-9C8BDECCA003}">
      <dgm:prSet/>
      <dgm:spPr/>
      <dgm:t>
        <a:bodyPr/>
        <a:lstStyle/>
        <a:p>
          <a:endParaRPr lang="en-US"/>
        </a:p>
      </dgm:t>
    </dgm:pt>
    <dgm:pt modelId="{F4077039-4200-3342-88FC-0DC8F7E3DC38}" type="sibTrans" cxnId="{3DC2F1F0-5877-0A47-89F6-9C8BDECCA003}">
      <dgm:prSet/>
      <dgm:spPr/>
      <dgm:t>
        <a:bodyPr/>
        <a:lstStyle/>
        <a:p>
          <a:endParaRPr lang="en-US"/>
        </a:p>
      </dgm:t>
    </dgm:pt>
    <dgm:pt modelId="{E51C8DE6-BE3D-CA47-832C-A3DBDB57C472}">
      <dgm:prSet/>
      <dgm:spPr/>
      <dgm:t>
        <a:bodyPr/>
        <a:lstStyle/>
        <a:p>
          <a:pPr rtl="0"/>
          <a:r>
            <a:rPr lang="en-US" dirty="0" smtClean="0"/>
            <a:t>Interrupt </a:t>
          </a:r>
          <a:endParaRPr lang="en-US" dirty="0"/>
        </a:p>
      </dgm:t>
    </dgm:pt>
    <dgm:pt modelId="{7C2196FF-39C8-E140-B37A-13AC3B7711A2}" type="parTrans" cxnId="{244E2247-C434-3B47-9512-8ED9EE3707B2}">
      <dgm:prSet/>
      <dgm:spPr/>
      <dgm:t>
        <a:bodyPr/>
        <a:lstStyle/>
        <a:p>
          <a:endParaRPr lang="en-US"/>
        </a:p>
      </dgm:t>
    </dgm:pt>
    <dgm:pt modelId="{806047C7-4457-7745-9FDE-8F83DCEC165D}" type="sibTrans" cxnId="{244E2247-C434-3B47-9512-8ED9EE3707B2}">
      <dgm:prSet/>
      <dgm:spPr/>
      <dgm:t>
        <a:bodyPr/>
        <a:lstStyle/>
        <a:p>
          <a:endParaRPr lang="en-US"/>
        </a:p>
      </dgm:t>
    </dgm:pt>
    <dgm:pt modelId="{ED28E4C6-50E3-B742-9E76-FF0C9B1AFE75}">
      <dgm:prSet/>
      <dgm:spPr/>
      <dgm:t>
        <a:bodyPr/>
        <a:lstStyle/>
        <a:p>
          <a:pPr rtl="0"/>
          <a:r>
            <a:rPr lang="en-US" dirty="0" smtClean="0"/>
            <a:t>If interrupts are enabled and an interrupt has occurred, save the current process state and service the interrupt</a:t>
          </a:r>
          <a:endParaRPr lang="en-US" dirty="0"/>
        </a:p>
      </dgm:t>
    </dgm:pt>
    <dgm:pt modelId="{790CC5E7-EBE8-EE47-814E-DDFB6563CF62}" type="parTrans" cxnId="{62D24259-E22D-E442-9207-5D6C14CF2780}">
      <dgm:prSet/>
      <dgm:spPr/>
      <dgm:t>
        <a:bodyPr/>
        <a:lstStyle/>
        <a:p>
          <a:endParaRPr lang="en-US"/>
        </a:p>
      </dgm:t>
    </dgm:pt>
    <dgm:pt modelId="{1D705BA5-7361-E84E-8662-96FBA0A59419}" type="sibTrans" cxnId="{62D24259-E22D-E442-9207-5D6C14CF2780}">
      <dgm:prSet/>
      <dgm:spPr/>
      <dgm:t>
        <a:bodyPr/>
        <a:lstStyle/>
        <a:p>
          <a:endParaRPr lang="en-US"/>
        </a:p>
      </dgm:t>
    </dgm:pt>
    <dgm:pt modelId="{3EC35534-BB77-244C-87D7-7C099BE391E0}" type="pres">
      <dgm:prSet presAssocID="{B1C00FE2-E675-F241-B8B5-CB3484196D43}" presName="hierChild1" presStyleCnt="0">
        <dgm:presLayoutVars>
          <dgm:chPref val="1"/>
          <dgm:dir/>
          <dgm:animOne val="branch"/>
          <dgm:animLvl val="lvl"/>
          <dgm:resizeHandles/>
        </dgm:presLayoutVars>
      </dgm:prSet>
      <dgm:spPr/>
    </dgm:pt>
    <dgm:pt modelId="{A22DFF86-D3CE-B040-99F1-D29E47636276}" type="pres">
      <dgm:prSet presAssocID="{17B91373-4AA7-984A-800B-F0F814C964AA}" presName="hierRoot1" presStyleCnt="0"/>
      <dgm:spPr/>
    </dgm:pt>
    <dgm:pt modelId="{8803A015-5E37-3F4A-A098-C6B33A4B0F59}" type="pres">
      <dgm:prSet presAssocID="{17B91373-4AA7-984A-800B-F0F814C964AA}" presName="composite" presStyleCnt="0"/>
      <dgm:spPr/>
    </dgm:pt>
    <dgm:pt modelId="{AD085B36-DA72-2244-BE46-2D2FD9A8231A}" type="pres">
      <dgm:prSet presAssocID="{17B91373-4AA7-984A-800B-F0F814C964AA}" presName="background" presStyleLbl="node0" presStyleIdx="0" presStyleCnt="1"/>
      <dgm:spPr/>
    </dgm:pt>
    <dgm:pt modelId="{4EA4FB93-F3AC-BD4A-A777-9351FC75EDE1}" type="pres">
      <dgm:prSet presAssocID="{17B91373-4AA7-984A-800B-F0F814C964AA}" presName="text" presStyleLbl="fgAcc0" presStyleIdx="0" presStyleCnt="1">
        <dgm:presLayoutVars>
          <dgm:chPref val="3"/>
        </dgm:presLayoutVars>
      </dgm:prSet>
      <dgm:spPr/>
    </dgm:pt>
    <dgm:pt modelId="{26E1531E-0D91-CE4C-9A06-D9407F309F38}" type="pres">
      <dgm:prSet presAssocID="{17B91373-4AA7-984A-800B-F0F814C964AA}" presName="hierChild2" presStyleCnt="0"/>
      <dgm:spPr/>
    </dgm:pt>
    <dgm:pt modelId="{44366298-FD9B-5A4A-9783-59C231A2AEE2}" type="pres">
      <dgm:prSet presAssocID="{FAA0F2C6-C41B-964C-92B1-8515E277C50C}" presName="Name10" presStyleLbl="parChTrans1D2" presStyleIdx="0" presStyleCnt="3"/>
      <dgm:spPr/>
    </dgm:pt>
    <dgm:pt modelId="{A3D27CFD-EB6F-CC47-9E33-D9CE045507EB}" type="pres">
      <dgm:prSet presAssocID="{E9DC148B-85D3-3B4E-B8EB-6B25518CC616}" presName="hierRoot2" presStyleCnt="0"/>
      <dgm:spPr/>
    </dgm:pt>
    <dgm:pt modelId="{E1073C21-9E88-E342-BDBC-43E3C9E897F8}" type="pres">
      <dgm:prSet presAssocID="{E9DC148B-85D3-3B4E-B8EB-6B25518CC616}" presName="composite2" presStyleCnt="0"/>
      <dgm:spPr/>
    </dgm:pt>
    <dgm:pt modelId="{9FB4FFB5-C11F-484E-B2AC-3F8A7722AECD}" type="pres">
      <dgm:prSet presAssocID="{E9DC148B-85D3-3B4E-B8EB-6B25518CC616}" presName="background2" presStyleLbl="node2" presStyleIdx="0" presStyleCnt="3"/>
      <dgm:spPr/>
    </dgm:pt>
    <dgm:pt modelId="{4C89960E-E5D9-D046-8D4B-DD02582B7D3A}" type="pres">
      <dgm:prSet presAssocID="{E9DC148B-85D3-3B4E-B8EB-6B25518CC616}" presName="text2" presStyleLbl="fgAcc2" presStyleIdx="0" presStyleCnt="3">
        <dgm:presLayoutVars>
          <dgm:chPref val="3"/>
        </dgm:presLayoutVars>
      </dgm:prSet>
      <dgm:spPr/>
    </dgm:pt>
    <dgm:pt modelId="{0CB30970-28B4-D347-B2F4-F2E101ACBBB0}" type="pres">
      <dgm:prSet presAssocID="{E9DC148B-85D3-3B4E-B8EB-6B25518CC616}" presName="hierChild3" presStyleCnt="0"/>
      <dgm:spPr/>
    </dgm:pt>
    <dgm:pt modelId="{7336A106-E8E5-7842-B744-5DA305419486}" type="pres">
      <dgm:prSet presAssocID="{918D2150-EAA7-B84E-B1F6-92CA50A8FB72}" presName="Name17" presStyleLbl="parChTrans1D3" presStyleIdx="0" presStyleCnt="3"/>
      <dgm:spPr/>
    </dgm:pt>
    <dgm:pt modelId="{9E55D632-7927-6248-9FA5-084F2DAEEF53}" type="pres">
      <dgm:prSet presAssocID="{B67C3CE5-CF88-2546-A775-40C9C279EB36}" presName="hierRoot3" presStyleCnt="0"/>
      <dgm:spPr/>
    </dgm:pt>
    <dgm:pt modelId="{A80B8D5C-4FF0-D84D-A8F5-EE2C067D3000}" type="pres">
      <dgm:prSet presAssocID="{B67C3CE5-CF88-2546-A775-40C9C279EB36}" presName="composite3" presStyleCnt="0"/>
      <dgm:spPr/>
    </dgm:pt>
    <dgm:pt modelId="{553E2E5B-A13E-FF49-8C45-FB7E75BAA80F}" type="pres">
      <dgm:prSet presAssocID="{B67C3CE5-CF88-2546-A775-40C9C279EB36}" presName="background3" presStyleLbl="node3" presStyleIdx="0" presStyleCnt="3"/>
      <dgm:spPr/>
    </dgm:pt>
    <dgm:pt modelId="{BB51A060-E74F-BA43-988A-F74B2DB43A08}" type="pres">
      <dgm:prSet presAssocID="{B67C3CE5-CF88-2546-A775-40C9C279EB36}" presName="text3" presStyleLbl="fgAcc3" presStyleIdx="0" presStyleCnt="3">
        <dgm:presLayoutVars>
          <dgm:chPref val="3"/>
        </dgm:presLayoutVars>
      </dgm:prSet>
      <dgm:spPr/>
    </dgm:pt>
    <dgm:pt modelId="{C1BBFBC6-0335-5F47-A8F8-78874A72787B}" type="pres">
      <dgm:prSet presAssocID="{B67C3CE5-CF88-2546-A775-40C9C279EB36}" presName="hierChild4" presStyleCnt="0"/>
      <dgm:spPr/>
    </dgm:pt>
    <dgm:pt modelId="{7134F9FD-5E66-6844-A538-8F42E8B33A32}" type="pres">
      <dgm:prSet presAssocID="{BF7E736F-6546-584D-9156-3CD23AEBB46D}" presName="Name10" presStyleLbl="parChTrans1D2" presStyleIdx="1" presStyleCnt="3"/>
      <dgm:spPr/>
    </dgm:pt>
    <dgm:pt modelId="{C3350344-6DB9-644C-9F71-A4FF4B875519}" type="pres">
      <dgm:prSet presAssocID="{385A3E21-C52E-0B48-9C02-87C94DE86B5C}" presName="hierRoot2" presStyleCnt="0"/>
      <dgm:spPr/>
    </dgm:pt>
    <dgm:pt modelId="{C242A02E-A430-B64B-8E34-4E99BEE4BD9B}" type="pres">
      <dgm:prSet presAssocID="{385A3E21-C52E-0B48-9C02-87C94DE86B5C}" presName="composite2" presStyleCnt="0"/>
      <dgm:spPr/>
    </dgm:pt>
    <dgm:pt modelId="{25DF7365-5D74-DF46-96B5-16D5E6DC1CCA}" type="pres">
      <dgm:prSet presAssocID="{385A3E21-C52E-0B48-9C02-87C94DE86B5C}" presName="background2" presStyleLbl="node2" presStyleIdx="1" presStyleCnt="3"/>
      <dgm:spPr/>
    </dgm:pt>
    <dgm:pt modelId="{08A2C79F-E9DA-7747-88FE-4BE1B57D3E7B}" type="pres">
      <dgm:prSet presAssocID="{385A3E21-C52E-0B48-9C02-87C94DE86B5C}" presName="text2" presStyleLbl="fgAcc2" presStyleIdx="1" presStyleCnt="3">
        <dgm:presLayoutVars>
          <dgm:chPref val="3"/>
        </dgm:presLayoutVars>
      </dgm:prSet>
      <dgm:spPr/>
    </dgm:pt>
    <dgm:pt modelId="{34986FB8-09F5-CA44-80F4-104ED1CA306E}" type="pres">
      <dgm:prSet presAssocID="{385A3E21-C52E-0B48-9C02-87C94DE86B5C}" presName="hierChild3" presStyleCnt="0"/>
      <dgm:spPr/>
    </dgm:pt>
    <dgm:pt modelId="{2643EC93-7D48-5144-87AF-EB858A6B6431}" type="pres">
      <dgm:prSet presAssocID="{E74EECEE-65F0-E241-83CC-FB01D52015C7}" presName="Name17" presStyleLbl="parChTrans1D3" presStyleIdx="1" presStyleCnt="3"/>
      <dgm:spPr/>
    </dgm:pt>
    <dgm:pt modelId="{1CC495CC-F5B1-C748-9C0D-9D5BEA2E475D}" type="pres">
      <dgm:prSet presAssocID="{B5C9E825-14F4-724A-B515-C09AA5EFB617}" presName="hierRoot3" presStyleCnt="0"/>
      <dgm:spPr/>
    </dgm:pt>
    <dgm:pt modelId="{2BAB3673-0E32-9847-B217-86B2D16B93C5}" type="pres">
      <dgm:prSet presAssocID="{B5C9E825-14F4-724A-B515-C09AA5EFB617}" presName="composite3" presStyleCnt="0"/>
      <dgm:spPr/>
    </dgm:pt>
    <dgm:pt modelId="{2BAF6A3E-78B0-7949-A2B0-6895C6917D8B}" type="pres">
      <dgm:prSet presAssocID="{B5C9E825-14F4-724A-B515-C09AA5EFB617}" presName="background3" presStyleLbl="node3" presStyleIdx="1" presStyleCnt="3"/>
      <dgm:spPr/>
    </dgm:pt>
    <dgm:pt modelId="{BAF7092A-AE27-DE44-9782-177693E2CA5C}" type="pres">
      <dgm:prSet presAssocID="{B5C9E825-14F4-724A-B515-C09AA5EFB617}" presName="text3" presStyleLbl="fgAcc3" presStyleIdx="1" presStyleCnt="3">
        <dgm:presLayoutVars>
          <dgm:chPref val="3"/>
        </dgm:presLayoutVars>
      </dgm:prSet>
      <dgm:spPr/>
    </dgm:pt>
    <dgm:pt modelId="{1348903F-6FC3-1B49-A6FD-208E39CFC159}" type="pres">
      <dgm:prSet presAssocID="{B5C9E825-14F4-724A-B515-C09AA5EFB617}" presName="hierChild4" presStyleCnt="0"/>
      <dgm:spPr/>
    </dgm:pt>
    <dgm:pt modelId="{DC38F41A-7026-F74C-AC4B-78ED7376BF67}" type="pres">
      <dgm:prSet presAssocID="{7C2196FF-39C8-E140-B37A-13AC3B7711A2}" presName="Name10" presStyleLbl="parChTrans1D2" presStyleIdx="2" presStyleCnt="3"/>
      <dgm:spPr/>
    </dgm:pt>
    <dgm:pt modelId="{17640A64-76D8-C94B-8C99-6C00AA7D1185}" type="pres">
      <dgm:prSet presAssocID="{E51C8DE6-BE3D-CA47-832C-A3DBDB57C472}" presName="hierRoot2" presStyleCnt="0"/>
      <dgm:spPr/>
    </dgm:pt>
    <dgm:pt modelId="{68EAF65C-CC2C-404F-9539-8D10727E37D3}" type="pres">
      <dgm:prSet presAssocID="{E51C8DE6-BE3D-CA47-832C-A3DBDB57C472}" presName="composite2" presStyleCnt="0"/>
      <dgm:spPr/>
    </dgm:pt>
    <dgm:pt modelId="{C91E6CA4-2AF4-C547-9551-BEB59BE9CDA3}" type="pres">
      <dgm:prSet presAssocID="{E51C8DE6-BE3D-CA47-832C-A3DBDB57C472}" presName="background2" presStyleLbl="node2" presStyleIdx="2" presStyleCnt="3"/>
      <dgm:spPr/>
    </dgm:pt>
    <dgm:pt modelId="{350E5B82-958A-1F4B-AE37-5BE92D52A0F0}" type="pres">
      <dgm:prSet presAssocID="{E51C8DE6-BE3D-CA47-832C-A3DBDB57C472}" presName="text2" presStyleLbl="fgAcc2" presStyleIdx="2" presStyleCnt="3">
        <dgm:presLayoutVars>
          <dgm:chPref val="3"/>
        </dgm:presLayoutVars>
      </dgm:prSet>
      <dgm:spPr/>
    </dgm:pt>
    <dgm:pt modelId="{D1E3DEBF-A74F-9840-947B-72619A82F83E}" type="pres">
      <dgm:prSet presAssocID="{E51C8DE6-BE3D-CA47-832C-A3DBDB57C472}" presName="hierChild3" presStyleCnt="0"/>
      <dgm:spPr/>
    </dgm:pt>
    <dgm:pt modelId="{0AEDDD63-D148-C04E-AE73-900A9CB76940}" type="pres">
      <dgm:prSet presAssocID="{790CC5E7-EBE8-EE47-814E-DDFB6563CF62}" presName="Name17" presStyleLbl="parChTrans1D3" presStyleIdx="2" presStyleCnt="3"/>
      <dgm:spPr/>
    </dgm:pt>
    <dgm:pt modelId="{4979D8B5-91B3-1A41-9ABE-1C89BD183149}" type="pres">
      <dgm:prSet presAssocID="{ED28E4C6-50E3-B742-9E76-FF0C9B1AFE75}" presName="hierRoot3" presStyleCnt="0"/>
      <dgm:spPr/>
    </dgm:pt>
    <dgm:pt modelId="{E6D220D2-293C-514B-8AEC-BB2C6CDA8398}" type="pres">
      <dgm:prSet presAssocID="{ED28E4C6-50E3-B742-9E76-FF0C9B1AFE75}" presName="composite3" presStyleCnt="0"/>
      <dgm:spPr/>
    </dgm:pt>
    <dgm:pt modelId="{421C3655-0911-9049-B8DE-E6E2B6DA48D6}" type="pres">
      <dgm:prSet presAssocID="{ED28E4C6-50E3-B742-9E76-FF0C9B1AFE75}" presName="background3" presStyleLbl="node3" presStyleIdx="2" presStyleCnt="3"/>
      <dgm:spPr/>
    </dgm:pt>
    <dgm:pt modelId="{8B4CAA32-B118-204E-8081-E3E47AD463CF}" type="pres">
      <dgm:prSet presAssocID="{ED28E4C6-50E3-B742-9E76-FF0C9B1AFE75}" presName="text3" presStyleLbl="fgAcc3" presStyleIdx="2" presStyleCnt="3">
        <dgm:presLayoutVars>
          <dgm:chPref val="3"/>
        </dgm:presLayoutVars>
      </dgm:prSet>
      <dgm:spPr/>
    </dgm:pt>
    <dgm:pt modelId="{A6DA207E-A18B-574B-A1C4-080E0F7C65B5}" type="pres">
      <dgm:prSet presAssocID="{ED28E4C6-50E3-B742-9E76-FF0C9B1AFE75}" presName="hierChild4" presStyleCnt="0"/>
      <dgm:spPr/>
    </dgm:pt>
  </dgm:ptLst>
  <dgm:cxnLst>
    <dgm:cxn modelId="{ACA89640-D2BE-4E46-88FC-CA479DB00F8F}" type="presOf" srcId="{385A3E21-C52E-0B48-9C02-87C94DE86B5C}" destId="{08A2C79F-E9DA-7747-88FE-4BE1B57D3E7B}" srcOrd="0" destOrd="0" presId="urn:microsoft.com/office/officeart/2005/8/layout/hierarchy1"/>
    <dgm:cxn modelId="{3DC2F1F0-5877-0A47-89F6-9C8BDECCA003}" srcId="{385A3E21-C52E-0B48-9C02-87C94DE86B5C}" destId="{B5C9E825-14F4-724A-B515-C09AA5EFB617}" srcOrd="0" destOrd="0" parTransId="{E74EECEE-65F0-E241-83CC-FB01D52015C7}" sibTransId="{F4077039-4200-3342-88FC-0DC8F7E3DC38}"/>
    <dgm:cxn modelId="{244E2247-C434-3B47-9512-8ED9EE3707B2}" srcId="{17B91373-4AA7-984A-800B-F0F814C964AA}" destId="{E51C8DE6-BE3D-CA47-832C-A3DBDB57C472}" srcOrd="2" destOrd="0" parTransId="{7C2196FF-39C8-E140-B37A-13AC3B7711A2}" sibTransId="{806047C7-4457-7745-9FDE-8F83DCEC165D}"/>
    <dgm:cxn modelId="{38EAF8C5-4776-0E42-9AEA-06AA1E44DC83}" type="presOf" srcId="{ED28E4C6-50E3-B742-9E76-FF0C9B1AFE75}" destId="{8B4CAA32-B118-204E-8081-E3E47AD463CF}" srcOrd="0" destOrd="0" presId="urn:microsoft.com/office/officeart/2005/8/layout/hierarchy1"/>
    <dgm:cxn modelId="{0C6625CD-8564-B74E-88BD-FC7FB995490C}" srcId="{17B91373-4AA7-984A-800B-F0F814C964AA}" destId="{E9DC148B-85D3-3B4E-B8EB-6B25518CC616}" srcOrd="0" destOrd="0" parTransId="{FAA0F2C6-C41B-964C-92B1-8515E277C50C}" sibTransId="{079AAD60-39C3-C147-A324-08FC7E336F58}"/>
    <dgm:cxn modelId="{5E9ED15C-E641-1847-808B-9B6FDDE3F30C}" srcId="{B1C00FE2-E675-F241-B8B5-CB3484196D43}" destId="{17B91373-4AA7-984A-800B-F0F814C964AA}" srcOrd="0" destOrd="0" parTransId="{08C813BA-9A73-3149-AA1A-D20F8F27A2F2}" sibTransId="{6D1D04D7-5AEF-6149-A956-8B77A56DC5B1}"/>
    <dgm:cxn modelId="{AC9D0144-47C9-FA4D-BE87-F427F24653B0}" type="presOf" srcId="{7C2196FF-39C8-E140-B37A-13AC3B7711A2}" destId="{DC38F41A-7026-F74C-AC4B-78ED7376BF67}" srcOrd="0" destOrd="0" presId="urn:microsoft.com/office/officeart/2005/8/layout/hierarchy1"/>
    <dgm:cxn modelId="{EE81858A-6223-3A4B-8511-24124C684A42}" type="presOf" srcId="{790CC5E7-EBE8-EE47-814E-DDFB6563CF62}" destId="{0AEDDD63-D148-C04E-AE73-900A9CB76940}" srcOrd="0" destOrd="0" presId="urn:microsoft.com/office/officeart/2005/8/layout/hierarchy1"/>
    <dgm:cxn modelId="{AD12182E-ACA4-4849-A713-7BF8593E2B1A}" type="presOf" srcId="{BF7E736F-6546-584D-9156-3CD23AEBB46D}" destId="{7134F9FD-5E66-6844-A538-8F42E8B33A32}" srcOrd="0" destOrd="0" presId="urn:microsoft.com/office/officeart/2005/8/layout/hierarchy1"/>
    <dgm:cxn modelId="{7822B30F-A355-B843-A212-F82A111CE883}" type="presOf" srcId="{17B91373-4AA7-984A-800B-F0F814C964AA}" destId="{4EA4FB93-F3AC-BD4A-A777-9351FC75EDE1}" srcOrd="0" destOrd="0" presId="urn:microsoft.com/office/officeart/2005/8/layout/hierarchy1"/>
    <dgm:cxn modelId="{62D24259-E22D-E442-9207-5D6C14CF2780}" srcId="{E51C8DE6-BE3D-CA47-832C-A3DBDB57C472}" destId="{ED28E4C6-50E3-B742-9E76-FF0C9B1AFE75}" srcOrd="0" destOrd="0" parTransId="{790CC5E7-EBE8-EE47-814E-DDFB6563CF62}" sibTransId="{1D705BA5-7361-E84E-8662-96FBA0A59419}"/>
    <dgm:cxn modelId="{3F188ECC-B2B7-6F43-94FD-8178C2D5860B}" type="presOf" srcId="{FAA0F2C6-C41B-964C-92B1-8515E277C50C}" destId="{44366298-FD9B-5A4A-9783-59C231A2AEE2}" srcOrd="0" destOrd="0" presId="urn:microsoft.com/office/officeart/2005/8/layout/hierarchy1"/>
    <dgm:cxn modelId="{016329F9-F4E4-B744-89EF-7117FD1FB5FB}" type="presOf" srcId="{E51C8DE6-BE3D-CA47-832C-A3DBDB57C472}" destId="{350E5B82-958A-1F4B-AE37-5BE92D52A0F0}" srcOrd="0" destOrd="0" presId="urn:microsoft.com/office/officeart/2005/8/layout/hierarchy1"/>
    <dgm:cxn modelId="{2B6CEEC9-7455-ED42-BCBB-4DBDD8C8C765}" srcId="{17B91373-4AA7-984A-800B-F0F814C964AA}" destId="{385A3E21-C52E-0B48-9C02-87C94DE86B5C}" srcOrd="1" destOrd="0" parTransId="{BF7E736F-6546-584D-9156-3CD23AEBB46D}" sibTransId="{A6BC3F7C-119A-7648-A1A8-9C7F69A3B80A}"/>
    <dgm:cxn modelId="{37D630B1-7B74-8A47-A556-A16DCF1F82BE}" srcId="{E9DC148B-85D3-3B4E-B8EB-6B25518CC616}" destId="{B67C3CE5-CF88-2546-A775-40C9C279EB36}" srcOrd="0" destOrd="0" parTransId="{918D2150-EAA7-B84E-B1F6-92CA50A8FB72}" sibTransId="{B01F8F4A-4143-E24E-805F-3642DC6FEA50}"/>
    <dgm:cxn modelId="{110A2771-442D-A04E-8420-1199E1A09BBD}" type="presOf" srcId="{B67C3CE5-CF88-2546-A775-40C9C279EB36}" destId="{BB51A060-E74F-BA43-988A-F74B2DB43A08}" srcOrd="0" destOrd="0" presId="urn:microsoft.com/office/officeart/2005/8/layout/hierarchy1"/>
    <dgm:cxn modelId="{F20883EE-6FC6-B643-8B18-8A120FE0337B}" type="presOf" srcId="{B5C9E825-14F4-724A-B515-C09AA5EFB617}" destId="{BAF7092A-AE27-DE44-9782-177693E2CA5C}" srcOrd="0" destOrd="0" presId="urn:microsoft.com/office/officeart/2005/8/layout/hierarchy1"/>
    <dgm:cxn modelId="{C0158737-F4D5-AE43-90EF-1AEE6817D51C}" type="presOf" srcId="{E74EECEE-65F0-E241-83CC-FB01D52015C7}" destId="{2643EC93-7D48-5144-87AF-EB858A6B6431}" srcOrd="0" destOrd="0" presId="urn:microsoft.com/office/officeart/2005/8/layout/hierarchy1"/>
    <dgm:cxn modelId="{F07D23E3-1927-E742-A6DF-14035AD5F2A7}" type="presOf" srcId="{918D2150-EAA7-B84E-B1F6-92CA50A8FB72}" destId="{7336A106-E8E5-7842-B744-5DA305419486}" srcOrd="0" destOrd="0" presId="urn:microsoft.com/office/officeart/2005/8/layout/hierarchy1"/>
    <dgm:cxn modelId="{13B091F8-E181-A14A-B8AF-751C554817D0}" type="presOf" srcId="{E9DC148B-85D3-3B4E-B8EB-6B25518CC616}" destId="{4C89960E-E5D9-D046-8D4B-DD02582B7D3A}" srcOrd="0" destOrd="0" presId="urn:microsoft.com/office/officeart/2005/8/layout/hierarchy1"/>
    <dgm:cxn modelId="{AC7C4C8F-4843-4140-9FF9-1B3C272B79F2}" type="presOf" srcId="{B1C00FE2-E675-F241-B8B5-CB3484196D43}" destId="{3EC35534-BB77-244C-87D7-7C099BE391E0}" srcOrd="0" destOrd="0" presId="urn:microsoft.com/office/officeart/2005/8/layout/hierarchy1"/>
    <dgm:cxn modelId="{4FBC4FD1-5876-8F42-86A2-51D0C7125B88}" type="presParOf" srcId="{3EC35534-BB77-244C-87D7-7C099BE391E0}" destId="{A22DFF86-D3CE-B040-99F1-D29E47636276}" srcOrd="0" destOrd="0" presId="urn:microsoft.com/office/officeart/2005/8/layout/hierarchy1"/>
    <dgm:cxn modelId="{BD8881F4-5030-9744-BA70-2979B92C2AB7}" type="presParOf" srcId="{A22DFF86-D3CE-B040-99F1-D29E47636276}" destId="{8803A015-5E37-3F4A-A098-C6B33A4B0F59}" srcOrd="0" destOrd="0" presId="urn:microsoft.com/office/officeart/2005/8/layout/hierarchy1"/>
    <dgm:cxn modelId="{14FB7736-2BDA-564B-9B40-B24F7F7B100B}" type="presParOf" srcId="{8803A015-5E37-3F4A-A098-C6B33A4B0F59}" destId="{AD085B36-DA72-2244-BE46-2D2FD9A8231A}" srcOrd="0" destOrd="0" presId="urn:microsoft.com/office/officeart/2005/8/layout/hierarchy1"/>
    <dgm:cxn modelId="{F2F21E5D-7B97-5347-838F-70EBE700CD67}" type="presParOf" srcId="{8803A015-5E37-3F4A-A098-C6B33A4B0F59}" destId="{4EA4FB93-F3AC-BD4A-A777-9351FC75EDE1}" srcOrd="1" destOrd="0" presId="urn:microsoft.com/office/officeart/2005/8/layout/hierarchy1"/>
    <dgm:cxn modelId="{CCC867C4-4416-D444-9AA6-D317D9116185}" type="presParOf" srcId="{A22DFF86-D3CE-B040-99F1-D29E47636276}" destId="{26E1531E-0D91-CE4C-9A06-D9407F309F38}" srcOrd="1" destOrd="0" presId="urn:microsoft.com/office/officeart/2005/8/layout/hierarchy1"/>
    <dgm:cxn modelId="{D233214B-ABFD-9342-9B37-79D6B00A84E2}" type="presParOf" srcId="{26E1531E-0D91-CE4C-9A06-D9407F309F38}" destId="{44366298-FD9B-5A4A-9783-59C231A2AEE2}" srcOrd="0" destOrd="0" presId="urn:microsoft.com/office/officeart/2005/8/layout/hierarchy1"/>
    <dgm:cxn modelId="{D56AD9E3-50BC-9343-B658-379BF149C969}" type="presParOf" srcId="{26E1531E-0D91-CE4C-9A06-D9407F309F38}" destId="{A3D27CFD-EB6F-CC47-9E33-D9CE045507EB}" srcOrd="1" destOrd="0" presId="urn:microsoft.com/office/officeart/2005/8/layout/hierarchy1"/>
    <dgm:cxn modelId="{11E475D7-E90C-A044-808A-A8B9B5277497}" type="presParOf" srcId="{A3D27CFD-EB6F-CC47-9E33-D9CE045507EB}" destId="{E1073C21-9E88-E342-BDBC-43E3C9E897F8}" srcOrd="0" destOrd="0" presId="urn:microsoft.com/office/officeart/2005/8/layout/hierarchy1"/>
    <dgm:cxn modelId="{A44A683B-629D-D547-B6F4-4FFE0852269D}" type="presParOf" srcId="{E1073C21-9E88-E342-BDBC-43E3C9E897F8}" destId="{9FB4FFB5-C11F-484E-B2AC-3F8A7722AECD}" srcOrd="0" destOrd="0" presId="urn:microsoft.com/office/officeart/2005/8/layout/hierarchy1"/>
    <dgm:cxn modelId="{C773010E-4C22-4A4F-814B-FE914AC5F837}" type="presParOf" srcId="{E1073C21-9E88-E342-BDBC-43E3C9E897F8}" destId="{4C89960E-E5D9-D046-8D4B-DD02582B7D3A}" srcOrd="1" destOrd="0" presId="urn:microsoft.com/office/officeart/2005/8/layout/hierarchy1"/>
    <dgm:cxn modelId="{2CADD080-362F-3949-A0FE-955922BB5BBC}" type="presParOf" srcId="{A3D27CFD-EB6F-CC47-9E33-D9CE045507EB}" destId="{0CB30970-28B4-D347-B2F4-F2E101ACBBB0}" srcOrd="1" destOrd="0" presId="urn:microsoft.com/office/officeart/2005/8/layout/hierarchy1"/>
    <dgm:cxn modelId="{6B87EE36-0E17-E846-8439-9045C5DA6DBC}" type="presParOf" srcId="{0CB30970-28B4-D347-B2F4-F2E101ACBBB0}" destId="{7336A106-E8E5-7842-B744-5DA305419486}" srcOrd="0" destOrd="0" presId="urn:microsoft.com/office/officeart/2005/8/layout/hierarchy1"/>
    <dgm:cxn modelId="{F9C2288B-026D-E24B-AD5C-BEEC8C524F7D}" type="presParOf" srcId="{0CB30970-28B4-D347-B2F4-F2E101ACBBB0}" destId="{9E55D632-7927-6248-9FA5-084F2DAEEF53}" srcOrd="1" destOrd="0" presId="urn:microsoft.com/office/officeart/2005/8/layout/hierarchy1"/>
    <dgm:cxn modelId="{C08EC2C3-5326-4B4D-85BB-3E1416E4EB0A}" type="presParOf" srcId="{9E55D632-7927-6248-9FA5-084F2DAEEF53}" destId="{A80B8D5C-4FF0-D84D-A8F5-EE2C067D3000}" srcOrd="0" destOrd="0" presId="urn:microsoft.com/office/officeart/2005/8/layout/hierarchy1"/>
    <dgm:cxn modelId="{53759B97-4F26-D549-99CB-5C1DD95A6B13}" type="presParOf" srcId="{A80B8D5C-4FF0-D84D-A8F5-EE2C067D3000}" destId="{553E2E5B-A13E-FF49-8C45-FB7E75BAA80F}" srcOrd="0" destOrd="0" presId="urn:microsoft.com/office/officeart/2005/8/layout/hierarchy1"/>
    <dgm:cxn modelId="{4DAA351D-0DE4-C84C-ACB2-C468B257F605}" type="presParOf" srcId="{A80B8D5C-4FF0-D84D-A8F5-EE2C067D3000}" destId="{BB51A060-E74F-BA43-988A-F74B2DB43A08}" srcOrd="1" destOrd="0" presId="urn:microsoft.com/office/officeart/2005/8/layout/hierarchy1"/>
    <dgm:cxn modelId="{C2A50609-05AE-4248-8EAB-B4885F6F709C}" type="presParOf" srcId="{9E55D632-7927-6248-9FA5-084F2DAEEF53}" destId="{C1BBFBC6-0335-5F47-A8F8-78874A72787B}" srcOrd="1" destOrd="0" presId="urn:microsoft.com/office/officeart/2005/8/layout/hierarchy1"/>
    <dgm:cxn modelId="{94A060D8-FBDC-3D43-B309-1E8DC4482420}" type="presParOf" srcId="{26E1531E-0D91-CE4C-9A06-D9407F309F38}" destId="{7134F9FD-5E66-6844-A538-8F42E8B33A32}" srcOrd="2" destOrd="0" presId="urn:microsoft.com/office/officeart/2005/8/layout/hierarchy1"/>
    <dgm:cxn modelId="{4CA5F5BB-843D-114D-80A6-FB3538C65A41}" type="presParOf" srcId="{26E1531E-0D91-CE4C-9A06-D9407F309F38}" destId="{C3350344-6DB9-644C-9F71-A4FF4B875519}" srcOrd="3" destOrd="0" presId="urn:microsoft.com/office/officeart/2005/8/layout/hierarchy1"/>
    <dgm:cxn modelId="{65B9C261-F1FD-A54C-9529-A313CCB23B3A}" type="presParOf" srcId="{C3350344-6DB9-644C-9F71-A4FF4B875519}" destId="{C242A02E-A430-B64B-8E34-4E99BEE4BD9B}" srcOrd="0" destOrd="0" presId="urn:microsoft.com/office/officeart/2005/8/layout/hierarchy1"/>
    <dgm:cxn modelId="{F6B9F434-6D3A-5243-8B6E-D05522751F76}" type="presParOf" srcId="{C242A02E-A430-B64B-8E34-4E99BEE4BD9B}" destId="{25DF7365-5D74-DF46-96B5-16D5E6DC1CCA}" srcOrd="0" destOrd="0" presId="urn:microsoft.com/office/officeart/2005/8/layout/hierarchy1"/>
    <dgm:cxn modelId="{F46CEE2F-F623-0C4D-9F27-D4853070F834}" type="presParOf" srcId="{C242A02E-A430-B64B-8E34-4E99BEE4BD9B}" destId="{08A2C79F-E9DA-7747-88FE-4BE1B57D3E7B}" srcOrd="1" destOrd="0" presId="urn:microsoft.com/office/officeart/2005/8/layout/hierarchy1"/>
    <dgm:cxn modelId="{958D5F24-069A-8C44-BDC0-615629F14A12}" type="presParOf" srcId="{C3350344-6DB9-644C-9F71-A4FF4B875519}" destId="{34986FB8-09F5-CA44-80F4-104ED1CA306E}" srcOrd="1" destOrd="0" presId="urn:microsoft.com/office/officeart/2005/8/layout/hierarchy1"/>
    <dgm:cxn modelId="{6C3B81BC-D8E8-914C-A1CF-A4E2F550AA5B}" type="presParOf" srcId="{34986FB8-09F5-CA44-80F4-104ED1CA306E}" destId="{2643EC93-7D48-5144-87AF-EB858A6B6431}" srcOrd="0" destOrd="0" presId="urn:microsoft.com/office/officeart/2005/8/layout/hierarchy1"/>
    <dgm:cxn modelId="{C2BB5115-671E-1346-9E06-5EAA3CF83A93}" type="presParOf" srcId="{34986FB8-09F5-CA44-80F4-104ED1CA306E}" destId="{1CC495CC-F5B1-C748-9C0D-9D5BEA2E475D}" srcOrd="1" destOrd="0" presId="urn:microsoft.com/office/officeart/2005/8/layout/hierarchy1"/>
    <dgm:cxn modelId="{4864B615-59E5-614C-9B13-D1151B3F4E79}" type="presParOf" srcId="{1CC495CC-F5B1-C748-9C0D-9D5BEA2E475D}" destId="{2BAB3673-0E32-9847-B217-86B2D16B93C5}" srcOrd="0" destOrd="0" presId="urn:microsoft.com/office/officeart/2005/8/layout/hierarchy1"/>
    <dgm:cxn modelId="{D9761A25-A62E-1B4E-9F53-A2320A025318}" type="presParOf" srcId="{2BAB3673-0E32-9847-B217-86B2D16B93C5}" destId="{2BAF6A3E-78B0-7949-A2B0-6895C6917D8B}" srcOrd="0" destOrd="0" presId="urn:microsoft.com/office/officeart/2005/8/layout/hierarchy1"/>
    <dgm:cxn modelId="{9D7EA5A1-049F-1944-A412-0429F7C13B6C}" type="presParOf" srcId="{2BAB3673-0E32-9847-B217-86B2D16B93C5}" destId="{BAF7092A-AE27-DE44-9782-177693E2CA5C}" srcOrd="1" destOrd="0" presId="urn:microsoft.com/office/officeart/2005/8/layout/hierarchy1"/>
    <dgm:cxn modelId="{D5A76713-DBB4-2E4E-A483-8CDCB0DFA9FB}" type="presParOf" srcId="{1CC495CC-F5B1-C748-9C0D-9D5BEA2E475D}" destId="{1348903F-6FC3-1B49-A6FD-208E39CFC159}" srcOrd="1" destOrd="0" presId="urn:microsoft.com/office/officeart/2005/8/layout/hierarchy1"/>
    <dgm:cxn modelId="{A9BF7EF0-7DDB-9846-8AE7-EBAD59E45408}" type="presParOf" srcId="{26E1531E-0D91-CE4C-9A06-D9407F309F38}" destId="{DC38F41A-7026-F74C-AC4B-78ED7376BF67}" srcOrd="4" destOrd="0" presId="urn:microsoft.com/office/officeart/2005/8/layout/hierarchy1"/>
    <dgm:cxn modelId="{94CD5F43-83EC-0A4B-B461-0609EE78EB92}" type="presParOf" srcId="{26E1531E-0D91-CE4C-9A06-D9407F309F38}" destId="{17640A64-76D8-C94B-8C99-6C00AA7D1185}" srcOrd="5" destOrd="0" presId="urn:microsoft.com/office/officeart/2005/8/layout/hierarchy1"/>
    <dgm:cxn modelId="{A25BB689-7B76-0441-966B-A0C3665D62E2}" type="presParOf" srcId="{17640A64-76D8-C94B-8C99-6C00AA7D1185}" destId="{68EAF65C-CC2C-404F-9539-8D10727E37D3}" srcOrd="0" destOrd="0" presId="urn:microsoft.com/office/officeart/2005/8/layout/hierarchy1"/>
    <dgm:cxn modelId="{61DE74B2-3FE8-C94A-AFCC-AFE6EDBC84D2}" type="presParOf" srcId="{68EAF65C-CC2C-404F-9539-8D10727E37D3}" destId="{C91E6CA4-2AF4-C547-9551-BEB59BE9CDA3}" srcOrd="0" destOrd="0" presId="urn:microsoft.com/office/officeart/2005/8/layout/hierarchy1"/>
    <dgm:cxn modelId="{16713B66-7DBA-FD47-BC75-F32060EBF61F}" type="presParOf" srcId="{68EAF65C-CC2C-404F-9539-8D10727E37D3}" destId="{350E5B82-958A-1F4B-AE37-5BE92D52A0F0}" srcOrd="1" destOrd="0" presId="urn:microsoft.com/office/officeart/2005/8/layout/hierarchy1"/>
    <dgm:cxn modelId="{C5733E24-6F7D-EE4A-84F0-2897A32D8D45}" type="presParOf" srcId="{17640A64-76D8-C94B-8C99-6C00AA7D1185}" destId="{D1E3DEBF-A74F-9840-947B-72619A82F83E}" srcOrd="1" destOrd="0" presId="urn:microsoft.com/office/officeart/2005/8/layout/hierarchy1"/>
    <dgm:cxn modelId="{2380BA2B-CD5C-AC4F-A035-144F36074D03}" type="presParOf" srcId="{D1E3DEBF-A74F-9840-947B-72619A82F83E}" destId="{0AEDDD63-D148-C04E-AE73-900A9CB76940}" srcOrd="0" destOrd="0" presId="urn:microsoft.com/office/officeart/2005/8/layout/hierarchy1"/>
    <dgm:cxn modelId="{6CEFA821-B983-7D48-AF2A-CA0B38EE4C99}" type="presParOf" srcId="{D1E3DEBF-A74F-9840-947B-72619A82F83E}" destId="{4979D8B5-91B3-1A41-9ABE-1C89BD183149}" srcOrd="1" destOrd="0" presId="urn:microsoft.com/office/officeart/2005/8/layout/hierarchy1"/>
    <dgm:cxn modelId="{1F12F153-6183-9743-8ED9-CCF0730E731A}" type="presParOf" srcId="{4979D8B5-91B3-1A41-9ABE-1C89BD183149}" destId="{E6D220D2-293C-514B-8AEC-BB2C6CDA8398}" srcOrd="0" destOrd="0" presId="urn:microsoft.com/office/officeart/2005/8/layout/hierarchy1"/>
    <dgm:cxn modelId="{435FA6EA-2D46-2448-AC61-B8BA28286F64}" type="presParOf" srcId="{E6D220D2-293C-514B-8AEC-BB2C6CDA8398}" destId="{421C3655-0911-9049-B8DE-E6E2B6DA48D6}" srcOrd="0" destOrd="0" presId="urn:microsoft.com/office/officeart/2005/8/layout/hierarchy1"/>
    <dgm:cxn modelId="{1F9F09DE-284F-1947-954C-78875132A4A0}" type="presParOf" srcId="{E6D220D2-293C-514B-8AEC-BB2C6CDA8398}" destId="{8B4CAA32-B118-204E-8081-E3E47AD463CF}" srcOrd="1" destOrd="0" presId="urn:microsoft.com/office/officeart/2005/8/layout/hierarchy1"/>
    <dgm:cxn modelId="{4AB1783A-CABB-AE49-B025-B6F1271D67C0}" type="presParOf" srcId="{4979D8B5-91B3-1A41-9ABE-1C89BD183149}" destId="{A6DA207E-A18B-574B-A1C4-080E0F7C65B5}"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D61676-2F7A-6E43-8AD0-DD73FCC8C303}" type="doc">
      <dgm:prSet loTypeId="urn:microsoft.com/office/officeart/2005/8/layout/hProcess11" loCatId="process" qsTypeId="urn:microsoft.com/office/officeart/2005/8/quickstyle/simple4" qsCatId="simple" csTypeId="urn:microsoft.com/office/officeart/2005/8/colors/accent1_2" csCatId="accent1"/>
      <dgm:spPr/>
      <dgm:t>
        <a:bodyPr/>
        <a:lstStyle/>
        <a:p>
          <a:endParaRPr lang="en-US"/>
        </a:p>
      </dgm:t>
    </dgm:pt>
    <dgm:pt modelId="{B3686828-8DD5-134B-8439-580CA571A2FC}">
      <dgm:prSet/>
      <dgm:spPr/>
      <dgm:t>
        <a:bodyPr/>
        <a:lstStyle/>
        <a:p>
          <a:pPr rtl="0"/>
          <a:r>
            <a:rPr lang="en-US" dirty="0" smtClean="0"/>
            <a:t>Similar to the use of an assembly line in a manufacturing plant</a:t>
          </a:r>
          <a:endParaRPr lang="en-US" dirty="0"/>
        </a:p>
      </dgm:t>
    </dgm:pt>
    <dgm:pt modelId="{8D069C29-107E-3A4C-A3C0-E62754B6580F}" type="parTrans" cxnId="{3C0E712C-F3D4-924A-8526-2887DE60EE91}">
      <dgm:prSet/>
      <dgm:spPr/>
      <dgm:t>
        <a:bodyPr/>
        <a:lstStyle/>
        <a:p>
          <a:endParaRPr lang="en-US"/>
        </a:p>
      </dgm:t>
    </dgm:pt>
    <dgm:pt modelId="{6D4A2CCF-4277-B04E-B0C5-7E0845B8A0D5}" type="sibTrans" cxnId="{3C0E712C-F3D4-924A-8526-2887DE60EE91}">
      <dgm:prSet/>
      <dgm:spPr/>
      <dgm:t>
        <a:bodyPr/>
        <a:lstStyle/>
        <a:p>
          <a:endParaRPr lang="en-US"/>
        </a:p>
      </dgm:t>
    </dgm:pt>
    <dgm:pt modelId="{83CF20B9-8DD2-F842-9793-B559974FE8AA}">
      <dgm:prSet/>
      <dgm:spPr/>
      <dgm:t>
        <a:bodyPr/>
        <a:lstStyle/>
        <a:p>
          <a:pPr rtl="0"/>
          <a:r>
            <a:rPr lang="en-US" dirty="0" smtClean="0"/>
            <a:t>New inputs are accepted at one end before previously accepted inputs appear as outputs at the other end</a:t>
          </a:r>
          <a:endParaRPr lang="en-US" dirty="0"/>
        </a:p>
      </dgm:t>
    </dgm:pt>
    <dgm:pt modelId="{7B855F3E-3CA0-A044-A824-DD9BB7A53D53}" type="parTrans" cxnId="{A270A045-9D4B-1746-B284-EE66FFD4E04C}">
      <dgm:prSet/>
      <dgm:spPr/>
      <dgm:t>
        <a:bodyPr/>
        <a:lstStyle/>
        <a:p>
          <a:endParaRPr lang="en-US"/>
        </a:p>
      </dgm:t>
    </dgm:pt>
    <dgm:pt modelId="{5B189DCE-8686-E74B-BB16-628925F5AF40}" type="sibTrans" cxnId="{A270A045-9D4B-1746-B284-EE66FFD4E04C}">
      <dgm:prSet/>
      <dgm:spPr/>
      <dgm:t>
        <a:bodyPr/>
        <a:lstStyle/>
        <a:p>
          <a:endParaRPr lang="en-US"/>
        </a:p>
      </dgm:t>
    </dgm:pt>
    <dgm:pt modelId="{4DF92740-96F8-3247-813B-0AD6A280699A}">
      <dgm:prSet/>
      <dgm:spPr/>
      <dgm:t>
        <a:bodyPr/>
        <a:lstStyle/>
        <a:p>
          <a:pPr rtl="0"/>
          <a:r>
            <a:rPr lang="en-US" dirty="0" smtClean="0"/>
            <a:t>To apply this concept to instruction execution we must recognize that an instruction has a number of stages</a:t>
          </a:r>
          <a:endParaRPr lang="en-US" dirty="0"/>
        </a:p>
      </dgm:t>
    </dgm:pt>
    <dgm:pt modelId="{B4A3AEAF-0DA4-104E-8F71-C9A87C34AC8E}" type="parTrans" cxnId="{9A31F0B8-CEF4-784A-A79A-477828F644D4}">
      <dgm:prSet/>
      <dgm:spPr/>
      <dgm:t>
        <a:bodyPr/>
        <a:lstStyle/>
        <a:p>
          <a:endParaRPr lang="en-US"/>
        </a:p>
      </dgm:t>
    </dgm:pt>
    <dgm:pt modelId="{A639F8D0-045A-7E49-85C0-FD6B8A65F828}" type="sibTrans" cxnId="{9A31F0B8-CEF4-784A-A79A-477828F644D4}">
      <dgm:prSet/>
      <dgm:spPr/>
      <dgm:t>
        <a:bodyPr/>
        <a:lstStyle/>
        <a:p>
          <a:endParaRPr lang="en-US"/>
        </a:p>
      </dgm:t>
    </dgm:pt>
    <dgm:pt modelId="{6D1F4806-34FC-614B-91B7-25C9893F14A7}" type="pres">
      <dgm:prSet presAssocID="{BFD61676-2F7A-6E43-8AD0-DD73FCC8C303}" presName="Name0" presStyleCnt="0">
        <dgm:presLayoutVars>
          <dgm:dir/>
          <dgm:resizeHandles val="exact"/>
        </dgm:presLayoutVars>
      </dgm:prSet>
      <dgm:spPr/>
    </dgm:pt>
    <dgm:pt modelId="{E19B2F7D-2FE7-D940-A78C-16267BBAB00A}" type="pres">
      <dgm:prSet presAssocID="{BFD61676-2F7A-6E43-8AD0-DD73FCC8C303}" presName="arrow" presStyleLbl="bgShp" presStyleIdx="0" presStyleCnt="1"/>
      <dgm:spPr>
        <a:solidFill>
          <a:schemeClr val="accent3"/>
        </a:solidFill>
        <a:ln>
          <a:solidFill>
            <a:schemeClr val="accent3"/>
          </a:solidFill>
        </a:ln>
      </dgm:spPr>
    </dgm:pt>
    <dgm:pt modelId="{912244B1-D9C3-0644-A4A0-57422566183F}" type="pres">
      <dgm:prSet presAssocID="{BFD61676-2F7A-6E43-8AD0-DD73FCC8C303}" presName="points" presStyleCnt="0"/>
      <dgm:spPr/>
    </dgm:pt>
    <dgm:pt modelId="{292EE2AD-F7EE-364E-9ECF-595CE8A4CB6A}" type="pres">
      <dgm:prSet presAssocID="{B3686828-8DD5-134B-8439-580CA571A2FC}" presName="compositeA" presStyleCnt="0"/>
      <dgm:spPr/>
    </dgm:pt>
    <dgm:pt modelId="{3D797B7D-59B9-E544-A302-0B69B45F05BD}" type="pres">
      <dgm:prSet presAssocID="{B3686828-8DD5-134B-8439-580CA571A2FC}" presName="textA" presStyleLbl="revTx" presStyleIdx="0" presStyleCnt="3">
        <dgm:presLayoutVars>
          <dgm:bulletEnabled val="1"/>
        </dgm:presLayoutVars>
      </dgm:prSet>
      <dgm:spPr/>
    </dgm:pt>
    <dgm:pt modelId="{807546D9-8E8B-6A4F-AC7F-C4B7428D197A}" type="pres">
      <dgm:prSet presAssocID="{B3686828-8DD5-134B-8439-580CA571A2FC}" presName="circleA" presStyleLbl="node1" presStyleIdx="0" presStyleCnt="3"/>
      <dgm:spPr>
        <a:ln>
          <a:solidFill>
            <a:schemeClr val="accent1"/>
          </a:solidFill>
        </a:ln>
      </dgm:spPr>
    </dgm:pt>
    <dgm:pt modelId="{459829BB-99CE-294F-857C-2EC9C6C28936}" type="pres">
      <dgm:prSet presAssocID="{B3686828-8DD5-134B-8439-580CA571A2FC}" presName="spaceA" presStyleCnt="0"/>
      <dgm:spPr/>
    </dgm:pt>
    <dgm:pt modelId="{6771F2D8-7136-3342-8A76-726226ED88B5}" type="pres">
      <dgm:prSet presAssocID="{6D4A2CCF-4277-B04E-B0C5-7E0845B8A0D5}" presName="space" presStyleCnt="0"/>
      <dgm:spPr/>
    </dgm:pt>
    <dgm:pt modelId="{2E235EE9-F24B-C747-9D91-30AC13ECF2E7}" type="pres">
      <dgm:prSet presAssocID="{83CF20B9-8DD2-F842-9793-B559974FE8AA}" presName="compositeB" presStyleCnt="0"/>
      <dgm:spPr/>
    </dgm:pt>
    <dgm:pt modelId="{DD86D1A7-993C-7244-8C6E-441273AA7777}" type="pres">
      <dgm:prSet presAssocID="{83CF20B9-8DD2-F842-9793-B559974FE8AA}" presName="textB" presStyleLbl="revTx" presStyleIdx="1" presStyleCnt="3">
        <dgm:presLayoutVars>
          <dgm:bulletEnabled val="1"/>
        </dgm:presLayoutVars>
      </dgm:prSet>
      <dgm:spPr/>
    </dgm:pt>
    <dgm:pt modelId="{54394626-9124-C54E-AFB1-DB948AB78EEC}" type="pres">
      <dgm:prSet presAssocID="{83CF20B9-8DD2-F842-9793-B559974FE8AA}" presName="circleB" presStyleLbl="node1" presStyleIdx="1" presStyleCnt="3"/>
      <dgm:spPr>
        <a:ln>
          <a:solidFill>
            <a:schemeClr val="accent1"/>
          </a:solidFill>
        </a:ln>
      </dgm:spPr>
    </dgm:pt>
    <dgm:pt modelId="{2C21D46C-9DE1-BA4F-957C-EBA6267E2DE1}" type="pres">
      <dgm:prSet presAssocID="{83CF20B9-8DD2-F842-9793-B559974FE8AA}" presName="spaceB" presStyleCnt="0"/>
      <dgm:spPr/>
    </dgm:pt>
    <dgm:pt modelId="{F126C619-B978-7449-B593-4CEEA93CD44F}" type="pres">
      <dgm:prSet presAssocID="{5B189DCE-8686-E74B-BB16-628925F5AF40}" presName="space" presStyleCnt="0"/>
      <dgm:spPr/>
    </dgm:pt>
    <dgm:pt modelId="{68458F19-44FD-D44C-8708-26E657E69876}" type="pres">
      <dgm:prSet presAssocID="{4DF92740-96F8-3247-813B-0AD6A280699A}" presName="compositeA" presStyleCnt="0"/>
      <dgm:spPr/>
    </dgm:pt>
    <dgm:pt modelId="{4D83B5BC-A42D-7444-BB11-D8D1B80CD3A9}" type="pres">
      <dgm:prSet presAssocID="{4DF92740-96F8-3247-813B-0AD6A280699A}" presName="textA" presStyleLbl="revTx" presStyleIdx="2" presStyleCnt="3">
        <dgm:presLayoutVars>
          <dgm:bulletEnabled val="1"/>
        </dgm:presLayoutVars>
      </dgm:prSet>
      <dgm:spPr/>
    </dgm:pt>
    <dgm:pt modelId="{58494C77-8E8C-AB4D-92EC-9E2074C07624}" type="pres">
      <dgm:prSet presAssocID="{4DF92740-96F8-3247-813B-0AD6A280699A}" presName="circleA" presStyleLbl="node1" presStyleIdx="2" presStyleCnt="3"/>
      <dgm:spPr/>
    </dgm:pt>
    <dgm:pt modelId="{3A5543CB-C572-504E-9DD9-8EA1B2FE2285}" type="pres">
      <dgm:prSet presAssocID="{4DF92740-96F8-3247-813B-0AD6A280699A}" presName="spaceA" presStyleCnt="0"/>
      <dgm:spPr/>
    </dgm:pt>
  </dgm:ptLst>
  <dgm:cxnLst>
    <dgm:cxn modelId="{206E8B93-287C-4140-8E86-F1A7B9AE1A85}" type="presOf" srcId="{83CF20B9-8DD2-F842-9793-B559974FE8AA}" destId="{DD86D1A7-993C-7244-8C6E-441273AA7777}" srcOrd="0" destOrd="0" presId="urn:microsoft.com/office/officeart/2005/8/layout/hProcess11"/>
    <dgm:cxn modelId="{A270A045-9D4B-1746-B284-EE66FFD4E04C}" srcId="{BFD61676-2F7A-6E43-8AD0-DD73FCC8C303}" destId="{83CF20B9-8DD2-F842-9793-B559974FE8AA}" srcOrd="1" destOrd="0" parTransId="{7B855F3E-3CA0-A044-A824-DD9BB7A53D53}" sibTransId="{5B189DCE-8686-E74B-BB16-628925F5AF40}"/>
    <dgm:cxn modelId="{5741C07B-5445-974A-9653-50947ABF0A56}" type="presOf" srcId="{4DF92740-96F8-3247-813B-0AD6A280699A}" destId="{4D83B5BC-A42D-7444-BB11-D8D1B80CD3A9}" srcOrd="0" destOrd="0" presId="urn:microsoft.com/office/officeart/2005/8/layout/hProcess11"/>
    <dgm:cxn modelId="{41B254BF-644D-904F-B6D6-A31D184E6B66}" type="presOf" srcId="{BFD61676-2F7A-6E43-8AD0-DD73FCC8C303}" destId="{6D1F4806-34FC-614B-91B7-25C9893F14A7}" srcOrd="0" destOrd="0" presId="urn:microsoft.com/office/officeart/2005/8/layout/hProcess11"/>
    <dgm:cxn modelId="{9A31F0B8-CEF4-784A-A79A-477828F644D4}" srcId="{BFD61676-2F7A-6E43-8AD0-DD73FCC8C303}" destId="{4DF92740-96F8-3247-813B-0AD6A280699A}" srcOrd="2" destOrd="0" parTransId="{B4A3AEAF-0DA4-104E-8F71-C9A87C34AC8E}" sibTransId="{A639F8D0-045A-7E49-85C0-FD6B8A65F828}"/>
    <dgm:cxn modelId="{3C0E712C-F3D4-924A-8526-2887DE60EE91}" srcId="{BFD61676-2F7A-6E43-8AD0-DD73FCC8C303}" destId="{B3686828-8DD5-134B-8439-580CA571A2FC}" srcOrd="0" destOrd="0" parTransId="{8D069C29-107E-3A4C-A3C0-E62754B6580F}" sibTransId="{6D4A2CCF-4277-B04E-B0C5-7E0845B8A0D5}"/>
    <dgm:cxn modelId="{6FAB3283-0E21-244F-BF9C-D42BCB7F3DC0}" type="presOf" srcId="{B3686828-8DD5-134B-8439-580CA571A2FC}" destId="{3D797B7D-59B9-E544-A302-0B69B45F05BD}" srcOrd="0" destOrd="0" presId="urn:microsoft.com/office/officeart/2005/8/layout/hProcess11"/>
    <dgm:cxn modelId="{BE508FF9-DC3A-2441-8A98-403242D864DB}" type="presParOf" srcId="{6D1F4806-34FC-614B-91B7-25C9893F14A7}" destId="{E19B2F7D-2FE7-D940-A78C-16267BBAB00A}" srcOrd="0" destOrd="0" presId="urn:microsoft.com/office/officeart/2005/8/layout/hProcess11"/>
    <dgm:cxn modelId="{080647E7-DA41-7F4F-9964-91BBB521D745}" type="presParOf" srcId="{6D1F4806-34FC-614B-91B7-25C9893F14A7}" destId="{912244B1-D9C3-0644-A4A0-57422566183F}" srcOrd="1" destOrd="0" presId="urn:microsoft.com/office/officeart/2005/8/layout/hProcess11"/>
    <dgm:cxn modelId="{0B8244FB-0F93-D04F-B7BA-1EA0524D233B}" type="presParOf" srcId="{912244B1-D9C3-0644-A4A0-57422566183F}" destId="{292EE2AD-F7EE-364E-9ECF-595CE8A4CB6A}" srcOrd="0" destOrd="0" presId="urn:microsoft.com/office/officeart/2005/8/layout/hProcess11"/>
    <dgm:cxn modelId="{A5CB256F-604E-9648-A3C0-66C93912BFCD}" type="presParOf" srcId="{292EE2AD-F7EE-364E-9ECF-595CE8A4CB6A}" destId="{3D797B7D-59B9-E544-A302-0B69B45F05BD}" srcOrd="0" destOrd="0" presId="urn:microsoft.com/office/officeart/2005/8/layout/hProcess11"/>
    <dgm:cxn modelId="{FCFDFAC1-04D9-F04F-B9FD-BA9FAB11C268}" type="presParOf" srcId="{292EE2AD-F7EE-364E-9ECF-595CE8A4CB6A}" destId="{807546D9-8E8B-6A4F-AC7F-C4B7428D197A}" srcOrd="1" destOrd="0" presId="urn:microsoft.com/office/officeart/2005/8/layout/hProcess11"/>
    <dgm:cxn modelId="{38957B96-B057-F44B-83EF-1234B83B1FB0}" type="presParOf" srcId="{292EE2AD-F7EE-364E-9ECF-595CE8A4CB6A}" destId="{459829BB-99CE-294F-857C-2EC9C6C28936}" srcOrd="2" destOrd="0" presId="urn:microsoft.com/office/officeart/2005/8/layout/hProcess11"/>
    <dgm:cxn modelId="{34123A59-A837-B34A-B530-6AE0CA0B4894}" type="presParOf" srcId="{912244B1-D9C3-0644-A4A0-57422566183F}" destId="{6771F2D8-7136-3342-8A76-726226ED88B5}" srcOrd="1" destOrd="0" presId="urn:microsoft.com/office/officeart/2005/8/layout/hProcess11"/>
    <dgm:cxn modelId="{A37582EF-D68D-244C-BD80-CBD0C6A294DE}" type="presParOf" srcId="{912244B1-D9C3-0644-A4A0-57422566183F}" destId="{2E235EE9-F24B-C747-9D91-30AC13ECF2E7}" srcOrd="2" destOrd="0" presId="urn:microsoft.com/office/officeart/2005/8/layout/hProcess11"/>
    <dgm:cxn modelId="{B50844D6-770F-D847-87B8-6EA1E8700BBC}" type="presParOf" srcId="{2E235EE9-F24B-C747-9D91-30AC13ECF2E7}" destId="{DD86D1A7-993C-7244-8C6E-441273AA7777}" srcOrd="0" destOrd="0" presId="urn:microsoft.com/office/officeart/2005/8/layout/hProcess11"/>
    <dgm:cxn modelId="{DD0EE937-1C18-B749-8D13-AEACC037B6E3}" type="presParOf" srcId="{2E235EE9-F24B-C747-9D91-30AC13ECF2E7}" destId="{54394626-9124-C54E-AFB1-DB948AB78EEC}" srcOrd="1" destOrd="0" presId="urn:microsoft.com/office/officeart/2005/8/layout/hProcess11"/>
    <dgm:cxn modelId="{81BAE763-801C-2B4D-8B18-DBCA56934AF7}" type="presParOf" srcId="{2E235EE9-F24B-C747-9D91-30AC13ECF2E7}" destId="{2C21D46C-9DE1-BA4F-957C-EBA6267E2DE1}" srcOrd="2" destOrd="0" presId="urn:microsoft.com/office/officeart/2005/8/layout/hProcess11"/>
    <dgm:cxn modelId="{5399AB04-6A8D-5A48-8B70-6523B5981BD1}" type="presParOf" srcId="{912244B1-D9C3-0644-A4A0-57422566183F}" destId="{F126C619-B978-7449-B593-4CEEA93CD44F}" srcOrd="3" destOrd="0" presId="urn:microsoft.com/office/officeart/2005/8/layout/hProcess11"/>
    <dgm:cxn modelId="{3637E845-4C20-BA4C-B16F-3EF1818050A8}" type="presParOf" srcId="{912244B1-D9C3-0644-A4A0-57422566183F}" destId="{68458F19-44FD-D44C-8708-26E657E69876}" srcOrd="4" destOrd="0" presId="urn:microsoft.com/office/officeart/2005/8/layout/hProcess11"/>
    <dgm:cxn modelId="{B51F6E9B-069E-D349-99A2-0C5C5815D52F}" type="presParOf" srcId="{68458F19-44FD-D44C-8708-26E657E69876}" destId="{4D83B5BC-A42D-7444-BB11-D8D1B80CD3A9}" srcOrd="0" destOrd="0" presId="urn:microsoft.com/office/officeart/2005/8/layout/hProcess11"/>
    <dgm:cxn modelId="{4D667DBE-D9CB-1A43-9ABD-08DDA7ABDD12}" type="presParOf" srcId="{68458F19-44FD-D44C-8708-26E657E69876}" destId="{58494C77-8E8C-AB4D-92EC-9E2074C07624}" srcOrd="1" destOrd="0" presId="urn:microsoft.com/office/officeart/2005/8/layout/hProcess11"/>
    <dgm:cxn modelId="{D4ED74D6-82B1-484E-92F0-137F3A857FD0}" type="presParOf" srcId="{68458F19-44FD-D44C-8708-26E657E69876}" destId="{3A5543CB-C572-504E-9DD9-8EA1B2FE2285}"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5AAC0A-6843-6C4D-9F1E-557CCB6D79CE}" type="doc">
      <dgm:prSet loTypeId="urn:microsoft.com/office/officeart/2005/8/layout/hProcess11" loCatId="process" qsTypeId="urn:microsoft.com/office/officeart/2005/8/quickstyle/simple4" qsCatId="simple" csTypeId="urn:microsoft.com/office/officeart/2005/8/colors/accent1_2" csCatId="accent1"/>
      <dgm:spPr/>
      <dgm:t>
        <a:bodyPr/>
        <a:lstStyle/>
        <a:p>
          <a:endParaRPr lang="en-US"/>
        </a:p>
      </dgm:t>
    </dgm:pt>
    <dgm:pt modelId="{AA2E0C0A-AD41-C941-B906-FA1E246739DF}">
      <dgm:prSet/>
      <dgm:spPr/>
      <dgm:t>
        <a:bodyPr/>
        <a:lstStyle/>
        <a:p>
          <a:pPr rtl="0"/>
          <a:r>
            <a:rPr lang="en-US" dirty="0" smtClean="0"/>
            <a:t>Occur when the pipeline, or some portion of the pipeline, must stall because conditions do not permit continued execution</a:t>
          </a:r>
          <a:endParaRPr lang="en-US" dirty="0"/>
        </a:p>
      </dgm:t>
    </dgm:pt>
    <dgm:pt modelId="{D82015F7-94D6-0D49-8422-19C3F5C27B17}" type="parTrans" cxnId="{9333F340-43C9-2040-A76F-E60C6D357432}">
      <dgm:prSet/>
      <dgm:spPr/>
      <dgm:t>
        <a:bodyPr/>
        <a:lstStyle/>
        <a:p>
          <a:endParaRPr lang="en-US"/>
        </a:p>
      </dgm:t>
    </dgm:pt>
    <dgm:pt modelId="{7C642CD6-87FB-274F-A2E3-F7715ACB8EB1}" type="sibTrans" cxnId="{9333F340-43C9-2040-A76F-E60C6D357432}">
      <dgm:prSet/>
      <dgm:spPr/>
      <dgm:t>
        <a:bodyPr/>
        <a:lstStyle/>
        <a:p>
          <a:endParaRPr lang="en-US"/>
        </a:p>
      </dgm:t>
    </dgm:pt>
    <dgm:pt modelId="{6A26042E-C4EF-F847-88DD-22568E0807F6}">
      <dgm:prSet/>
      <dgm:spPr/>
      <dgm:t>
        <a:bodyPr/>
        <a:lstStyle/>
        <a:p>
          <a:pPr rtl="0"/>
          <a:r>
            <a:rPr lang="en-GB" dirty="0" smtClean="0"/>
            <a:t>Also referred to as a </a:t>
          </a:r>
          <a:r>
            <a:rPr lang="en-GB" i="1" dirty="0" smtClean="0"/>
            <a:t>pipeline bubble</a:t>
          </a:r>
          <a:endParaRPr lang="en-GB" i="1" dirty="0"/>
        </a:p>
      </dgm:t>
    </dgm:pt>
    <dgm:pt modelId="{AB370706-9EE8-1349-8C27-BAA2C6ED0065}" type="parTrans" cxnId="{24175857-556C-8945-9EDD-74C904565C0D}">
      <dgm:prSet/>
      <dgm:spPr/>
      <dgm:t>
        <a:bodyPr/>
        <a:lstStyle/>
        <a:p>
          <a:endParaRPr lang="en-US"/>
        </a:p>
      </dgm:t>
    </dgm:pt>
    <dgm:pt modelId="{6B767552-F402-5148-A780-CB70B546C7F5}" type="sibTrans" cxnId="{24175857-556C-8945-9EDD-74C904565C0D}">
      <dgm:prSet/>
      <dgm:spPr/>
      <dgm:t>
        <a:bodyPr/>
        <a:lstStyle/>
        <a:p>
          <a:endParaRPr lang="en-US"/>
        </a:p>
      </dgm:t>
    </dgm:pt>
    <dgm:pt modelId="{7288C513-9138-634A-A59D-8621AF5DB1B2}">
      <dgm:prSet/>
      <dgm:spPr/>
      <dgm:t>
        <a:bodyPr/>
        <a:lstStyle/>
        <a:p>
          <a:pPr rtl="0"/>
          <a:r>
            <a:rPr lang="en-US" dirty="0" smtClean="0"/>
            <a:t>There are three types of hazards:</a:t>
          </a:r>
          <a:endParaRPr lang="en-US" dirty="0"/>
        </a:p>
      </dgm:t>
    </dgm:pt>
    <dgm:pt modelId="{A3E0762F-4292-4346-AD57-2C948D6EB257}" type="parTrans" cxnId="{8ECCAA0B-4A14-5743-BE41-B900A54FAB7C}">
      <dgm:prSet/>
      <dgm:spPr/>
      <dgm:t>
        <a:bodyPr/>
        <a:lstStyle/>
        <a:p>
          <a:endParaRPr lang="en-US"/>
        </a:p>
      </dgm:t>
    </dgm:pt>
    <dgm:pt modelId="{09EF258C-D413-FF4C-8CE1-DF89C2ACFAAE}" type="sibTrans" cxnId="{8ECCAA0B-4A14-5743-BE41-B900A54FAB7C}">
      <dgm:prSet/>
      <dgm:spPr/>
      <dgm:t>
        <a:bodyPr/>
        <a:lstStyle/>
        <a:p>
          <a:endParaRPr lang="en-US"/>
        </a:p>
      </dgm:t>
    </dgm:pt>
    <dgm:pt modelId="{27090480-E7F0-3548-A1FA-23A174051EBA}">
      <dgm:prSet/>
      <dgm:spPr/>
      <dgm:t>
        <a:bodyPr/>
        <a:lstStyle/>
        <a:p>
          <a:pPr rtl="0"/>
          <a:r>
            <a:rPr lang="en-US" dirty="0" smtClean="0"/>
            <a:t>Resource</a:t>
          </a:r>
          <a:endParaRPr lang="en-US" dirty="0"/>
        </a:p>
      </dgm:t>
    </dgm:pt>
    <dgm:pt modelId="{8A18D0EF-0E04-6644-850C-002090E53B33}" type="parTrans" cxnId="{9E94075E-334E-854A-B40B-4402931D7DAC}">
      <dgm:prSet/>
      <dgm:spPr/>
      <dgm:t>
        <a:bodyPr/>
        <a:lstStyle/>
        <a:p>
          <a:endParaRPr lang="en-US"/>
        </a:p>
      </dgm:t>
    </dgm:pt>
    <dgm:pt modelId="{DBA2C1EF-8EB7-874E-9F11-54F476C4FDDD}" type="sibTrans" cxnId="{9E94075E-334E-854A-B40B-4402931D7DAC}">
      <dgm:prSet/>
      <dgm:spPr/>
      <dgm:t>
        <a:bodyPr/>
        <a:lstStyle/>
        <a:p>
          <a:endParaRPr lang="en-US"/>
        </a:p>
      </dgm:t>
    </dgm:pt>
    <dgm:pt modelId="{2E2A47DB-A594-3F48-B13B-DD5C834FD3F3}">
      <dgm:prSet/>
      <dgm:spPr/>
      <dgm:t>
        <a:bodyPr/>
        <a:lstStyle/>
        <a:p>
          <a:pPr rtl="0"/>
          <a:r>
            <a:rPr lang="en-US" dirty="0" smtClean="0"/>
            <a:t>Data</a:t>
          </a:r>
          <a:endParaRPr lang="en-US" dirty="0"/>
        </a:p>
      </dgm:t>
    </dgm:pt>
    <dgm:pt modelId="{51982D76-486E-3E4D-8947-9E8F80A75F95}" type="parTrans" cxnId="{868B883F-CEC1-E54A-B0C9-2363C31CB29C}">
      <dgm:prSet/>
      <dgm:spPr/>
      <dgm:t>
        <a:bodyPr/>
        <a:lstStyle/>
        <a:p>
          <a:endParaRPr lang="en-US"/>
        </a:p>
      </dgm:t>
    </dgm:pt>
    <dgm:pt modelId="{3B385EEF-F5ED-1D4E-9AA5-DC7D0AEB5651}" type="sibTrans" cxnId="{868B883F-CEC1-E54A-B0C9-2363C31CB29C}">
      <dgm:prSet/>
      <dgm:spPr/>
      <dgm:t>
        <a:bodyPr/>
        <a:lstStyle/>
        <a:p>
          <a:endParaRPr lang="en-US"/>
        </a:p>
      </dgm:t>
    </dgm:pt>
    <dgm:pt modelId="{93F518CC-11E2-A04A-A832-5C248A47BBB2}">
      <dgm:prSet/>
      <dgm:spPr/>
      <dgm:t>
        <a:bodyPr/>
        <a:lstStyle/>
        <a:p>
          <a:pPr rtl="0"/>
          <a:r>
            <a:rPr lang="en-US" dirty="0" smtClean="0"/>
            <a:t>Control</a:t>
          </a:r>
          <a:endParaRPr lang="en-US" dirty="0"/>
        </a:p>
      </dgm:t>
    </dgm:pt>
    <dgm:pt modelId="{CBC133BE-75CB-5C41-ABE4-B8315FDA531C}" type="parTrans" cxnId="{D5AD9F93-3B31-C04A-8364-26E201948065}">
      <dgm:prSet/>
      <dgm:spPr/>
      <dgm:t>
        <a:bodyPr/>
        <a:lstStyle/>
        <a:p>
          <a:endParaRPr lang="en-US"/>
        </a:p>
      </dgm:t>
    </dgm:pt>
    <dgm:pt modelId="{CA8AE1B9-991E-1947-AB2D-99D321F733F4}" type="sibTrans" cxnId="{D5AD9F93-3B31-C04A-8364-26E201948065}">
      <dgm:prSet/>
      <dgm:spPr/>
      <dgm:t>
        <a:bodyPr/>
        <a:lstStyle/>
        <a:p>
          <a:endParaRPr lang="en-US"/>
        </a:p>
      </dgm:t>
    </dgm:pt>
    <dgm:pt modelId="{8F45EA0E-0BD7-C54E-BA84-A9056AE0C297}" type="pres">
      <dgm:prSet presAssocID="{1F5AAC0A-6843-6C4D-9F1E-557CCB6D79CE}" presName="Name0" presStyleCnt="0">
        <dgm:presLayoutVars>
          <dgm:dir/>
          <dgm:resizeHandles val="exact"/>
        </dgm:presLayoutVars>
      </dgm:prSet>
      <dgm:spPr/>
    </dgm:pt>
    <dgm:pt modelId="{F13418A6-B3D1-1B4D-B372-84BBCCFB20B3}" type="pres">
      <dgm:prSet presAssocID="{1F5AAC0A-6843-6C4D-9F1E-557CCB6D79CE}" presName="arrow" presStyleLbl="bgShp" presStyleIdx="0" presStyleCnt="1"/>
      <dgm:spPr>
        <a:ln w="53975">
          <a:solidFill>
            <a:schemeClr val="accent4"/>
          </a:solidFill>
        </a:ln>
      </dgm:spPr>
    </dgm:pt>
    <dgm:pt modelId="{3635A546-675E-1E43-A8EB-CAD7CA78119A}" type="pres">
      <dgm:prSet presAssocID="{1F5AAC0A-6843-6C4D-9F1E-557CCB6D79CE}" presName="points" presStyleCnt="0"/>
      <dgm:spPr/>
    </dgm:pt>
    <dgm:pt modelId="{5D4745E3-D55B-5F4A-B4D9-89B077BF9480}" type="pres">
      <dgm:prSet presAssocID="{AA2E0C0A-AD41-C941-B906-FA1E246739DF}" presName="compositeA" presStyleCnt="0"/>
      <dgm:spPr/>
    </dgm:pt>
    <dgm:pt modelId="{95FBECC7-0BDA-F64E-BF06-D65A00F03C43}" type="pres">
      <dgm:prSet presAssocID="{AA2E0C0A-AD41-C941-B906-FA1E246739DF}" presName="textA" presStyleLbl="revTx" presStyleIdx="0" presStyleCnt="3">
        <dgm:presLayoutVars>
          <dgm:bulletEnabled val="1"/>
        </dgm:presLayoutVars>
      </dgm:prSet>
      <dgm:spPr/>
    </dgm:pt>
    <dgm:pt modelId="{FEA28A59-43CC-CA48-91CC-049A515D183B}" type="pres">
      <dgm:prSet presAssocID="{AA2E0C0A-AD41-C941-B906-FA1E246739DF}" presName="circleA" presStyleLbl="node1" presStyleIdx="0" presStyleCnt="3"/>
      <dgm:spPr>
        <a:solidFill>
          <a:schemeClr val="accent3"/>
        </a:solidFill>
        <a:ln>
          <a:solidFill>
            <a:schemeClr val="accent3"/>
          </a:solidFill>
        </a:ln>
      </dgm:spPr>
    </dgm:pt>
    <dgm:pt modelId="{1CDF83C4-A988-5C41-B807-9CB322A63D87}" type="pres">
      <dgm:prSet presAssocID="{AA2E0C0A-AD41-C941-B906-FA1E246739DF}" presName="spaceA" presStyleCnt="0"/>
      <dgm:spPr/>
    </dgm:pt>
    <dgm:pt modelId="{2B128320-E9AC-8B4E-A732-6B9B03C77EDA}" type="pres">
      <dgm:prSet presAssocID="{7C642CD6-87FB-274F-A2E3-F7715ACB8EB1}" presName="space" presStyleCnt="0"/>
      <dgm:spPr/>
    </dgm:pt>
    <dgm:pt modelId="{AFA4D588-B7D5-1648-BAB2-390CFF460A45}" type="pres">
      <dgm:prSet presAssocID="{6A26042E-C4EF-F847-88DD-22568E0807F6}" presName="compositeB" presStyleCnt="0"/>
      <dgm:spPr/>
    </dgm:pt>
    <dgm:pt modelId="{5B43A04A-5B4D-FC49-9C8C-79D55B45C474}" type="pres">
      <dgm:prSet presAssocID="{6A26042E-C4EF-F847-88DD-22568E0807F6}" presName="textB" presStyleLbl="revTx" presStyleIdx="1" presStyleCnt="3">
        <dgm:presLayoutVars>
          <dgm:bulletEnabled val="1"/>
        </dgm:presLayoutVars>
      </dgm:prSet>
      <dgm:spPr/>
    </dgm:pt>
    <dgm:pt modelId="{8453DE48-C8CC-4047-8F93-D3EC13EB92CF}" type="pres">
      <dgm:prSet presAssocID="{6A26042E-C4EF-F847-88DD-22568E0807F6}" presName="circleB" presStyleLbl="node1" presStyleIdx="1" presStyleCnt="3"/>
      <dgm:spPr>
        <a:solidFill>
          <a:schemeClr val="accent4"/>
        </a:solidFill>
        <a:ln>
          <a:solidFill>
            <a:schemeClr val="accent4"/>
          </a:solidFill>
        </a:ln>
      </dgm:spPr>
    </dgm:pt>
    <dgm:pt modelId="{2345788F-8C0E-4647-9149-621403A58DE7}" type="pres">
      <dgm:prSet presAssocID="{6A26042E-C4EF-F847-88DD-22568E0807F6}" presName="spaceB" presStyleCnt="0"/>
      <dgm:spPr/>
    </dgm:pt>
    <dgm:pt modelId="{81E8564B-D9DD-ED45-8840-B0D3CB51637E}" type="pres">
      <dgm:prSet presAssocID="{6B767552-F402-5148-A780-CB70B546C7F5}" presName="space" presStyleCnt="0"/>
      <dgm:spPr/>
    </dgm:pt>
    <dgm:pt modelId="{4A66AA03-AA9D-6C4D-B333-6601912ED71D}" type="pres">
      <dgm:prSet presAssocID="{7288C513-9138-634A-A59D-8621AF5DB1B2}" presName="compositeA" presStyleCnt="0"/>
      <dgm:spPr/>
    </dgm:pt>
    <dgm:pt modelId="{0E2A96DD-9A2D-304B-A545-DFFD197A19FD}" type="pres">
      <dgm:prSet presAssocID="{7288C513-9138-634A-A59D-8621AF5DB1B2}" presName="textA" presStyleLbl="revTx" presStyleIdx="2" presStyleCnt="3">
        <dgm:presLayoutVars>
          <dgm:bulletEnabled val="1"/>
        </dgm:presLayoutVars>
      </dgm:prSet>
      <dgm:spPr/>
    </dgm:pt>
    <dgm:pt modelId="{183E54CD-4462-0148-8FAD-D290624DB81E}" type="pres">
      <dgm:prSet presAssocID="{7288C513-9138-634A-A59D-8621AF5DB1B2}" presName="circleA" presStyleLbl="node1" presStyleIdx="2" presStyleCnt="3"/>
      <dgm:spPr>
        <a:solidFill>
          <a:schemeClr val="accent3"/>
        </a:solidFill>
        <a:ln>
          <a:solidFill>
            <a:schemeClr val="accent3"/>
          </a:solidFill>
        </a:ln>
      </dgm:spPr>
    </dgm:pt>
    <dgm:pt modelId="{8BF3DFE8-F618-CB4A-948A-28784C58C9C6}" type="pres">
      <dgm:prSet presAssocID="{7288C513-9138-634A-A59D-8621AF5DB1B2}" presName="spaceA" presStyleCnt="0"/>
      <dgm:spPr/>
    </dgm:pt>
  </dgm:ptLst>
  <dgm:cxnLst>
    <dgm:cxn modelId="{868B883F-CEC1-E54A-B0C9-2363C31CB29C}" srcId="{7288C513-9138-634A-A59D-8621AF5DB1B2}" destId="{2E2A47DB-A594-3F48-B13B-DD5C834FD3F3}" srcOrd="1" destOrd="0" parTransId="{51982D76-486E-3E4D-8947-9E8F80A75F95}" sibTransId="{3B385EEF-F5ED-1D4E-9AA5-DC7D0AEB5651}"/>
    <dgm:cxn modelId="{3D34468C-D785-A645-9927-C6F1A889FD20}" type="presOf" srcId="{27090480-E7F0-3548-A1FA-23A174051EBA}" destId="{0E2A96DD-9A2D-304B-A545-DFFD197A19FD}" srcOrd="0" destOrd="1" presId="urn:microsoft.com/office/officeart/2005/8/layout/hProcess11"/>
    <dgm:cxn modelId="{3F789687-66FF-8943-8792-A9C996C5AB66}" type="presOf" srcId="{AA2E0C0A-AD41-C941-B906-FA1E246739DF}" destId="{95FBECC7-0BDA-F64E-BF06-D65A00F03C43}" srcOrd="0" destOrd="0" presId="urn:microsoft.com/office/officeart/2005/8/layout/hProcess11"/>
    <dgm:cxn modelId="{6C119255-4DC0-3D4B-8677-350C3F273889}" type="presOf" srcId="{6A26042E-C4EF-F847-88DD-22568E0807F6}" destId="{5B43A04A-5B4D-FC49-9C8C-79D55B45C474}" srcOrd="0" destOrd="0" presId="urn:microsoft.com/office/officeart/2005/8/layout/hProcess11"/>
    <dgm:cxn modelId="{9AC9B7B3-61AB-2D4D-A887-56A9C8B7A8B9}" type="presOf" srcId="{1F5AAC0A-6843-6C4D-9F1E-557CCB6D79CE}" destId="{8F45EA0E-0BD7-C54E-BA84-A9056AE0C297}" srcOrd="0" destOrd="0" presId="urn:microsoft.com/office/officeart/2005/8/layout/hProcess11"/>
    <dgm:cxn modelId="{AA6AB4BE-0CB3-9743-BA8C-9D7F941E0E4F}" type="presOf" srcId="{7288C513-9138-634A-A59D-8621AF5DB1B2}" destId="{0E2A96DD-9A2D-304B-A545-DFFD197A19FD}" srcOrd="0" destOrd="0" presId="urn:microsoft.com/office/officeart/2005/8/layout/hProcess11"/>
    <dgm:cxn modelId="{D5AD9F93-3B31-C04A-8364-26E201948065}" srcId="{7288C513-9138-634A-A59D-8621AF5DB1B2}" destId="{93F518CC-11E2-A04A-A832-5C248A47BBB2}" srcOrd="2" destOrd="0" parTransId="{CBC133BE-75CB-5C41-ABE4-B8315FDA531C}" sibTransId="{CA8AE1B9-991E-1947-AB2D-99D321F733F4}"/>
    <dgm:cxn modelId="{9A9992E6-E716-C34F-81B2-E3B454651377}" type="presOf" srcId="{93F518CC-11E2-A04A-A832-5C248A47BBB2}" destId="{0E2A96DD-9A2D-304B-A545-DFFD197A19FD}" srcOrd="0" destOrd="3" presId="urn:microsoft.com/office/officeart/2005/8/layout/hProcess11"/>
    <dgm:cxn modelId="{E3C19C07-3038-0243-9B75-9220B3F3F171}" type="presOf" srcId="{2E2A47DB-A594-3F48-B13B-DD5C834FD3F3}" destId="{0E2A96DD-9A2D-304B-A545-DFFD197A19FD}" srcOrd="0" destOrd="2" presId="urn:microsoft.com/office/officeart/2005/8/layout/hProcess11"/>
    <dgm:cxn modelId="{9333F340-43C9-2040-A76F-E60C6D357432}" srcId="{1F5AAC0A-6843-6C4D-9F1E-557CCB6D79CE}" destId="{AA2E0C0A-AD41-C941-B906-FA1E246739DF}" srcOrd="0" destOrd="0" parTransId="{D82015F7-94D6-0D49-8422-19C3F5C27B17}" sibTransId="{7C642CD6-87FB-274F-A2E3-F7715ACB8EB1}"/>
    <dgm:cxn modelId="{9E94075E-334E-854A-B40B-4402931D7DAC}" srcId="{7288C513-9138-634A-A59D-8621AF5DB1B2}" destId="{27090480-E7F0-3548-A1FA-23A174051EBA}" srcOrd="0" destOrd="0" parTransId="{8A18D0EF-0E04-6644-850C-002090E53B33}" sibTransId="{DBA2C1EF-8EB7-874E-9F11-54F476C4FDDD}"/>
    <dgm:cxn modelId="{8ECCAA0B-4A14-5743-BE41-B900A54FAB7C}" srcId="{1F5AAC0A-6843-6C4D-9F1E-557CCB6D79CE}" destId="{7288C513-9138-634A-A59D-8621AF5DB1B2}" srcOrd="2" destOrd="0" parTransId="{A3E0762F-4292-4346-AD57-2C948D6EB257}" sibTransId="{09EF258C-D413-FF4C-8CE1-DF89C2ACFAAE}"/>
    <dgm:cxn modelId="{24175857-556C-8945-9EDD-74C904565C0D}" srcId="{1F5AAC0A-6843-6C4D-9F1E-557CCB6D79CE}" destId="{6A26042E-C4EF-F847-88DD-22568E0807F6}" srcOrd="1" destOrd="0" parTransId="{AB370706-9EE8-1349-8C27-BAA2C6ED0065}" sibTransId="{6B767552-F402-5148-A780-CB70B546C7F5}"/>
    <dgm:cxn modelId="{F75D97E8-1636-3144-B2DA-8445159B7999}" type="presParOf" srcId="{8F45EA0E-0BD7-C54E-BA84-A9056AE0C297}" destId="{F13418A6-B3D1-1B4D-B372-84BBCCFB20B3}" srcOrd="0" destOrd="0" presId="urn:microsoft.com/office/officeart/2005/8/layout/hProcess11"/>
    <dgm:cxn modelId="{DF23325F-00A0-FB4F-BCD3-62209BE9FE89}" type="presParOf" srcId="{8F45EA0E-0BD7-C54E-BA84-A9056AE0C297}" destId="{3635A546-675E-1E43-A8EB-CAD7CA78119A}" srcOrd="1" destOrd="0" presId="urn:microsoft.com/office/officeart/2005/8/layout/hProcess11"/>
    <dgm:cxn modelId="{2C98B0AD-97DF-0C4B-8EB5-8D437FCDE8C7}" type="presParOf" srcId="{3635A546-675E-1E43-A8EB-CAD7CA78119A}" destId="{5D4745E3-D55B-5F4A-B4D9-89B077BF9480}" srcOrd="0" destOrd="0" presId="urn:microsoft.com/office/officeart/2005/8/layout/hProcess11"/>
    <dgm:cxn modelId="{E297FC30-E938-8348-B857-476B83ECD507}" type="presParOf" srcId="{5D4745E3-D55B-5F4A-B4D9-89B077BF9480}" destId="{95FBECC7-0BDA-F64E-BF06-D65A00F03C43}" srcOrd="0" destOrd="0" presId="urn:microsoft.com/office/officeart/2005/8/layout/hProcess11"/>
    <dgm:cxn modelId="{CB084129-9DE0-AB4B-9F41-EA5095F48E5D}" type="presParOf" srcId="{5D4745E3-D55B-5F4A-B4D9-89B077BF9480}" destId="{FEA28A59-43CC-CA48-91CC-049A515D183B}" srcOrd="1" destOrd="0" presId="urn:microsoft.com/office/officeart/2005/8/layout/hProcess11"/>
    <dgm:cxn modelId="{44AAFDBB-707E-E940-99D6-B85401EE464D}" type="presParOf" srcId="{5D4745E3-D55B-5F4A-B4D9-89B077BF9480}" destId="{1CDF83C4-A988-5C41-B807-9CB322A63D87}" srcOrd="2" destOrd="0" presId="urn:microsoft.com/office/officeart/2005/8/layout/hProcess11"/>
    <dgm:cxn modelId="{04398DE2-CA7A-A14A-816B-19013163A9C5}" type="presParOf" srcId="{3635A546-675E-1E43-A8EB-CAD7CA78119A}" destId="{2B128320-E9AC-8B4E-A732-6B9B03C77EDA}" srcOrd="1" destOrd="0" presId="urn:microsoft.com/office/officeart/2005/8/layout/hProcess11"/>
    <dgm:cxn modelId="{E0870F9C-BE12-C74A-BA1C-E23857793AB1}" type="presParOf" srcId="{3635A546-675E-1E43-A8EB-CAD7CA78119A}" destId="{AFA4D588-B7D5-1648-BAB2-390CFF460A45}" srcOrd="2" destOrd="0" presId="urn:microsoft.com/office/officeart/2005/8/layout/hProcess11"/>
    <dgm:cxn modelId="{4F0C3A7A-5A72-0E47-91F4-F4BD4FB60D1B}" type="presParOf" srcId="{AFA4D588-B7D5-1648-BAB2-390CFF460A45}" destId="{5B43A04A-5B4D-FC49-9C8C-79D55B45C474}" srcOrd="0" destOrd="0" presId="urn:microsoft.com/office/officeart/2005/8/layout/hProcess11"/>
    <dgm:cxn modelId="{7743FB02-5553-8443-81A3-03F73D8F390F}" type="presParOf" srcId="{AFA4D588-B7D5-1648-BAB2-390CFF460A45}" destId="{8453DE48-C8CC-4047-8F93-D3EC13EB92CF}" srcOrd="1" destOrd="0" presId="urn:microsoft.com/office/officeart/2005/8/layout/hProcess11"/>
    <dgm:cxn modelId="{D19D7B5E-F21F-7047-AACA-2AB529A09A23}" type="presParOf" srcId="{AFA4D588-B7D5-1648-BAB2-390CFF460A45}" destId="{2345788F-8C0E-4647-9149-621403A58DE7}" srcOrd="2" destOrd="0" presId="urn:microsoft.com/office/officeart/2005/8/layout/hProcess11"/>
    <dgm:cxn modelId="{013B15F4-0618-1A40-B21B-B0B3864E3522}" type="presParOf" srcId="{3635A546-675E-1E43-A8EB-CAD7CA78119A}" destId="{81E8564B-D9DD-ED45-8840-B0D3CB51637E}" srcOrd="3" destOrd="0" presId="urn:microsoft.com/office/officeart/2005/8/layout/hProcess11"/>
    <dgm:cxn modelId="{4A8DE226-F0B7-D744-837E-308C952DF198}" type="presParOf" srcId="{3635A546-675E-1E43-A8EB-CAD7CA78119A}" destId="{4A66AA03-AA9D-6C4D-B333-6601912ED71D}" srcOrd="4" destOrd="0" presId="urn:microsoft.com/office/officeart/2005/8/layout/hProcess11"/>
    <dgm:cxn modelId="{26C6F99E-4E06-5940-81B4-7DB4D475EC5E}" type="presParOf" srcId="{4A66AA03-AA9D-6C4D-B333-6601912ED71D}" destId="{0E2A96DD-9A2D-304B-A545-DFFD197A19FD}" srcOrd="0" destOrd="0" presId="urn:microsoft.com/office/officeart/2005/8/layout/hProcess11"/>
    <dgm:cxn modelId="{FF225FB8-300A-5E43-BCDF-4A664AF39C03}" type="presParOf" srcId="{4A66AA03-AA9D-6C4D-B333-6601912ED71D}" destId="{183E54CD-4462-0148-8FAD-D290624DB81E}" srcOrd="1" destOrd="0" presId="urn:microsoft.com/office/officeart/2005/8/layout/hProcess11"/>
    <dgm:cxn modelId="{4F462E5E-6977-8940-851D-51F54C28C5CE}" type="presParOf" srcId="{4A66AA03-AA9D-6C4D-B333-6601912ED71D}" destId="{8BF3DFE8-F618-CB4A-948A-28784C58C9C6}"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3AEB8B-595F-1E45-9F85-8D83834C2EEC}"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2312EE13-3DD8-BD42-816C-78C8111CAF08}">
      <dgm:prSet/>
      <dgm:spPr/>
      <dgm:t>
        <a:bodyPr/>
        <a:lstStyle/>
        <a:p>
          <a:pPr rtl="0"/>
          <a:r>
            <a:rPr lang="en-US" dirty="0" smtClean="0"/>
            <a:t>A simple pipeline suffers a penalty for a branch instruction because it must choose one of two instructions to fetch next and may make the wrong choice</a:t>
          </a:r>
          <a:endParaRPr lang="en-US" dirty="0"/>
        </a:p>
      </dgm:t>
    </dgm:pt>
    <dgm:pt modelId="{2DB489A5-9873-A842-9AC5-5433BB6AEDA7}" type="parTrans" cxnId="{2931843B-C50E-B843-A891-55BC43C7BBDA}">
      <dgm:prSet/>
      <dgm:spPr/>
      <dgm:t>
        <a:bodyPr/>
        <a:lstStyle/>
        <a:p>
          <a:endParaRPr lang="en-US"/>
        </a:p>
      </dgm:t>
    </dgm:pt>
    <dgm:pt modelId="{2EB7D3ED-9D99-4645-995D-BC872FF6B808}" type="sibTrans" cxnId="{2931843B-C50E-B843-A891-55BC43C7BBDA}">
      <dgm:prSet/>
      <dgm:spPr>
        <a:ln>
          <a:solidFill>
            <a:schemeClr val="accent3"/>
          </a:solidFill>
        </a:ln>
      </dgm:spPr>
      <dgm:t>
        <a:bodyPr/>
        <a:lstStyle/>
        <a:p>
          <a:endParaRPr lang="en-US"/>
        </a:p>
      </dgm:t>
    </dgm:pt>
    <dgm:pt modelId="{39978387-B0D6-D84E-AA46-3A520135027A}">
      <dgm:prSet/>
      <dgm:spPr/>
      <dgm:t>
        <a:bodyPr/>
        <a:lstStyle/>
        <a:p>
          <a:pPr rtl="0"/>
          <a:r>
            <a:rPr lang="en-US" dirty="0" smtClean="0"/>
            <a:t>A brute-force approach is to replicate the initial portions of the pipeline and allow the pipeline to fetch both instructions, making use of two streams</a:t>
          </a:r>
          <a:endParaRPr lang="en-US" dirty="0"/>
        </a:p>
      </dgm:t>
    </dgm:pt>
    <dgm:pt modelId="{2BA8EECC-307C-C740-9FA7-7B595E287B75}" type="parTrans" cxnId="{89698EA8-AEBA-9A42-829A-E929A794355D}">
      <dgm:prSet/>
      <dgm:spPr/>
      <dgm:t>
        <a:bodyPr/>
        <a:lstStyle/>
        <a:p>
          <a:endParaRPr lang="en-US"/>
        </a:p>
      </dgm:t>
    </dgm:pt>
    <dgm:pt modelId="{393AAF2D-8EA2-4C4B-8FFA-9F98A6AABF66}" type="sibTrans" cxnId="{89698EA8-AEBA-9A42-829A-E929A794355D}">
      <dgm:prSet/>
      <dgm:spPr>
        <a:ln>
          <a:solidFill>
            <a:schemeClr val="accent3"/>
          </a:solidFill>
        </a:ln>
      </dgm:spPr>
      <dgm:t>
        <a:bodyPr/>
        <a:lstStyle/>
        <a:p>
          <a:endParaRPr lang="en-US"/>
        </a:p>
      </dgm:t>
    </dgm:pt>
    <dgm:pt modelId="{F7C28206-C5DF-2E47-B879-DA4DA558AFBC}">
      <dgm:prSet/>
      <dgm:spPr/>
      <dgm:t>
        <a:bodyPr/>
        <a:lstStyle/>
        <a:p>
          <a:pPr rtl="0"/>
          <a:r>
            <a:rPr lang="en-US" dirty="0" smtClean="0"/>
            <a:t>Drawbacks:</a:t>
          </a:r>
          <a:endParaRPr lang="en-US" dirty="0"/>
        </a:p>
      </dgm:t>
    </dgm:pt>
    <dgm:pt modelId="{2A906F2A-D4B8-B948-9C09-98FB1BC4956E}" type="parTrans" cxnId="{31D4057F-DECC-A649-8EC7-44BA1AAE81C9}">
      <dgm:prSet/>
      <dgm:spPr/>
      <dgm:t>
        <a:bodyPr/>
        <a:lstStyle/>
        <a:p>
          <a:endParaRPr lang="en-US"/>
        </a:p>
      </dgm:t>
    </dgm:pt>
    <dgm:pt modelId="{2BC02C87-370F-BA40-B3D1-702AD1F5B821}" type="sibTrans" cxnId="{31D4057F-DECC-A649-8EC7-44BA1AAE81C9}">
      <dgm:prSet/>
      <dgm:spPr/>
      <dgm:t>
        <a:bodyPr/>
        <a:lstStyle/>
        <a:p>
          <a:endParaRPr lang="en-US"/>
        </a:p>
      </dgm:t>
    </dgm:pt>
    <dgm:pt modelId="{50B1BE64-80BA-2149-98EE-DB65FA243F0F}">
      <dgm:prSet/>
      <dgm:spPr/>
      <dgm:t>
        <a:bodyPr/>
        <a:lstStyle/>
        <a:p>
          <a:pPr rtl="0"/>
          <a:r>
            <a:rPr lang="en-US" dirty="0" smtClean="0"/>
            <a:t>With multiple pipelines there are contention delays for access to the registers and to memory</a:t>
          </a:r>
          <a:endParaRPr lang="en-US" dirty="0"/>
        </a:p>
      </dgm:t>
    </dgm:pt>
    <dgm:pt modelId="{F098B388-47A0-084F-9F61-6CEF8003BE88}" type="parTrans" cxnId="{DB4AB602-8F11-6E4C-93DE-8FA998647EDB}">
      <dgm:prSet/>
      <dgm:spPr/>
      <dgm:t>
        <a:bodyPr/>
        <a:lstStyle/>
        <a:p>
          <a:endParaRPr lang="en-US"/>
        </a:p>
      </dgm:t>
    </dgm:pt>
    <dgm:pt modelId="{607F8CFC-31F1-1C4D-B637-17C7B2367361}" type="sibTrans" cxnId="{DB4AB602-8F11-6E4C-93DE-8FA998647EDB}">
      <dgm:prSet/>
      <dgm:spPr/>
      <dgm:t>
        <a:bodyPr/>
        <a:lstStyle/>
        <a:p>
          <a:endParaRPr lang="en-US"/>
        </a:p>
      </dgm:t>
    </dgm:pt>
    <dgm:pt modelId="{605E9185-7A87-CB49-B2C2-6F255D69FCBC}">
      <dgm:prSet/>
      <dgm:spPr/>
      <dgm:t>
        <a:bodyPr/>
        <a:lstStyle/>
        <a:p>
          <a:pPr rtl="0"/>
          <a:r>
            <a:rPr lang="en-US" dirty="0" smtClean="0"/>
            <a:t>Additional branch instructions may enter the pipeline before the original branch decision is resolved</a:t>
          </a:r>
          <a:endParaRPr lang="en-US" dirty="0"/>
        </a:p>
      </dgm:t>
    </dgm:pt>
    <dgm:pt modelId="{333C6BB3-2AB5-1F47-B940-5365F5AA0639}" type="parTrans" cxnId="{1AA547DA-6F6C-DB4A-8C30-B70270A8E82E}">
      <dgm:prSet/>
      <dgm:spPr/>
      <dgm:t>
        <a:bodyPr/>
        <a:lstStyle/>
        <a:p>
          <a:endParaRPr lang="en-US"/>
        </a:p>
      </dgm:t>
    </dgm:pt>
    <dgm:pt modelId="{42E85C68-6F72-9048-A164-6F08B56B3D31}" type="sibTrans" cxnId="{1AA547DA-6F6C-DB4A-8C30-B70270A8E82E}">
      <dgm:prSet/>
      <dgm:spPr/>
      <dgm:t>
        <a:bodyPr/>
        <a:lstStyle/>
        <a:p>
          <a:endParaRPr lang="en-US"/>
        </a:p>
      </dgm:t>
    </dgm:pt>
    <dgm:pt modelId="{6FDFFF18-36D5-5D4F-B0AE-F276F8B05AAD}" type="pres">
      <dgm:prSet presAssocID="{5A3AEB8B-595F-1E45-9F85-8D83834C2EEC}" presName="outerComposite" presStyleCnt="0">
        <dgm:presLayoutVars>
          <dgm:chMax val="5"/>
          <dgm:dir/>
          <dgm:resizeHandles val="exact"/>
        </dgm:presLayoutVars>
      </dgm:prSet>
      <dgm:spPr/>
    </dgm:pt>
    <dgm:pt modelId="{2A056B70-8C0D-AA46-93AB-AF93A7CCD662}" type="pres">
      <dgm:prSet presAssocID="{5A3AEB8B-595F-1E45-9F85-8D83834C2EEC}" presName="dummyMaxCanvas" presStyleCnt="0">
        <dgm:presLayoutVars/>
      </dgm:prSet>
      <dgm:spPr/>
    </dgm:pt>
    <dgm:pt modelId="{457F6F8A-0906-674E-AFD4-200239B477D8}" type="pres">
      <dgm:prSet presAssocID="{5A3AEB8B-595F-1E45-9F85-8D83834C2EEC}" presName="ThreeNodes_1" presStyleLbl="node1" presStyleIdx="0" presStyleCnt="3">
        <dgm:presLayoutVars>
          <dgm:bulletEnabled val="1"/>
        </dgm:presLayoutVars>
      </dgm:prSet>
      <dgm:spPr/>
    </dgm:pt>
    <dgm:pt modelId="{161F44EF-0492-E941-886C-60773EAAC415}" type="pres">
      <dgm:prSet presAssocID="{5A3AEB8B-595F-1E45-9F85-8D83834C2EEC}" presName="ThreeNodes_2" presStyleLbl="node1" presStyleIdx="1" presStyleCnt="3">
        <dgm:presLayoutVars>
          <dgm:bulletEnabled val="1"/>
        </dgm:presLayoutVars>
      </dgm:prSet>
      <dgm:spPr/>
    </dgm:pt>
    <dgm:pt modelId="{B1F79EE3-7A7D-C44F-9D34-BEFD90CE1B1A}" type="pres">
      <dgm:prSet presAssocID="{5A3AEB8B-595F-1E45-9F85-8D83834C2EEC}" presName="ThreeNodes_3" presStyleLbl="node1" presStyleIdx="2" presStyleCnt="3">
        <dgm:presLayoutVars>
          <dgm:bulletEnabled val="1"/>
        </dgm:presLayoutVars>
      </dgm:prSet>
      <dgm:spPr/>
    </dgm:pt>
    <dgm:pt modelId="{3ED912AA-9F9D-CD47-B60C-545F31A5E796}" type="pres">
      <dgm:prSet presAssocID="{5A3AEB8B-595F-1E45-9F85-8D83834C2EEC}" presName="ThreeConn_1-2" presStyleLbl="fgAccFollowNode1" presStyleIdx="0" presStyleCnt="2">
        <dgm:presLayoutVars>
          <dgm:bulletEnabled val="1"/>
        </dgm:presLayoutVars>
      </dgm:prSet>
      <dgm:spPr/>
    </dgm:pt>
    <dgm:pt modelId="{0D29E717-2597-8D46-AD2C-467DADE43F0B}" type="pres">
      <dgm:prSet presAssocID="{5A3AEB8B-595F-1E45-9F85-8D83834C2EEC}" presName="ThreeConn_2-3" presStyleLbl="fgAccFollowNode1" presStyleIdx="1" presStyleCnt="2">
        <dgm:presLayoutVars>
          <dgm:bulletEnabled val="1"/>
        </dgm:presLayoutVars>
      </dgm:prSet>
      <dgm:spPr/>
    </dgm:pt>
    <dgm:pt modelId="{33977D92-97FB-F544-BA82-DF14FC65451D}" type="pres">
      <dgm:prSet presAssocID="{5A3AEB8B-595F-1E45-9F85-8D83834C2EEC}" presName="ThreeNodes_1_text" presStyleLbl="node1" presStyleIdx="2" presStyleCnt="3">
        <dgm:presLayoutVars>
          <dgm:bulletEnabled val="1"/>
        </dgm:presLayoutVars>
      </dgm:prSet>
      <dgm:spPr/>
    </dgm:pt>
    <dgm:pt modelId="{5060755F-F956-E84A-87B1-21AF6D18324A}" type="pres">
      <dgm:prSet presAssocID="{5A3AEB8B-595F-1E45-9F85-8D83834C2EEC}" presName="ThreeNodes_2_text" presStyleLbl="node1" presStyleIdx="2" presStyleCnt="3">
        <dgm:presLayoutVars>
          <dgm:bulletEnabled val="1"/>
        </dgm:presLayoutVars>
      </dgm:prSet>
      <dgm:spPr/>
    </dgm:pt>
    <dgm:pt modelId="{892E51B9-018D-B04E-8548-45EC799DD941}" type="pres">
      <dgm:prSet presAssocID="{5A3AEB8B-595F-1E45-9F85-8D83834C2EEC}" presName="ThreeNodes_3_text" presStyleLbl="node1" presStyleIdx="2" presStyleCnt="3">
        <dgm:presLayoutVars>
          <dgm:bulletEnabled val="1"/>
        </dgm:presLayoutVars>
      </dgm:prSet>
      <dgm:spPr/>
    </dgm:pt>
  </dgm:ptLst>
  <dgm:cxnLst>
    <dgm:cxn modelId="{101EAC6D-695E-564E-A11A-7A247D02C055}" type="presOf" srcId="{605E9185-7A87-CB49-B2C2-6F255D69FCBC}" destId="{892E51B9-018D-B04E-8548-45EC799DD941}" srcOrd="1" destOrd="2" presId="urn:microsoft.com/office/officeart/2005/8/layout/vProcess5"/>
    <dgm:cxn modelId="{AEC7E61D-C176-5942-97DE-D0EE5D427065}" type="presOf" srcId="{393AAF2D-8EA2-4C4B-8FFA-9F98A6AABF66}" destId="{0D29E717-2597-8D46-AD2C-467DADE43F0B}" srcOrd="0" destOrd="0" presId="urn:microsoft.com/office/officeart/2005/8/layout/vProcess5"/>
    <dgm:cxn modelId="{2931843B-C50E-B843-A891-55BC43C7BBDA}" srcId="{5A3AEB8B-595F-1E45-9F85-8D83834C2EEC}" destId="{2312EE13-3DD8-BD42-816C-78C8111CAF08}" srcOrd="0" destOrd="0" parTransId="{2DB489A5-9873-A842-9AC5-5433BB6AEDA7}" sibTransId="{2EB7D3ED-9D99-4645-995D-BC872FF6B808}"/>
    <dgm:cxn modelId="{693FC98F-F56E-A34D-80C0-C13CBE478616}" type="presOf" srcId="{2312EE13-3DD8-BD42-816C-78C8111CAF08}" destId="{33977D92-97FB-F544-BA82-DF14FC65451D}" srcOrd="1" destOrd="0" presId="urn:microsoft.com/office/officeart/2005/8/layout/vProcess5"/>
    <dgm:cxn modelId="{5AB30251-C7A1-AD4B-BFB4-749249A05E41}" type="presOf" srcId="{F7C28206-C5DF-2E47-B879-DA4DA558AFBC}" destId="{B1F79EE3-7A7D-C44F-9D34-BEFD90CE1B1A}" srcOrd="0" destOrd="0" presId="urn:microsoft.com/office/officeart/2005/8/layout/vProcess5"/>
    <dgm:cxn modelId="{1AA547DA-6F6C-DB4A-8C30-B70270A8E82E}" srcId="{F7C28206-C5DF-2E47-B879-DA4DA558AFBC}" destId="{605E9185-7A87-CB49-B2C2-6F255D69FCBC}" srcOrd="1" destOrd="0" parTransId="{333C6BB3-2AB5-1F47-B940-5365F5AA0639}" sibTransId="{42E85C68-6F72-9048-A164-6F08B56B3D31}"/>
    <dgm:cxn modelId="{89698EA8-AEBA-9A42-829A-E929A794355D}" srcId="{5A3AEB8B-595F-1E45-9F85-8D83834C2EEC}" destId="{39978387-B0D6-D84E-AA46-3A520135027A}" srcOrd="1" destOrd="0" parTransId="{2BA8EECC-307C-C740-9FA7-7B595E287B75}" sibTransId="{393AAF2D-8EA2-4C4B-8FFA-9F98A6AABF66}"/>
    <dgm:cxn modelId="{78EF289E-3841-1344-990B-F5D6C5F03C7B}" type="presOf" srcId="{2312EE13-3DD8-BD42-816C-78C8111CAF08}" destId="{457F6F8A-0906-674E-AFD4-200239B477D8}" srcOrd="0" destOrd="0" presId="urn:microsoft.com/office/officeart/2005/8/layout/vProcess5"/>
    <dgm:cxn modelId="{DB4AB602-8F11-6E4C-93DE-8FA998647EDB}" srcId="{F7C28206-C5DF-2E47-B879-DA4DA558AFBC}" destId="{50B1BE64-80BA-2149-98EE-DB65FA243F0F}" srcOrd="0" destOrd="0" parTransId="{F098B388-47A0-084F-9F61-6CEF8003BE88}" sibTransId="{607F8CFC-31F1-1C4D-B637-17C7B2367361}"/>
    <dgm:cxn modelId="{BD86D643-224D-0D47-9214-85AFD3D6BD38}" type="presOf" srcId="{50B1BE64-80BA-2149-98EE-DB65FA243F0F}" destId="{B1F79EE3-7A7D-C44F-9D34-BEFD90CE1B1A}" srcOrd="0" destOrd="1" presId="urn:microsoft.com/office/officeart/2005/8/layout/vProcess5"/>
    <dgm:cxn modelId="{8304EB85-4CBA-104C-B122-F12FEFC5BFDA}" type="presOf" srcId="{5A3AEB8B-595F-1E45-9F85-8D83834C2EEC}" destId="{6FDFFF18-36D5-5D4F-B0AE-F276F8B05AAD}" srcOrd="0" destOrd="0" presId="urn:microsoft.com/office/officeart/2005/8/layout/vProcess5"/>
    <dgm:cxn modelId="{F944CB4F-1C5E-E44E-873B-ED30D2736501}" type="presOf" srcId="{39978387-B0D6-D84E-AA46-3A520135027A}" destId="{161F44EF-0492-E941-886C-60773EAAC415}" srcOrd="0" destOrd="0" presId="urn:microsoft.com/office/officeart/2005/8/layout/vProcess5"/>
    <dgm:cxn modelId="{31D4057F-DECC-A649-8EC7-44BA1AAE81C9}" srcId="{5A3AEB8B-595F-1E45-9F85-8D83834C2EEC}" destId="{F7C28206-C5DF-2E47-B879-DA4DA558AFBC}" srcOrd="2" destOrd="0" parTransId="{2A906F2A-D4B8-B948-9C09-98FB1BC4956E}" sibTransId="{2BC02C87-370F-BA40-B3D1-702AD1F5B821}"/>
    <dgm:cxn modelId="{229012E8-AFDD-CE49-A60E-4DC34D836D8C}" type="presOf" srcId="{F7C28206-C5DF-2E47-B879-DA4DA558AFBC}" destId="{892E51B9-018D-B04E-8548-45EC799DD941}" srcOrd="1" destOrd="0" presId="urn:microsoft.com/office/officeart/2005/8/layout/vProcess5"/>
    <dgm:cxn modelId="{C61C339F-2469-824B-8F32-640DD420BD19}" type="presOf" srcId="{605E9185-7A87-CB49-B2C2-6F255D69FCBC}" destId="{B1F79EE3-7A7D-C44F-9D34-BEFD90CE1B1A}" srcOrd="0" destOrd="2" presId="urn:microsoft.com/office/officeart/2005/8/layout/vProcess5"/>
    <dgm:cxn modelId="{81460074-1008-BF48-A562-932A9388FBCB}" type="presOf" srcId="{50B1BE64-80BA-2149-98EE-DB65FA243F0F}" destId="{892E51B9-018D-B04E-8548-45EC799DD941}" srcOrd="1" destOrd="1" presId="urn:microsoft.com/office/officeart/2005/8/layout/vProcess5"/>
    <dgm:cxn modelId="{307C25C3-280E-CA48-AB2F-1AF6438BA8D6}" type="presOf" srcId="{2EB7D3ED-9D99-4645-995D-BC872FF6B808}" destId="{3ED912AA-9F9D-CD47-B60C-545F31A5E796}" srcOrd="0" destOrd="0" presId="urn:microsoft.com/office/officeart/2005/8/layout/vProcess5"/>
    <dgm:cxn modelId="{2FF88A03-0DF6-B640-874E-83A83FE33B05}" type="presOf" srcId="{39978387-B0D6-D84E-AA46-3A520135027A}" destId="{5060755F-F956-E84A-87B1-21AF6D18324A}" srcOrd="1" destOrd="0" presId="urn:microsoft.com/office/officeart/2005/8/layout/vProcess5"/>
    <dgm:cxn modelId="{C3C08ACD-7A6D-7747-8C55-9D5F94850C13}" type="presParOf" srcId="{6FDFFF18-36D5-5D4F-B0AE-F276F8B05AAD}" destId="{2A056B70-8C0D-AA46-93AB-AF93A7CCD662}" srcOrd="0" destOrd="0" presId="urn:microsoft.com/office/officeart/2005/8/layout/vProcess5"/>
    <dgm:cxn modelId="{DA091DCC-B466-EF4D-9796-FCA960183FA1}" type="presParOf" srcId="{6FDFFF18-36D5-5D4F-B0AE-F276F8B05AAD}" destId="{457F6F8A-0906-674E-AFD4-200239B477D8}" srcOrd="1" destOrd="0" presId="urn:microsoft.com/office/officeart/2005/8/layout/vProcess5"/>
    <dgm:cxn modelId="{30B6968A-2FB8-134B-82A6-1B4BA356C7B4}" type="presParOf" srcId="{6FDFFF18-36D5-5D4F-B0AE-F276F8B05AAD}" destId="{161F44EF-0492-E941-886C-60773EAAC415}" srcOrd="2" destOrd="0" presId="urn:microsoft.com/office/officeart/2005/8/layout/vProcess5"/>
    <dgm:cxn modelId="{C90991C6-B8EB-C047-BA7D-53C680320FED}" type="presParOf" srcId="{6FDFFF18-36D5-5D4F-B0AE-F276F8B05AAD}" destId="{B1F79EE3-7A7D-C44F-9D34-BEFD90CE1B1A}" srcOrd="3" destOrd="0" presId="urn:microsoft.com/office/officeart/2005/8/layout/vProcess5"/>
    <dgm:cxn modelId="{0367F89F-9ED7-D24B-9CA5-91896C287F22}" type="presParOf" srcId="{6FDFFF18-36D5-5D4F-B0AE-F276F8B05AAD}" destId="{3ED912AA-9F9D-CD47-B60C-545F31A5E796}" srcOrd="4" destOrd="0" presId="urn:microsoft.com/office/officeart/2005/8/layout/vProcess5"/>
    <dgm:cxn modelId="{75910121-91A5-9146-9566-9D11B2015B73}" type="presParOf" srcId="{6FDFFF18-36D5-5D4F-B0AE-F276F8B05AAD}" destId="{0D29E717-2597-8D46-AD2C-467DADE43F0B}" srcOrd="5" destOrd="0" presId="urn:microsoft.com/office/officeart/2005/8/layout/vProcess5"/>
    <dgm:cxn modelId="{822CE04D-7E39-1349-AF44-1398E65FEFFA}" type="presParOf" srcId="{6FDFFF18-36D5-5D4F-B0AE-F276F8B05AAD}" destId="{33977D92-97FB-F544-BA82-DF14FC65451D}" srcOrd="6" destOrd="0" presId="urn:microsoft.com/office/officeart/2005/8/layout/vProcess5"/>
    <dgm:cxn modelId="{D66F8CD8-5920-8C48-B7FD-E835C6ABD083}" type="presParOf" srcId="{6FDFFF18-36D5-5D4F-B0AE-F276F8B05AAD}" destId="{5060755F-F956-E84A-87B1-21AF6D18324A}" srcOrd="7" destOrd="0" presId="urn:microsoft.com/office/officeart/2005/8/layout/vProcess5"/>
    <dgm:cxn modelId="{DED5E24A-B613-7D4D-B761-3F9E175E5585}" type="presParOf" srcId="{6FDFFF18-36D5-5D4F-B0AE-F276F8B05AAD}" destId="{892E51B9-018D-B04E-8548-45EC799DD941}"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F2A902-9075-FC40-A058-E7EC8718ECDD}" type="doc">
      <dgm:prSet loTypeId="urn:microsoft.com/office/officeart/2005/8/layout/matrix2" loCatId="matrix" qsTypeId="urn:microsoft.com/office/officeart/2005/8/quickstyle/simple4" qsCatId="simple" csTypeId="urn:microsoft.com/office/officeart/2005/8/colors/accent1_2" csCatId="accent1"/>
      <dgm:spPr/>
      <dgm:t>
        <a:bodyPr/>
        <a:lstStyle/>
        <a:p>
          <a:endParaRPr lang="en-US"/>
        </a:p>
      </dgm:t>
    </dgm:pt>
    <dgm:pt modelId="{A04800D4-16D0-CB4B-B1C3-C2185D1C1BD7}">
      <dgm:prSet custT="1"/>
      <dgm:spPr/>
      <dgm:t>
        <a:bodyPr/>
        <a:lstStyle/>
        <a:p>
          <a:pPr rtl="0"/>
          <a:r>
            <a:rPr lang="en-US" sz="2000" dirty="0" smtClean="0">
              <a:effectLst>
                <a:outerShdw blurRad="38100" dist="38100" dir="2700000" algn="tl">
                  <a:srgbClr val="000000">
                    <a:alpha val="43137"/>
                  </a:srgbClr>
                </a:outerShdw>
              </a:effectLst>
            </a:rPr>
            <a:t>ARM architecture supports seven execution modes</a:t>
          </a:r>
          <a:endParaRPr lang="en-US" sz="2000" dirty="0">
            <a:effectLst>
              <a:outerShdw blurRad="38100" dist="38100" dir="2700000" algn="tl">
                <a:srgbClr val="000000">
                  <a:alpha val="43137"/>
                </a:srgbClr>
              </a:outerShdw>
            </a:effectLst>
          </a:endParaRPr>
        </a:p>
      </dgm:t>
    </dgm:pt>
    <dgm:pt modelId="{2AFE30F1-250B-BF48-BFEE-2F5776E422D1}" type="parTrans" cxnId="{1B52649C-F5A7-0F40-BACF-0950529BA4DE}">
      <dgm:prSet/>
      <dgm:spPr/>
      <dgm:t>
        <a:bodyPr/>
        <a:lstStyle/>
        <a:p>
          <a:endParaRPr lang="en-US"/>
        </a:p>
      </dgm:t>
    </dgm:pt>
    <dgm:pt modelId="{F0EB69C3-63FE-F14E-B12D-776BFED2A03B}" type="sibTrans" cxnId="{1B52649C-F5A7-0F40-BACF-0950529BA4DE}">
      <dgm:prSet/>
      <dgm:spPr/>
      <dgm:t>
        <a:bodyPr/>
        <a:lstStyle/>
        <a:p>
          <a:endParaRPr lang="en-US"/>
        </a:p>
      </dgm:t>
    </dgm:pt>
    <dgm:pt modelId="{6EB13D03-1353-CC49-A413-1BBA83F3F059}">
      <dgm:prSet custT="1"/>
      <dgm:spPr/>
      <dgm:t>
        <a:bodyPr/>
        <a:lstStyle/>
        <a:p>
          <a:pPr rtl="0"/>
          <a:r>
            <a:rPr lang="en-US" sz="1600" dirty="0" smtClean="0">
              <a:effectLst>
                <a:outerShdw blurRad="38100" dist="38100" dir="2700000" algn="tl">
                  <a:srgbClr val="000000">
                    <a:alpha val="43137"/>
                  </a:srgbClr>
                </a:outerShdw>
              </a:effectLst>
            </a:rPr>
            <a:t>Most application programs execute in user mode</a:t>
          </a:r>
          <a:endParaRPr lang="en-US" sz="1600" dirty="0">
            <a:effectLst>
              <a:outerShdw blurRad="38100" dist="38100" dir="2700000" algn="tl">
                <a:srgbClr val="000000">
                  <a:alpha val="43137"/>
                </a:srgbClr>
              </a:outerShdw>
            </a:effectLst>
          </a:endParaRPr>
        </a:p>
      </dgm:t>
    </dgm:pt>
    <dgm:pt modelId="{7193FF67-453D-3849-B9C0-88AEEB94B5C8}" type="parTrans" cxnId="{986B1AB5-75D5-4B47-A67D-12E61BCAC313}">
      <dgm:prSet/>
      <dgm:spPr/>
      <dgm:t>
        <a:bodyPr/>
        <a:lstStyle/>
        <a:p>
          <a:endParaRPr lang="en-US"/>
        </a:p>
      </dgm:t>
    </dgm:pt>
    <dgm:pt modelId="{0118D4E5-CF14-034C-9152-2565C3801E4A}" type="sibTrans" cxnId="{986B1AB5-75D5-4B47-A67D-12E61BCAC313}">
      <dgm:prSet/>
      <dgm:spPr/>
      <dgm:t>
        <a:bodyPr/>
        <a:lstStyle/>
        <a:p>
          <a:endParaRPr lang="en-US"/>
        </a:p>
      </dgm:t>
    </dgm:pt>
    <dgm:pt modelId="{F051DA9D-A738-E64B-B758-FB14D26172F6}">
      <dgm:prSet custT="1"/>
      <dgm:spPr/>
      <dgm:t>
        <a:bodyPr/>
        <a:lstStyle/>
        <a:p>
          <a:pPr rtl="0"/>
          <a:r>
            <a:rPr lang="en-US" sz="1200" dirty="0" smtClean="0">
              <a:effectLst>
                <a:outerShdw blurRad="38100" dist="38100" dir="2700000" algn="tl">
                  <a:srgbClr val="000000">
                    <a:alpha val="43137"/>
                  </a:srgbClr>
                </a:outerShdw>
              </a:effectLst>
            </a:rPr>
            <a:t>While the processor is in user mode the program being executed is unable to access protected system resources or to change mode, other than by causing an exception to occur</a:t>
          </a:r>
          <a:endParaRPr lang="en-US" sz="1200" dirty="0">
            <a:effectLst>
              <a:outerShdw blurRad="38100" dist="38100" dir="2700000" algn="tl">
                <a:srgbClr val="000000">
                  <a:alpha val="43137"/>
                </a:srgbClr>
              </a:outerShdw>
            </a:effectLst>
          </a:endParaRPr>
        </a:p>
      </dgm:t>
    </dgm:pt>
    <dgm:pt modelId="{DE9A338D-8908-A549-991C-3BD7E8D4DAF7}" type="parTrans" cxnId="{D68ECC9E-7DA1-B344-BB1B-2459AC43DD8B}">
      <dgm:prSet/>
      <dgm:spPr/>
      <dgm:t>
        <a:bodyPr/>
        <a:lstStyle/>
        <a:p>
          <a:endParaRPr lang="en-US"/>
        </a:p>
      </dgm:t>
    </dgm:pt>
    <dgm:pt modelId="{1E87BD43-2FEC-5D49-9886-CB67DF71783C}" type="sibTrans" cxnId="{D68ECC9E-7DA1-B344-BB1B-2459AC43DD8B}">
      <dgm:prSet/>
      <dgm:spPr/>
      <dgm:t>
        <a:bodyPr/>
        <a:lstStyle/>
        <a:p>
          <a:endParaRPr lang="en-US"/>
        </a:p>
      </dgm:t>
    </dgm:pt>
    <dgm:pt modelId="{3E357887-DD75-B042-A2CD-493136B4903B}">
      <dgm:prSet custT="1"/>
      <dgm:spPr/>
      <dgm:t>
        <a:bodyPr/>
        <a:lstStyle/>
        <a:p>
          <a:pPr rtl="0"/>
          <a:r>
            <a:rPr lang="en-US" sz="1800" dirty="0" smtClean="0">
              <a:effectLst>
                <a:outerShdw blurRad="38100" dist="38100" dir="2700000" algn="tl">
                  <a:srgbClr val="000000">
                    <a:alpha val="43137"/>
                  </a:srgbClr>
                </a:outerShdw>
              </a:effectLst>
            </a:rPr>
            <a:t>Remaining six execution modes are referred to as privileged modes</a:t>
          </a:r>
          <a:endParaRPr lang="en-US" sz="1800" dirty="0">
            <a:effectLst>
              <a:outerShdw blurRad="38100" dist="38100" dir="2700000" algn="tl">
                <a:srgbClr val="000000">
                  <a:alpha val="43137"/>
                </a:srgbClr>
              </a:outerShdw>
            </a:effectLst>
          </a:endParaRPr>
        </a:p>
      </dgm:t>
    </dgm:pt>
    <dgm:pt modelId="{8463C77B-B6C7-C444-9558-E01A507D2AFC}" type="parTrans" cxnId="{223A4213-7E51-0745-9441-B9DC6297C3B0}">
      <dgm:prSet/>
      <dgm:spPr/>
      <dgm:t>
        <a:bodyPr/>
        <a:lstStyle/>
        <a:p>
          <a:endParaRPr lang="en-US"/>
        </a:p>
      </dgm:t>
    </dgm:pt>
    <dgm:pt modelId="{E7D5C247-58A9-6841-8159-3A27B31AF063}" type="sibTrans" cxnId="{223A4213-7E51-0745-9441-B9DC6297C3B0}">
      <dgm:prSet/>
      <dgm:spPr/>
      <dgm:t>
        <a:bodyPr/>
        <a:lstStyle/>
        <a:p>
          <a:endParaRPr lang="en-US"/>
        </a:p>
      </dgm:t>
    </dgm:pt>
    <dgm:pt modelId="{BC6F4297-211F-DD48-91FB-2C4AF59742E9}">
      <dgm:prSet custT="1"/>
      <dgm:spPr/>
      <dgm:t>
        <a:bodyPr/>
        <a:lstStyle/>
        <a:p>
          <a:pPr rtl="0"/>
          <a:r>
            <a:rPr lang="en-US" sz="1400" dirty="0" smtClean="0">
              <a:effectLst>
                <a:outerShdw blurRad="38100" dist="38100" dir="2700000" algn="tl">
                  <a:srgbClr val="000000">
                    <a:alpha val="43137"/>
                  </a:srgbClr>
                </a:outerShdw>
              </a:effectLst>
            </a:rPr>
            <a:t>These modes are used to run system software</a:t>
          </a:r>
          <a:endParaRPr lang="en-US" sz="1400" dirty="0">
            <a:effectLst>
              <a:outerShdw blurRad="38100" dist="38100" dir="2700000" algn="tl">
                <a:srgbClr val="000000">
                  <a:alpha val="43137"/>
                </a:srgbClr>
              </a:outerShdw>
            </a:effectLst>
          </a:endParaRPr>
        </a:p>
      </dgm:t>
    </dgm:pt>
    <dgm:pt modelId="{647F5C3F-FFB4-8F46-A9A9-92C43DDA85EE}" type="parTrans" cxnId="{8C9A5087-A578-9248-8AE8-16F17AC94DE7}">
      <dgm:prSet/>
      <dgm:spPr/>
      <dgm:t>
        <a:bodyPr/>
        <a:lstStyle/>
        <a:p>
          <a:endParaRPr lang="en-US"/>
        </a:p>
      </dgm:t>
    </dgm:pt>
    <dgm:pt modelId="{38C5312C-BEE4-C941-8AA7-E1E74D232C34}" type="sibTrans" cxnId="{8C9A5087-A578-9248-8AE8-16F17AC94DE7}">
      <dgm:prSet/>
      <dgm:spPr/>
      <dgm:t>
        <a:bodyPr/>
        <a:lstStyle/>
        <a:p>
          <a:endParaRPr lang="en-US"/>
        </a:p>
      </dgm:t>
    </dgm:pt>
    <dgm:pt modelId="{6AA51245-72BB-D24F-B7FF-F9FCF32F757E}">
      <dgm:prSet custT="1"/>
      <dgm:spPr/>
      <dgm:t>
        <a:bodyPr/>
        <a:lstStyle/>
        <a:p>
          <a:pPr rtl="0"/>
          <a:r>
            <a:rPr lang="en-US" sz="1400" dirty="0" smtClean="0">
              <a:effectLst>
                <a:outerShdw blurRad="38100" dist="38100" dir="2700000" algn="tl">
                  <a:srgbClr val="000000">
                    <a:alpha val="43137"/>
                  </a:srgbClr>
                </a:outerShdw>
              </a:effectLst>
            </a:rPr>
            <a:t>Advantages to defining so many different privileged modes</a:t>
          </a:r>
          <a:endParaRPr lang="en-US" sz="1400" dirty="0">
            <a:effectLst>
              <a:outerShdw blurRad="38100" dist="38100" dir="2700000" algn="tl">
                <a:srgbClr val="000000">
                  <a:alpha val="43137"/>
                </a:srgbClr>
              </a:outerShdw>
            </a:effectLst>
          </a:endParaRPr>
        </a:p>
      </dgm:t>
    </dgm:pt>
    <dgm:pt modelId="{D2DD2781-3ED1-5E48-A6DF-9DF9FA25EA66}" type="parTrans" cxnId="{F391B1CC-17E4-D24B-8F52-497D94BE8CCA}">
      <dgm:prSet/>
      <dgm:spPr/>
      <dgm:t>
        <a:bodyPr/>
        <a:lstStyle/>
        <a:p>
          <a:endParaRPr lang="en-US"/>
        </a:p>
      </dgm:t>
    </dgm:pt>
    <dgm:pt modelId="{F3B90CFF-D0BB-D242-979C-C945E48DBD74}" type="sibTrans" cxnId="{F391B1CC-17E4-D24B-8F52-497D94BE8CCA}">
      <dgm:prSet/>
      <dgm:spPr/>
      <dgm:t>
        <a:bodyPr/>
        <a:lstStyle/>
        <a:p>
          <a:endParaRPr lang="en-US"/>
        </a:p>
      </dgm:t>
    </dgm:pt>
    <dgm:pt modelId="{1170A62F-A1ED-EC49-825F-717CC7576201}">
      <dgm:prSet custT="1"/>
      <dgm:spPr/>
      <dgm:t>
        <a:bodyPr/>
        <a:lstStyle/>
        <a:p>
          <a:pPr rtl="0"/>
          <a:r>
            <a:rPr lang="en-US" sz="1100" dirty="0" smtClean="0">
              <a:effectLst>
                <a:outerShdw blurRad="38100" dist="38100" dir="2700000" algn="tl">
                  <a:srgbClr val="000000">
                    <a:alpha val="43137"/>
                  </a:srgbClr>
                </a:outerShdw>
              </a:effectLst>
            </a:rPr>
            <a:t>The OS can tailor the use of system software to a variety of circumstances</a:t>
          </a:r>
          <a:endParaRPr lang="en-US" sz="1100" dirty="0">
            <a:effectLst>
              <a:outerShdw blurRad="38100" dist="38100" dir="2700000" algn="tl">
                <a:srgbClr val="000000">
                  <a:alpha val="43137"/>
                </a:srgbClr>
              </a:outerShdw>
            </a:effectLst>
          </a:endParaRPr>
        </a:p>
      </dgm:t>
    </dgm:pt>
    <dgm:pt modelId="{A12E082B-0298-0641-937C-8C7700BC6E27}" type="parTrans" cxnId="{75839AC3-B384-A84A-AECA-D2E398B62E02}">
      <dgm:prSet/>
      <dgm:spPr/>
      <dgm:t>
        <a:bodyPr/>
        <a:lstStyle/>
        <a:p>
          <a:endParaRPr lang="en-US"/>
        </a:p>
      </dgm:t>
    </dgm:pt>
    <dgm:pt modelId="{4692AE21-9B27-7B4D-AD56-0F47BCA22F78}" type="sibTrans" cxnId="{75839AC3-B384-A84A-AECA-D2E398B62E02}">
      <dgm:prSet/>
      <dgm:spPr/>
      <dgm:t>
        <a:bodyPr/>
        <a:lstStyle/>
        <a:p>
          <a:endParaRPr lang="en-US"/>
        </a:p>
      </dgm:t>
    </dgm:pt>
    <dgm:pt modelId="{CC7241F7-26AD-324F-ADAD-18B49C3B3350}">
      <dgm:prSet custT="1"/>
      <dgm:spPr/>
      <dgm:t>
        <a:bodyPr/>
        <a:lstStyle/>
        <a:p>
          <a:pPr rtl="0"/>
          <a:r>
            <a:rPr lang="en-US" sz="1100" dirty="0" smtClean="0">
              <a:effectLst>
                <a:outerShdw blurRad="38100" dist="38100" dir="2700000" algn="tl">
                  <a:srgbClr val="000000">
                    <a:alpha val="43137"/>
                  </a:srgbClr>
                </a:outerShdw>
              </a:effectLst>
            </a:rPr>
            <a:t>Certain registers are dedicated for use for each of the privileged modes, allows swifter changes in context</a:t>
          </a:r>
          <a:endParaRPr lang="en-US" sz="1100" dirty="0">
            <a:effectLst>
              <a:outerShdw blurRad="38100" dist="38100" dir="2700000" algn="tl">
                <a:srgbClr val="000000">
                  <a:alpha val="43137"/>
                </a:srgbClr>
              </a:outerShdw>
            </a:effectLst>
          </a:endParaRPr>
        </a:p>
      </dgm:t>
    </dgm:pt>
    <dgm:pt modelId="{A7DE6104-A0A4-B44F-9582-910FB1E2E5E5}" type="parTrans" cxnId="{097DFCC9-AE8C-6844-96F9-661F7E5B350D}">
      <dgm:prSet/>
      <dgm:spPr/>
      <dgm:t>
        <a:bodyPr/>
        <a:lstStyle/>
        <a:p>
          <a:endParaRPr lang="en-US"/>
        </a:p>
      </dgm:t>
    </dgm:pt>
    <dgm:pt modelId="{C485F7FB-CF85-904F-88B2-E0A73AA963B6}" type="sibTrans" cxnId="{097DFCC9-AE8C-6844-96F9-661F7E5B350D}">
      <dgm:prSet/>
      <dgm:spPr/>
      <dgm:t>
        <a:bodyPr/>
        <a:lstStyle/>
        <a:p>
          <a:endParaRPr lang="en-US"/>
        </a:p>
      </dgm:t>
    </dgm:pt>
    <dgm:pt modelId="{DFC96DD9-3619-4749-A166-9A4151844AF7}" type="pres">
      <dgm:prSet presAssocID="{E8F2A902-9075-FC40-A058-E7EC8718ECDD}" presName="matrix" presStyleCnt="0">
        <dgm:presLayoutVars>
          <dgm:chMax val="1"/>
          <dgm:dir/>
          <dgm:resizeHandles val="exact"/>
        </dgm:presLayoutVars>
      </dgm:prSet>
      <dgm:spPr/>
    </dgm:pt>
    <dgm:pt modelId="{7CF07E74-4791-3E40-B146-9CC610B80177}" type="pres">
      <dgm:prSet presAssocID="{E8F2A902-9075-FC40-A058-E7EC8718ECDD}" presName="axisShape" presStyleLbl="bgShp" presStyleIdx="0" presStyleCnt="1"/>
      <dgm:spPr>
        <a:solidFill>
          <a:schemeClr val="accent4"/>
        </a:solidFill>
        <a:ln>
          <a:solidFill>
            <a:schemeClr val="accent3"/>
          </a:solidFill>
        </a:ln>
      </dgm:spPr>
    </dgm:pt>
    <dgm:pt modelId="{8183A7BA-751A-B84D-98A4-1CFF3FB73852}" type="pres">
      <dgm:prSet presAssocID="{E8F2A902-9075-FC40-A058-E7EC8718ECDD}" presName="rect1" presStyleLbl="node1" presStyleIdx="0" presStyleCnt="4">
        <dgm:presLayoutVars>
          <dgm:chMax val="0"/>
          <dgm:chPref val="0"/>
          <dgm:bulletEnabled val="1"/>
        </dgm:presLayoutVars>
      </dgm:prSet>
      <dgm:spPr/>
    </dgm:pt>
    <dgm:pt modelId="{0D3592DF-EB4F-9943-B973-EF43EEC77EFC}" type="pres">
      <dgm:prSet presAssocID="{E8F2A902-9075-FC40-A058-E7EC8718ECDD}" presName="rect2" presStyleLbl="node1" presStyleIdx="1" presStyleCnt="4">
        <dgm:presLayoutVars>
          <dgm:chMax val="0"/>
          <dgm:chPref val="0"/>
          <dgm:bulletEnabled val="1"/>
        </dgm:presLayoutVars>
      </dgm:prSet>
      <dgm:spPr/>
    </dgm:pt>
    <dgm:pt modelId="{A54A9365-B66B-5043-A58D-CC1B872E299A}" type="pres">
      <dgm:prSet presAssocID="{E8F2A902-9075-FC40-A058-E7EC8718ECDD}" presName="rect3" presStyleLbl="node1" presStyleIdx="2" presStyleCnt="4">
        <dgm:presLayoutVars>
          <dgm:chMax val="0"/>
          <dgm:chPref val="0"/>
          <dgm:bulletEnabled val="1"/>
        </dgm:presLayoutVars>
      </dgm:prSet>
      <dgm:spPr/>
    </dgm:pt>
    <dgm:pt modelId="{20A77D24-6C97-2D40-956E-48152CC1DAA6}" type="pres">
      <dgm:prSet presAssocID="{E8F2A902-9075-FC40-A058-E7EC8718ECDD}" presName="rect4" presStyleLbl="node1" presStyleIdx="3" presStyleCnt="4">
        <dgm:presLayoutVars>
          <dgm:chMax val="0"/>
          <dgm:chPref val="0"/>
          <dgm:bulletEnabled val="1"/>
        </dgm:presLayoutVars>
      </dgm:prSet>
      <dgm:spPr/>
    </dgm:pt>
  </dgm:ptLst>
  <dgm:cxnLst>
    <dgm:cxn modelId="{223A4213-7E51-0745-9441-B9DC6297C3B0}" srcId="{E8F2A902-9075-FC40-A058-E7EC8718ECDD}" destId="{3E357887-DD75-B042-A2CD-493136B4903B}" srcOrd="2" destOrd="0" parTransId="{8463C77B-B6C7-C444-9558-E01A507D2AFC}" sibTransId="{E7D5C247-58A9-6841-8159-3A27B31AF063}"/>
    <dgm:cxn modelId="{097DFCC9-AE8C-6844-96F9-661F7E5B350D}" srcId="{6AA51245-72BB-D24F-B7FF-F9FCF32F757E}" destId="{CC7241F7-26AD-324F-ADAD-18B49C3B3350}" srcOrd="1" destOrd="0" parTransId="{A7DE6104-A0A4-B44F-9582-910FB1E2E5E5}" sibTransId="{C485F7FB-CF85-904F-88B2-E0A73AA963B6}"/>
    <dgm:cxn modelId="{17E94E9C-C2AB-BC45-BC65-9553F3B8F379}" type="presOf" srcId="{A04800D4-16D0-CB4B-B1C3-C2185D1C1BD7}" destId="{8183A7BA-751A-B84D-98A4-1CFF3FB73852}" srcOrd="0" destOrd="0" presId="urn:microsoft.com/office/officeart/2005/8/layout/matrix2"/>
    <dgm:cxn modelId="{75839AC3-B384-A84A-AECA-D2E398B62E02}" srcId="{6AA51245-72BB-D24F-B7FF-F9FCF32F757E}" destId="{1170A62F-A1ED-EC49-825F-717CC7576201}" srcOrd="0" destOrd="0" parTransId="{A12E082B-0298-0641-937C-8C7700BC6E27}" sibTransId="{4692AE21-9B27-7B4D-AD56-0F47BCA22F78}"/>
    <dgm:cxn modelId="{FE8870BC-7629-9041-9EBF-86AAB34FE5FD}" type="presOf" srcId="{CC7241F7-26AD-324F-ADAD-18B49C3B3350}" destId="{20A77D24-6C97-2D40-956E-48152CC1DAA6}" srcOrd="0" destOrd="2" presId="urn:microsoft.com/office/officeart/2005/8/layout/matrix2"/>
    <dgm:cxn modelId="{D68ECC9E-7DA1-B344-BB1B-2459AC43DD8B}" srcId="{6EB13D03-1353-CC49-A413-1BBA83F3F059}" destId="{F051DA9D-A738-E64B-B758-FB14D26172F6}" srcOrd="0" destOrd="0" parTransId="{DE9A338D-8908-A549-991C-3BD7E8D4DAF7}" sibTransId="{1E87BD43-2FEC-5D49-9886-CB67DF71783C}"/>
    <dgm:cxn modelId="{4A11CDFD-B9AE-554F-87C6-D741C6A3E1C6}" type="presOf" srcId="{1170A62F-A1ED-EC49-825F-717CC7576201}" destId="{20A77D24-6C97-2D40-956E-48152CC1DAA6}" srcOrd="0" destOrd="1" presId="urn:microsoft.com/office/officeart/2005/8/layout/matrix2"/>
    <dgm:cxn modelId="{EA952D20-2ED0-A442-A05D-BBE4FF578EA0}" type="presOf" srcId="{F051DA9D-A738-E64B-B758-FB14D26172F6}" destId="{0D3592DF-EB4F-9943-B973-EF43EEC77EFC}" srcOrd="0" destOrd="1" presId="urn:microsoft.com/office/officeart/2005/8/layout/matrix2"/>
    <dgm:cxn modelId="{E21DE8EE-D5FA-8C4D-B396-8C2A2CEF5E8C}" type="presOf" srcId="{6EB13D03-1353-CC49-A413-1BBA83F3F059}" destId="{0D3592DF-EB4F-9943-B973-EF43EEC77EFC}" srcOrd="0" destOrd="0" presId="urn:microsoft.com/office/officeart/2005/8/layout/matrix2"/>
    <dgm:cxn modelId="{BECEE699-E387-B240-9102-C799C5FE6E51}" type="presOf" srcId="{3E357887-DD75-B042-A2CD-493136B4903B}" destId="{A54A9365-B66B-5043-A58D-CC1B872E299A}" srcOrd="0" destOrd="0" presId="urn:microsoft.com/office/officeart/2005/8/layout/matrix2"/>
    <dgm:cxn modelId="{C77822AC-1A8F-4748-B6A9-092E81AB5D22}" type="presOf" srcId="{6AA51245-72BB-D24F-B7FF-F9FCF32F757E}" destId="{20A77D24-6C97-2D40-956E-48152CC1DAA6}" srcOrd="0" destOrd="0" presId="urn:microsoft.com/office/officeart/2005/8/layout/matrix2"/>
    <dgm:cxn modelId="{47A73D58-2945-1848-B9E6-D09E0F9C81D2}" type="presOf" srcId="{E8F2A902-9075-FC40-A058-E7EC8718ECDD}" destId="{DFC96DD9-3619-4749-A166-9A4151844AF7}" srcOrd="0" destOrd="0" presId="urn:microsoft.com/office/officeart/2005/8/layout/matrix2"/>
    <dgm:cxn modelId="{986B1AB5-75D5-4B47-A67D-12E61BCAC313}" srcId="{E8F2A902-9075-FC40-A058-E7EC8718ECDD}" destId="{6EB13D03-1353-CC49-A413-1BBA83F3F059}" srcOrd="1" destOrd="0" parTransId="{7193FF67-453D-3849-B9C0-88AEEB94B5C8}" sibTransId="{0118D4E5-CF14-034C-9152-2565C3801E4A}"/>
    <dgm:cxn modelId="{1B52649C-F5A7-0F40-BACF-0950529BA4DE}" srcId="{E8F2A902-9075-FC40-A058-E7EC8718ECDD}" destId="{A04800D4-16D0-CB4B-B1C3-C2185D1C1BD7}" srcOrd="0" destOrd="0" parTransId="{2AFE30F1-250B-BF48-BFEE-2F5776E422D1}" sibTransId="{F0EB69C3-63FE-F14E-B12D-776BFED2A03B}"/>
    <dgm:cxn modelId="{8C9A5087-A578-9248-8AE8-16F17AC94DE7}" srcId="{3E357887-DD75-B042-A2CD-493136B4903B}" destId="{BC6F4297-211F-DD48-91FB-2C4AF59742E9}" srcOrd="0" destOrd="0" parTransId="{647F5C3F-FFB4-8F46-A9A9-92C43DDA85EE}" sibTransId="{38C5312C-BEE4-C941-8AA7-E1E74D232C34}"/>
    <dgm:cxn modelId="{F391B1CC-17E4-D24B-8F52-497D94BE8CCA}" srcId="{E8F2A902-9075-FC40-A058-E7EC8718ECDD}" destId="{6AA51245-72BB-D24F-B7FF-F9FCF32F757E}" srcOrd="3" destOrd="0" parTransId="{D2DD2781-3ED1-5E48-A6DF-9DF9FA25EA66}" sibTransId="{F3B90CFF-D0BB-D242-979C-C945E48DBD74}"/>
    <dgm:cxn modelId="{9CAA4774-B5F7-D143-9D54-7B568FA439E0}" type="presOf" srcId="{BC6F4297-211F-DD48-91FB-2C4AF59742E9}" destId="{A54A9365-B66B-5043-A58D-CC1B872E299A}" srcOrd="0" destOrd="1" presId="urn:microsoft.com/office/officeart/2005/8/layout/matrix2"/>
    <dgm:cxn modelId="{8FCF03F5-C3D9-194C-9285-A242E8E4AF3F}" type="presParOf" srcId="{DFC96DD9-3619-4749-A166-9A4151844AF7}" destId="{7CF07E74-4791-3E40-B146-9CC610B80177}" srcOrd="0" destOrd="0" presId="urn:microsoft.com/office/officeart/2005/8/layout/matrix2"/>
    <dgm:cxn modelId="{B989E7F4-2274-6B4A-91D4-D76BC2C6BD07}" type="presParOf" srcId="{DFC96DD9-3619-4749-A166-9A4151844AF7}" destId="{8183A7BA-751A-B84D-98A4-1CFF3FB73852}" srcOrd="1" destOrd="0" presId="urn:microsoft.com/office/officeart/2005/8/layout/matrix2"/>
    <dgm:cxn modelId="{877D266A-3FA5-8F4E-AADE-4541AF157BA2}" type="presParOf" srcId="{DFC96DD9-3619-4749-A166-9A4151844AF7}" destId="{0D3592DF-EB4F-9943-B973-EF43EEC77EFC}" srcOrd="2" destOrd="0" presId="urn:microsoft.com/office/officeart/2005/8/layout/matrix2"/>
    <dgm:cxn modelId="{C7A7E216-A2BD-0C42-86E7-BCA13F21C1ED}" type="presParOf" srcId="{DFC96DD9-3619-4749-A166-9A4151844AF7}" destId="{A54A9365-B66B-5043-A58D-CC1B872E299A}" srcOrd="3" destOrd="0" presId="urn:microsoft.com/office/officeart/2005/8/layout/matrix2"/>
    <dgm:cxn modelId="{5520B1C3-0891-8145-89BB-9D44E2203A4A}" type="presParOf" srcId="{DFC96DD9-3619-4749-A166-9A4151844AF7}" destId="{20A77D24-6C97-2D40-956E-48152CC1DAA6}"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D266D5-F7F4-D74F-B12E-6769F95E4941}" type="doc">
      <dgm:prSet loTypeId="urn:microsoft.com/office/officeart/2005/8/layout/matrix2" loCatId="matrix" qsTypeId="urn:microsoft.com/office/officeart/2005/8/quickstyle/simple4" qsCatId="simple" csTypeId="urn:microsoft.com/office/officeart/2005/8/colors/accent1_2" csCatId="accent1" phldr="1"/>
      <dgm:spPr/>
      <dgm:t>
        <a:bodyPr/>
        <a:lstStyle/>
        <a:p>
          <a:endParaRPr lang="en-US"/>
        </a:p>
      </dgm:t>
    </dgm:pt>
    <dgm:pt modelId="{A5C86D7B-E342-3445-8B50-2181C0BED678}">
      <dgm:prSet custT="1"/>
      <dgm:spPr/>
      <dgm:t>
        <a:bodyPr/>
        <a:lstStyle/>
        <a:p>
          <a:pPr rtl="0"/>
          <a:r>
            <a:rPr lang="en-US" sz="2000" dirty="0" smtClean="0">
              <a:effectLst>
                <a:outerShdw blurRad="38100" dist="38100" dir="2700000" algn="tl">
                  <a:srgbClr val="000000">
                    <a:alpha val="43137"/>
                  </a:srgbClr>
                </a:outerShdw>
              </a:effectLst>
            </a:rPr>
            <a:t>Have full access to system resources and can change modes freely</a:t>
          </a:r>
          <a:endParaRPr lang="en-US" sz="1600" dirty="0">
            <a:effectLst>
              <a:outerShdw blurRad="38100" dist="38100" dir="2700000" algn="tl">
                <a:srgbClr val="000000">
                  <a:alpha val="43137"/>
                </a:srgbClr>
              </a:outerShdw>
            </a:effectLst>
          </a:endParaRPr>
        </a:p>
      </dgm:t>
    </dgm:pt>
    <dgm:pt modelId="{E6484562-D439-6745-ABCE-8342D2751C8C}" type="parTrans" cxnId="{DFB88F4F-6B1D-5B45-B3CC-8DC0E9555A9C}">
      <dgm:prSet/>
      <dgm:spPr/>
      <dgm:t>
        <a:bodyPr/>
        <a:lstStyle/>
        <a:p>
          <a:endParaRPr lang="en-US"/>
        </a:p>
      </dgm:t>
    </dgm:pt>
    <dgm:pt modelId="{CE4CDA49-0E60-5947-B1CF-48C7B6DADA31}" type="sibTrans" cxnId="{DFB88F4F-6B1D-5B45-B3CC-8DC0E9555A9C}">
      <dgm:prSet/>
      <dgm:spPr/>
      <dgm:t>
        <a:bodyPr/>
        <a:lstStyle/>
        <a:p>
          <a:endParaRPr lang="en-US"/>
        </a:p>
      </dgm:t>
    </dgm:pt>
    <dgm:pt modelId="{F35D25E3-D5F3-E142-897E-5CBF66B92793}">
      <dgm:prSet custT="1"/>
      <dgm:spPr/>
      <dgm:t>
        <a:bodyPr/>
        <a:lstStyle/>
        <a:p>
          <a:pPr rtl="0"/>
          <a:r>
            <a:rPr lang="en-US" sz="2000" dirty="0" smtClean="0">
              <a:effectLst>
                <a:outerShdw blurRad="38100" dist="38100" dir="2700000" algn="tl">
                  <a:srgbClr val="000000">
                    <a:alpha val="43137"/>
                  </a:srgbClr>
                </a:outerShdw>
              </a:effectLst>
            </a:rPr>
            <a:t>Entered when specific exceptions occur</a:t>
          </a:r>
          <a:endParaRPr lang="en-US" sz="2000" dirty="0">
            <a:effectLst>
              <a:outerShdw blurRad="38100" dist="38100" dir="2700000" algn="tl">
                <a:srgbClr val="000000">
                  <a:alpha val="43137"/>
                </a:srgbClr>
              </a:outerShdw>
            </a:effectLst>
          </a:endParaRPr>
        </a:p>
      </dgm:t>
    </dgm:pt>
    <dgm:pt modelId="{8C3CD99D-0841-6645-8D06-3DE55350C11C}" type="parTrans" cxnId="{57626668-665D-1344-9911-8438F22BB42D}">
      <dgm:prSet/>
      <dgm:spPr/>
      <dgm:t>
        <a:bodyPr/>
        <a:lstStyle/>
        <a:p>
          <a:endParaRPr lang="en-US"/>
        </a:p>
      </dgm:t>
    </dgm:pt>
    <dgm:pt modelId="{2DC80F9A-AF65-714A-B420-F3E44B7D1EC4}" type="sibTrans" cxnId="{57626668-665D-1344-9911-8438F22BB42D}">
      <dgm:prSet/>
      <dgm:spPr/>
      <dgm:t>
        <a:bodyPr/>
        <a:lstStyle/>
        <a:p>
          <a:endParaRPr lang="en-US"/>
        </a:p>
      </dgm:t>
    </dgm:pt>
    <dgm:pt modelId="{DD700002-3519-894B-BB3C-F26B6642C645}">
      <dgm:prSet custT="1"/>
      <dgm:spPr/>
      <dgm:t>
        <a:bodyPr/>
        <a:lstStyle/>
        <a:p>
          <a:pPr rtl="0"/>
          <a:r>
            <a:rPr lang="en-US" sz="2000" dirty="0" smtClean="0">
              <a:effectLst>
                <a:outerShdw blurRad="38100" dist="38100" dir="2700000" algn="tl">
                  <a:srgbClr val="000000">
                    <a:alpha val="43137"/>
                  </a:srgbClr>
                </a:outerShdw>
              </a:effectLst>
            </a:rPr>
            <a:t>Exception modes:</a:t>
          </a:r>
          <a:endParaRPr lang="en-US" sz="2000" dirty="0">
            <a:effectLst>
              <a:outerShdw blurRad="38100" dist="38100" dir="2700000" algn="tl">
                <a:srgbClr val="000000">
                  <a:alpha val="43137"/>
                </a:srgbClr>
              </a:outerShdw>
            </a:effectLst>
          </a:endParaRPr>
        </a:p>
      </dgm:t>
    </dgm:pt>
    <dgm:pt modelId="{DB52FEB4-39BB-E241-9CCF-88AECF2033A9}" type="parTrans" cxnId="{FF5A3ACA-94A6-3D43-9E5A-B9EF7CCF5E73}">
      <dgm:prSet/>
      <dgm:spPr/>
      <dgm:t>
        <a:bodyPr/>
        <a:lstStyle/>
        <a:p>
          <a:endParaRPr lang="en-US"/>
        </a:p>
      </dgm:t>
    </dgm:pt>
    <dgm:pt modelId="{B9FA993C-4BC0-B74C-A7E3-25710455C2D8}" type="sibTrans" cxnId="{FF5A3ACA-94A6-3D43-9E5A-B9EF7CCF5E73}">
      <dgm:prSet/>
      <dgm:spPr/>
      <dgm:t>
        <a:bodyPr/>
        <a:lstStyle/>
        <a:p>
          <a:endParaRPr lang="en-US"/>
        </a:p>
      </dgm:t>
    </dgm:pt>
    <dgm:pt modelId="{6DB1177D-BF35-FF49-998F-3F09D11DDD8A}">
      <dgm:prSet custT="1"/>
      <dgm:spPr/>
      <dgm:t>
        <a:bodyPr/>
        <a:lstStyle/>
        <a:p>
          <a:pPr rtl="0"/>
          <a:r>
            <a:rPr lang="en-US" sz="1600" dirty="0" smtClean="0">
              <a:effectLst>
                <a:outerShdw blurRad="38100" dist="38100" dir="2700000" algn="tl">
                  <a:srgbClr val="000000">
                    <a:alpha val="43137"/>
                  </a:srgbClr>
                </a:outerShdw>
              </a:effectLst>
            </a:rPr>
            <a:t>Supervisor mode</a:t>
          </a:r>
          <a:endParaRPr lang="en-US" sz="1600" dirty="0">
            <a:effectLst>
              <a:outerShdw blurRad="38100" dist="38100" dir="2700000" algn="tl">
                <a:srgbClr val="000000">
                  <a:alpha val="43137"/>
                </a:srgbClr>
              </a:outerShdw>
            </a:effectLst>
          </a:endParaRPr>
        </a:p>
      </dgm:t>
    </dgm:pt>
    <dgm:pt modelId="{E26B5788-B633-5346-A481-ECD119E3ABF8}" type="parTrans" cxnId="{2F651624-9178-AF4F-8EEC-3EC61B659C13}">
      <dgm:prSet/>
      <dgm:spPr/>
      <dgm:t>
        <a:bodyPr/>
        <a:lstStyle/>
        <a:p>
          <a:endParaRPr lang="en-US"/>
        </a:p>
      </dgm:t>
    </dgm:pt>
    <dgm:pt modelId="{ABF3CF5B-69FC-944E-B1F6-FFE40563BBFE}" type="sibTrans" cxnId="{2F651624-9178-AF4F-8EEC-3EC61B659C13}">
      <dgm:prSet/>
      <dgm:spPr/>
      <dgm:t>
        <a:bodyPr/>
        <a:lstStyle/>
        <a:p>
          <a:endParaRPr lang="en-US"/>
        </a:p>
      </dgm:t>
    </dgm:pt>
    <dgm:pt modelId="{6854CC64-A7DD-774A-B510-76A107E4974F}">
      <dgm:prSet custT="1"/>
      <dgm:spPr/>
      <dgm:t>
        <a:bodyPr/>
        <a:lstStyle/>
        <a:p>
          <a:pPr rtl="0"/>
          <a:r>
            <a:rPr lang="en-US" sz="1600" dirty="0" smtClean="0">
              <a:effectLst>
                <a:outerShdw blurRad="38100" dist="38100" dir="2700000" algn="tl">
                  <a:srgbClr val="000000">
                    <a:alpha val="43137"/>
                  </a:srgbClr>
                </a:outerShdw>
              </a:effectLst>
            </a:rPr>
            <a:t>Abort mode</a:t>
          </a:r>
          <a:endParaRPr lang="en-US" sz="1600" dirty="0">
            <a:effectLst>
              <a:outerShdw blurRad="38100" dist="38100" dir="2700000" algn="tl">
                <a:srgbClr val="000000">
                  <a:alpha val="43137"/>
                </a:srgbClr>
              </a:outerShdw>
            </a:effectLst>
          </a:endParaRPr>
        </a:p>
      </dgm:t>
    </dgm:pt>
    <dgm:pt modelId="{6B148308-86E1-1A41-A342-5462DE511D79}" type="parTrans" cxnId="{7A34012E-8C9C-A742-B7FE-F2A8E992CAF0}">
      <dgm:prSet/>
      <dgm:spPr/>
      <dgm:t>
        <a:bodyPr/>
        <a:lstStyle/>
        <a:p>
          <a:endParaRPr lang="en-US"/>
        </a:p>
      </dgm:t>
    </dgm:pt>
    <dgm:pt modelId="{DB537143-6EA0-4343-91CA-105E6681D432}" type="sibTrans" cxnId="{7A34012E-8C9C-A742-B7FE-F2A8E992CAF0}">
      <dgm:prSet/>
      <dgm:spPr/>
      <dgm:t>
        <a:bodyPr/>
        <a:lstStyle/>
        <a:p>
          <a:endParaRPr lang="en-US"/>
        </a:p>
      </dgm:t>
    </dgm:pt>
    <dgm:pt modelId="{19C45681-5B82-434C-ACCF-99A72CA9AAB1}">
      <dgm:prSet custT="1"/>
      <dgm:spPr/>
      <dgm:t>
        <a:bodyPr/>
        <a:lstStyle/>
        <a:p>
          <a:pPr rtl="0"/>
          <a:r>
            <a:rPr lang="en-US" sz="1600" dirty="0" smtClean="0">
              <a:effectLst>
                <a:outerShdw blurRad="38100" dist="38100" dir="2700000" algn="tl">
                  <a:srgbClr val="000000">
                    <a:alpha val="43137"/>
                  </a:srgbClr>
                </a:outerShdw>
              </a:effectLst>
            </a:rPr>
            <a:t>Undefined mode</a:t>
          </a:r>
          <a:endParaRPr lang="en-US" sz="1600" dirty="0">
            <a:effectLst>
              <a:outerShdw blurRad="38100" dist="38100" dir="2700000" algn="tl">
                <a:srgbClr val="000000">
                  <a:alpha val="43137"/>
                </a:srgbClr>
              </a:outerShdw>
            </a:effectLst>
          </a:endParaRPr>
        </a:p>
      </dgm:t>
    </dgm:pt>
    <dgm:pt modelId="{FD963DD7-4231-B944-84FF-504E9175E604}" type="parTrans" cxnId="{AAE0A579-4D52-574B-811D-2F70BC953EAC}">
      <dgm:prSet/>
      <dgm:spPr/>
      <dgm:t>
        <a:bodyPr/>
        <a:lstStyle/>
        <a:p>
          <a:endParaRPr lang="en-US"/>
        </a:p>
      </dgm:t>
    </dgm:pt>
    <dgm:pt modelId="{D0B1410D-2C8F-8941-BFE2-B2E0AD6BB8DB}" type="sibTrans" cxnId="{AAE0A579-4D52-574B-811D-2F70BC953EAC}">
      <dgm:prSet/>
      <dgm:spPr/>
      <dgm:t>
        <a:bodyPr/>
        <a:lstStyle/>
        <a:p>
          <a:endParaRPr lang="en-US"/>
        </a:p>
      </dgm:t>
    </dgm:pt>
    <dgm:pt modelId="{5925CE37-294F-E848-93AE-42C4ABBF1D33}">
      <dgm:prSet custT="1"/>
      <dgm:spPr/>
      <dgm:t>
        <a:bodyPr/>
        <a:lstStyle/>
        <a:p>
          <a:pPr rtl="0"/>
          <a:r>
            <a:rPr lang="en-US" sz="1600" dirty="0" smtClean="0">
              <a:effectLst>
                <a:outerShdw blurRad="38100" dist="38100" dir="2700000" algn="tl">
                  <a:srgbClr val="000000">
                    <a:alpha val="43137"/>
                  </a:srgbClr>
                </a:outerShdw>
              </a:effectLst>
            </a:rPr>
            <a:t>Fast interrupt mode</a:t>
          </a:r>
          <a:endParaRPr lang="en-US" sz="1600" dirty="0">
            <a:effectLst>
              <a:outerShdw blurRad="38100" dist="38100" dir="2700000" algn="tl">
                <a:srgbClr val="000000">
                  <a:alpha val="43137"/>
                </a:srgbClr>
              </a:outerShdw>
            </a:effectLst>
          </a:endParaRPr>
        </a:p>
      </dgm:t>
    </dgm:pt>
    <dgm:pt modelId="{580FA373-8816-104D-ACEB-77CDC366CD6B}" type="parTrans" cxnId="{83520551-C2DF-DA40-B284-ED5CED4EBCF8}">
      <dgm:prSet/>
      <dgm:spPr/>
      <dgm:t>
        <a:bodyPr/>
        <a:lstStyle/>
        <a:p>
          <a:endParaRPr lang="en-US"/>
        </a:p>
      </dgm:t>
    </dgm:pt>
    <dgm:pt modelId="{F7217720-B770-0147-980D-6C194D14D1E3}" type="sibTrans" cxnId="{83520551-C2DF-DA40-B284-ED5CED4EBCF8}">
      <dgm:prSet/>
      <dgm:spPr/>
      <dgm:t>
        <a:bodyPr/>
        <a:lstStyle/>
        <a:p>
          <a:endParaRPr lang="en-US"/>
        </a:p>
      </dgm:t>
    </dgm:pt>
    <dgm:pt modelId="{40DE6D44-5240-9D4D-995D-6DB3A2442AA6}">
      <dgm:prSet custT="1"/>
      <dgm:spPr/>
      <dgm:t>
        <a:bodyPr/>
        <a:lstStyle/>
        <a:p>
          <a:pPr rtl="0"/>
          <a:r>
            <a:rPr lang="en-US" sz="1600" dirty="0" smtClean="0">
              <a:effectLst>
                <a:outerShdw blurRad="38100" dist="38100" dir="2700000" algn="tl">
                  <a:srgbClr val="000000">
                    <a:alpha val="43137"/>
                  </a:srgbClr>
                </a:outerShdw>
              </a:effectLst>
            </a:rPr>
            <a:t>Interrupt mode</a:t>
          </a:r>
          <a:endParaRPr lang="en-US" sz="1600" dirty="0">
            <a:effectLst>
              <a:outerShdw blurRad="38100" dist="38100" dir="2700000" algn="tl">
                <a:srgbClr val="000000">
                  <a:alpha val="43137"/>
                </a:srgbClr>
              </a:outerShdw>
            </a:effectLst>
          </a:endParaRPr>
        </a:p>
      </dgm:t>
    </dgm:pt>
    <dgm:pt modelId="{00FDBD99-22B4-7F46-8FB1-3BD11595FBB0}" type="parTrans" cxnId="{94156327-86DC-2541-9D46-AD430C5C02AE}">
      <dgm:prSet/>
      <dgm:spPr/>
      <dgm:t>
        <a:bodyPr/>
        <a:lstStyle/>
        <a:p>
          <a:endParaRPr lang="en-US"/>
        </a:p>
      </dgm:t>
    </dgm:pt>
    <dgm:pt modelId="{7D77FDFB-FE1D-6948-BA17-6FDA99D5D15C}" type="sibTrans" cxnId="{94156327-86DC-2541-9D46-AD430C5C02AE}">
      <dgm:prSet/>
      <dgm:spPr/>
      <dgm:t>
        <a:bodyPr/>
        <a:lstStyle/>
        <a:p>
          <a:endParaRPr lang="en-US"/>
        </a:p>
      </dgm:t>
    </dgm:pt>
    <dgm:pt modelId="{71BD4134-5348-F648-AF55-C37F90E6BF03}">
      <dgm:prSet custT="1"/>
      <dgm:spPr/>
      <dgm:t>
        <a:bodyPr/>
        <a:lstStyle/>
        <a:p>
          <a:pPr rtl="0"/>
          <a:r>
            <a:rPr lang="en-US" sz="1800" dirty="0" smtClean="0">
              <a:effectLst>
                <a:outerShdw blurRad="38100" dist="38100" dir="2700000" algn="tl">
                  <a:srgbClr val="000000">
                    <a:alpha val="43137"/>
                  </a:srgbClr>
                </a:outerShdw>
              </a:effectLst>
            </a:rPr>
            <a:t>System mode:</a:t>
          </a:r>
          <a:endParaRPr lang="en-US" sz="1800" dirty="0">
            <a:effectLst>
              <a:outerShdw blurRad="38100" dist="38100" dir="2700000" algn="tl">
                <a:srgbClr val="000000">
                  <a:alpha val="43137"/>
                </a:srgbClr>
              </a:outerShdw>
            </a:effectLst>
          </a:endParaRPr>
        </a:p>
      </dgm:t>
    </dgm:pt>
    <dgm:pt modelId="{5C0A23E4-8C2A-7844-8725-D63EAD4DB1A8}" type="parTrans" cxnId="{9B9A7152-8624-5E4C-BB3D-7D467E96D96F}">
      <dgm:prSet/>
      <dgm:spPr/>
      <dgm:t>
        <a:bodyPr/>
        <a:lstStyle/>
        <a:p>
          <a:endParaRPr lang="en-US"/>
        </a:p>
      </dgm:t>
    </dgm:pt>
    <dgm:pt modelId="{19A3BB50-E1A3-0E4A-976E-54BBA0B2809E}" type="sibTrans" cxnId="{9B9A7152-8624-5E4C-BB3D-7D467E96D96F}">
      <dgm:prSet/>
      <dgm:spPr/>
      <dgm:t>
        <a:bodyPr/>
        <a:lstStyle/>
        <a:p>
          <a:endParaRPr lang="en-US"/>
        </a:p>
      </dgm:t>
    </dgm:pt>
    <dgm:pt modelId="{60EE9986-C31E-6140-980F-2A0CABD63F3B}">
      <dgm:prSet custT="1"/>
      <dgm:spPr/>
      <dgm:t>
        <a:bodyPr/>
        <a:lstStyle/>
        <a:p>
          <a:pPr rtl="0"/>
          <a:r>
            <a:rPr lang="en-US" sz="1300" dirty="0" smtClean="0">
              <a:effectLst>
                <a:outerShdw blurRad="38100" dist="38100" dir="2700000" algn="tl">
                  <a:srgbClr val="000000">
                    <a:alpha val="43137"/>
                  </a:srgbClr>
                </a:outerShdw>
              </a:effectLst>
            </a:rPr>
            <a:t>Not entered by any exception and uses the same registers available in User mode</a:t>
          </a:r>
          <a:endParaRPr lang="en-US" sz="1300" dirty="0">
            <a:effectLst>
              <a:outerShdw blurRad="38100" dist="38100" dir="2700000" algn="tl">
                <a:srgbClr val="000000">
                  <a:alpha val="43137"/>
                </a:srgbClr>
              </a:outerShdw>
            </a:effectLst>
          </a:endParaRPr>
        </a:p>
      </dgm:t>
    </dgm:pt>
    <dgm:pt modelId="{EFF18E3B-545F-EA49-86EC-D26A036FF9BC}" type="parTrans" cxnId="{B73C1B1F-A1C5-F54A-94E0-2D7B8162E5AD}">
      <dgm:prSet/>
      <dgm:spPr/>
      <dgm:t>
        <a:bodyPr/>
        <a:lstStyle/>
        <a:p>
          <a:endParaRPr lang="en-US"/>
        </a:p>
      </dgm:t>
    </dgm:pt>
    <dgm:pt modelId="{4E0B6887-4E6C-E44C-BD36-8DD3EF0B2A8B}" type="sibTrans" cxnId="{B73C1B1F-A1C5-F54A-94E0-2D7B8162E5AD}">
      <dgm:prSet/>
      <dgm:spPr/>
      <dgm:t>
        <a:bodyPr/>
        <a:lstStyle/>
        <a:p>
          <a:endParaRPr lang="en-US"/>
        </a:p>
      </dgm:t>
    </dgm:pt>
    <dgm:pt modelId="{218CCAEE-562F-714C-B62B-4493D60CF403}">
      <dgm:prSet custT="1"/>
      <dgm:spPr/>
      <dgm:t>
        <a:bodyPr/>
        <a:lstStyle/>
        <a:p>
          <a:pPr rtl="0"/>
          <a:r>
            <a:rPr lang="en-US" sz="1300" dirty="0" smtClean="0">
              <a:effectLst>
                <a:outerShdw blurRad="38100" dist="38100" dir="2700000" algn="tl">
                  <a:srgbClr val="000000">
                    <a:alpha val="43137"/>
                  </a:srgbClr>
                </a:outerShdw>
              </a:effectLst>
            </a:rPr>
            <a:t>Is used for running certain privileged operating system tasks</a:t>
          </a:r>
          <a:endParaRPr lang="en-US" sz="1300" dirty="0">
            <a:effectLst>
              <a:outerShdw blurRad="38100" dist="38100" dir="2700000" algn="tl">
                <a:srgbClr val="000000">
                  <a:alpha val="43137"/>
                </a:srgbClr>
              </a:outerShdw>
            </a:effectLst>
          </a:endParaRPr>
        </a:p>
      </dgm:t>
    </dgm:pt>
    <dgm:pt modelId="{673E2237-10D8-414D-A512-D800C1BE97CB}" type="parTrans" cxnId="{49D6EFBE-D6AB-1248-B2B2-D7BFAB245CF4}">
      <dgm:prSet/>
      <dgm:spPr/>
      <dgm:t>
        <a:bodyPr/>
        <a:lstStyle/>
        <a:p>
          <a:endParaRPr lang="en-US"/>
        </a:p>
      </dgm:t>
    </dgm:pt>
    <dgm:pt modelId="{6319707F-95D3-3144-836C-0632FAEAEBD2}" type="sibTrans" cxnId="{49D6EFBE-D6AB-1248-B2B2-D7BFAB245CF4}">
      <dgm:prSet/>
      <dgm:spPr/>
      <dgm:t>
        <a:bodyPr/>
        <a:lstStyle/>
        <a:p>
          <a:endParaRPr lang="en-US"/>
        </a:p>
      </dgm:t>
    </dgm:pt>
    <dgm:pt modelId="{15D44755-B14E-F04C-8DB8-9D6AFF803D24}">
      <dgm:prSet custT="1"/>
      <dgm:spPr/>
      <dgm:t>
        <a:bodyPr/>
        <a:lstStyle/>
        <a:p>
          <a:pPr rtl="0"/>
          <a:r>
            <a:rPr lang="en-US" sz="1300" dirty="0" smtClean="0">
              <a:effectLst>
                <a:outerShdw blurRad="38100" dist="38100" dir="2700000" algn="tl">
                  <a:srgbClr val="000000">
                    <a:alpha val="43137"/>
                  </a:srgbClr>
                </a:outerShdw>
              </a:effectLst>
            </a:rPr>
            <a:t>May be interrupted by any of the five exception categories</a:t>
          </a:r>
          <a:endParaRPr lang="en-US" sz="1300" dirty="0">
            <a:effectLst>
              <a:outerShdw blurRad="38100" dist="38100" dir="2700000" algn="tl">
                <a:srgbClr val="000000">
                  <a:alpha val="43137"/>
                </a:srgbClr>
              </a:outerShdw>
            </a:effectLst>
          </a:endParaRPr>
        </a:p>
      </dgm:t>
    </dgm:pt>
    <dgm:pt modelId="{B4D6C793-72EE-9442-81A8-53B9311BF512}" type="parTrans" cxnId="{1AB7502A-B58F-B543-88E5-94317A4D07CA}">
      <dgm:prSet/>
      <dgm:spPr/>
      <dgm:t>
        <a:bodyPr/>
        <a:lstStyle/>
        <a:p>
          <a:endParaRPr lang="en-US"/>
        </a:p>
      </dgm:t>
    </dgm:pt>
    <dgm:pt modelId="{E182563F-0160-9E47-B175-BABD931F5E86}" type="sibTrans" cxnId="{1AB7502A-B58F-B543-88E5-94317A4D07CA}">
      <dgm:prSet/>
      <dgm:spPr/>
      <dgm:t>
        <a:bodyPr/>
        <a:lstStyle/>
        <a:p>
          <a:endParaRPr lang="en-US"/>
        </a:p>
      </dgm:t>
    </dgm:pt>
    <dgm:pt modelId="{F56435D0-4D76-F64B-888F-19BABBF255F8}" type="pres">
      <dgm:prSet presAssocID="{35D266D5-F7F4-D74F-B12E-6769F95E4941}" presName="matrix" presStyleCnt="0">
        <dgm:presLayoutVars>
          <dgm:chMax val="1"/>
          <dgm:dir/>
          <dgm:resizeHandles val="exact"/>
        </dgm:presLayoutVars>
      </dgm:prSet>
      <dgm:spPr/>
    </dgm:pt>
    <dgm:pt modelId="{9E26EEDF-7730-D144-AC01-182061D8166A}" type="pres">
      <dgm:prSet presAssocID="{35D266D5-F7F4-D74F-B12E-6769F95E4941}" presName="axisShape" presStyleLbl="bgShp" presStyleIdx="0" presStyleCnt="1"/>
      <dgm:spPr>
        <a:solidFill>
          <a:schemeClr val="accent4"/>
        </a:solidFill>
        <a:ln>
          <a:solidFill>
            <a:schemeClr val="accent3"/>
          </a:solidFill>
        </a:ln>
      </dgm:spPr>
    </dgm:pt>
    <dgm:pt modelId="{63528393-0AC5-AC4A-9193-D664E8B0F830}" type="pres">
      <dgm:prSet presAssocID="{35D266D5-F7F4-D74F-B12E-6769F95E4941}" presName="rect1" presStyleLbl="node1" presStyleIdx="0" presStyleCnt="4">
        <dgm:presLayoutVars>
          <dgm:chMax val="0"/>
          <dgm:chPref val="0"/>
          <dgm:bulletEnabled val="1"/>
        </dgm:presLayoutVars>
      </dgm:prSet>
      <dgm:spPr/>
      <dgm:t>
        <a:bodyPr/>
        <a:lstStyle/>
        <a:p>
          <a:endParaRPr lang="en-US"/>
        </a:p>
      </dgm:t>
    </dgm:pt>
    <dgm:pt modelId="{9929BC74-C9D5-7647-AA71-C883196EE3F7}" type="pres">
      <dgm:prSet presAssocID="{35D266D5-F7F4-D74F-B12E-6769F95E4941}" presName="rect2" presStyleLbl="node1" presStyleIdx="1" presStyleCnt="4">
        <dgm:presLayoutVars>
          <dgm:chMax val="0"/>
          <dgm:chPref val="0"/>
          <dgm:bulletEnabled val="1"/>
        </dgm:presLayoutVars>
      </dgm:prSet>
      <dgm:spPr/>
    </dgm:pt>
    <dgm:pt modelId="{2E3DFCF2-8AEA-5E4D-933E-9ECD1088EEDE}" type="pres">
      <dgm:prSet presAssocID="{35D266D5-F7F4-D74F-B12E-6769F95E4941}" presName="rect3" presStyleLbl="node1" presStyleIdx="2" presStyleCnt="4">
        <dgm:presLayoutVars>
          <dgm:chMax val="0"/>
          <dgm:chPref val="0"/>
          <dgm:bulletEnabled val="1"/>
        </dgm:presLayoutVars>
      </dgm:prSet>
      <dgm:spPr/>
    </dgm:pt>
    <dgm:pt modelId="{1B9D5CAB-120D-FB4A-A5F2-861B7735D979}" type="pres">
      <dgm:prSet presAssocID="{35D266D5-F7F4-D74F-B12E-6769F95E4941}" presName="rect4" presStyleLbl="node1" presStyleIdx="3" presStyleCnt="4">
        <dgm:presLayoutVars>
          <dgm:chMax val="0"/>
          <dgm:chPref val="0"/>
          <dgm:bulletEnabled val="1"/>
        </dgm:presLayoutVars>
      </dgm:prSet>
      <dgm:spPr/>
    </dgm:pt>
  </dgm:ptLst>
  <dgm:cxnLst>
    <dgm:cxn modelId="{AAE0A579-4D52-574B-811D-2F70BC953EAC}" srcId="{DD700002-3519-894B-BB3C-F26B6642C645}" destId="{19C45681-5B82-434C-ACCF-99A72CA9AAB1}" srcOrd="2" destOrd="0" parTransId="{FD963DD7-4231-B944-84FF-504E9175E604}" sibTransId="{D0B1410D-2C8F-8941-BFE2-B2E0AD6BB8DB}"/>
    <dgm:cxn modelId="{83520551-C2DF-DA40-B284-ED5CED4EBCF8}" srcId="{DD700002-3519-894B-BB3C-F26B6642C645}" destId="{5925CE37-294F-E848-93AE-42C4ABBF1D33}" srcOrd="3" destOrd="0" parTransId="{580FA373-8816-104D-ACEB-77CDC366CD6B}" sibTransId="{F7217720-B770-0147-980D-6C194D14D1E3}"/>
    <dgm:cxn modelId="{2F651624-9178-AF4F-8EEC-3EC61B659C13}" srcId="{DD700002-3519-894B-BB3C-F26B6642C645}" destId="{6DB1177D-BF35-FF49-998F-3F09D11DDD8A}" srcOrd="0" destOrd="0" parTransId="{E26B5788-B633-5346-A481-ECD119E3ABF8}" sibTransId="{ABF3CF5B-69FC-944E-B1F6-FFE40563BBFE}"/>
    <dgm:cxn modelId="{B73C1B1F-A1C5-F54A-94E0-2D7B8162E5AD}" srcId="{71BD4134-5348-F648-AF55-C37F90E6BF03}" destId="{60EE9986-C31E-6140-980F-2A0CABD63F3B}" srcOrd="0" destOrd="0" parTransId="{EFF18E3B-545F-EA49-86EC-D26A036FF9BC}" sibTransId="{4E0B6887-4E6C-E44C-BD36-8DD3EF0B2A8B}"/>
    <dgm:cxn modelId="{CC5F9DA2-DC78-BC4A-8E3F-0AD5F1668043}" type="presOf" srcId="{6854CC64-A7DD-774A-B510-76A107E4974F}" destId="{2E3DFCF2-8AEA-5E4D-933E-9ECD1088EEDE}" srcOrd="0" destOrd="2" presId="urn:microsoft.com/office/officeart/2005/8/layout/matrix2"/>
    <dgm:cxn modelId="{37BD3B5C-D373-A847-B62E-EB210F0E72C5}" type="presOf" srcId="{71BD4134-5348-F648-AF55-C37F90E6BF03}" destId="{1B9D5CAB-120D-FB4A-A5F2-861B7735D979}" srcOrd="0" destOrd="0" presId="urn:microsoft.com/office/officeart/2005/8/layout/matrix2"/>
    <dgm:cxn modelId="{959B2FDC-6A8B-AE40-AA0A-E17FD78624A0}" type="presOf" srcId="{5925CE37-294F-E848-93AE-42C4ABBF1D33}" destId="{2E3DFCF2-8AEA-5E4D-933E-9ECD1088EEDE}" srcOrd="0" destOrd="4" presId="urn:microsoft.com/office/officeart/2005/8/layout/matrix2"/>
    <dgm:cxn modelId="{57626668-665D-1344-9911-8438F22BB42D}" srcId="{35D266D5-F7F4-D74F-B12E-6769F95E4941}" destId="{F35D25E3-D5F3-E142-897E-5CBF66B92793}" srcOrd="1" destOrd="0" parTransId="{8C3CD99D-0841-6645-8D06-3DE55350C11C}" sibTransId="{2DC80F9A-AF65-714A-B420-F3E44B7D1EC4}"/>
    <dgm:cxn modelId="{4465950D-7BAD-4B46-88E4-66AC18C422EE}" type="presOf" srcId="{DD700002-3519-894B-BB3C-F26B6642C645}" destId="{2E3DFCF2-8AEA-5E4D-933E-9ECD1088EEDE}" srcOrd="0" destOrd="0" presId="urn:microsoft.com/office/officeart/2005/8/layout/matrix2"/>
    <dgm:cxn modelId="{1AB7502A-B58F-B543-88E5-94317A4D07CA}" srcId="{71BD4134-5348-F648-AF55-C37F90E6BF03}" destId="{15D44755-B14E-F04C-8DB8-9D6AFF803D24}" srcOrd="2" destOrd="0" parTransId="{B4D6C793-72EE-9442-81A8-53B9311BF512}" sibTransId="{E182563F-0160-9E47-B175-BABD931F5E86}"/>
    <dgm:cxn modelId="{9B2C118A-3337-0949-B512-9B5ED47BDCD2}" type="presOf" srcId="{40DE6D44-5240-9D4D-995D-6DB3A2442AA6}" destId="{2E3DFCF2-8AEA-5E4D-933E-9ECD1088EEDE}" srcOrd="0" destOrd="5" presId="urn:microsoft.com/office/officeart/2005/8/layout/matrix2"/>
    <dgm:cxn modelId="{DEA5589B-C7AC-374E-8D2D-92FCE05620DD}" type="presOf" srcId="{6DB1177D-BF35-FF49-998F-3F09D11DDD8A}" destId="{2E3DFCF2-8AEA-5E4D-933E-9ECD1088EEDE}" srcOrd="0" destOrd="1" presId="urn:microsoft.com/office/officeart/2005/8/layout/matrix2"/>
    <dgm:cxn modelId="{201E1C23-B690-594A-B59C-442DD3CA8620}" type="presOf" srcId="{218CCAEE-562F-714C-B62B-4493D60CF403}" destId="{1B9D5CAB-120D-FB4A-A5F2-861B7735D979}" srcOrd="0" destOrd="2" presId="urn:microsoft.com/office/officeart/2005/8/layout/matrix2"/>
    <dgm:cxn modelId="{D95BEB7E-F776-F84B-B282-F51FC308765A}" type="presOf" srcId="{15D44755-B14E-F04C-8DB8-9D6AFF803D24}" destId="{1B9D5CAB-120D-FB4A-A5F2-861B7735D979}" srcOrd="0" destOrd="3" presId="urn:microsoft.com/office/officeart/2005/8/layout/matrix2"/>
    <dgm:cxn modelId="{9B9A7152-8624-5E4C-BB3D-7D467E96D96F}" srcId="{35D266D5-F7F4-D74F-B12E-6769F95E4941}" destId="{71BD4134-5348-F648-AF55-C37F90E6BF03}" srcOrd="3" destOrd="0" parTransId="{5C0A23E4-8C2A-7844-8725-D63EAD4DB1A8}" sibTransId="{19A3BB50-E1A3-0E4A-976E-54BBA0B2809E}"/>
    <dgm:cxn modelId="{94156327-86DC-2541-9D46-AD430C5C02AE}" srcId="{DD700002-3519-894B-BB3C-F26B6642C645}" destId="{40DE6D44-5240-9D4D-995D-6DB3A2442AA6}" srcOrd="4" destOrd="0" parTransId="{00FDBD99-22B4-7F46-8FB1-3BD11595FBB0}" sibTransId="{7D77FDFB-FE1D-6948-BA17-6FDA99D5D15C}"/>
    <dgm:cxn modelId="{2671A86F-53AB-4446-A64E-C203500F0119}" type="presOf" srcId="{A5C86D7B-E342-3445-8B50-2181C0BED678}" destId="{63528393-0AC5-AC4A-9193-D664E8B0F830}" srcOrd="0" destOrd="0" presId="urn:microsoft.com/office/officeart/2005/8/layout/matrix2"/>
    <dgm:cxn modelId="{66694FC3-2835-AA4D-ABE9-3183EC64FFC0}" type="presOf" srcId="{60EE9986-C31E-6140-980F-2A0CABD63F3B}" destId="{1B9D5CAB-120D-FB4A-A5F2-861B7735D979}" srcOrd="0" destOrd="1" presId="urn:microsoft.com/office/officeart/2005/8/layout/matrix2"/>
    <dgm:cxn modelId="{513A7034-73C3-534C-9927-AEA000136880}" type="presOf" srcId="{35D266D5-F7F4-D74F-B12E-6769F95E4941}" destId="{F56435D0-4D76-F64B-888F-19BABBF255F8}" srcOrd="0" destOrd="0" presId="urn:microsoft.com/office/officeart/2005/8/layout/matrix2"/>
    <dgm:cxn modelId="{7A34012E-8C9C-A742-B7FE-F2A8E992CAF0}" srcId="{DD700002-3519-894B-BB3C-F26B6642C645}" destId="{6854CC64-A7DD-774A-B510-76A107E4974F}" srcOrd="1" destOrd="0" parTransId="{6B148308-86E1-1A41-A342-5462DE511D79}" sibTransId="{DB537143-6EA0-4343-91CA-105E6681D432}"/>
    <dgm:cxn modelId="{E8BDC94C-DDD2-6845-9FE7-362334B7B32E}" type="presOf" srcId="{19C45681-5B82-434C-ACCF-99A72CA9AAB1}" destId="{2E3DFCF2-8AEA-5E4D-933E-9ECD1088EEDE}" srcOrd="0" destOrd="3" presId="urn:microsoft.com/office/officeart/2005/8/layout/matrix2"/>
    <dgm:cxn modelId="{DFB88F4F-6B1D-5B45-B3CC-8DC0E9555A9C}" srcId="{35D266D5-F7F4-D74F-B12E-6769F95E4941}" destId="{A5C86D7B-E342-3445-8B50-2181C0BED678}" srcOrd="0" destOrd="0" parTransId="{E6484562-D439-6745-ABCE-8342D2751C8C}" sibTransId="{CE4CDA49-0E60-5947-B1CF-48C7B6DADA31}"/>
    <dgm:cxn modelId="{49D6EFBE-D6AB-1248-B2B2-D7BFAB245CF4}" srcId="{71BD4134-5348-F648-AF55-C37F90E6BF03}" destId="{218CCAEE-562F-714C-B62B-4493D60CF403}" srcOrd="1" destOrd="0" parTransId="{673E2237-10D8-414D-A512-D800C1BE97CB}" sibTransId="{6319707F-95D3-3144-836C-0632FAEAEBD2}"/>
    <dgm:cxn modelId="{FF5A3ACA-94A6-3D43-9E5A-B9EF7CCF5E73}" srcId="{35D266D5-F7F4-D74F-B12E-6769F95E4941}" destId="{DD700002-3519-894B-BB3C-F26B6642C645}" srcOrd="2" destOrd="0" parTransId="{DB52FEB4-39BB-E241-9CCF-88AECF2033A9}" sibTransId="{B9FA993C-4BC0-B74C-A7E3-25710455C2D8}"/>
    <dgm:cxn modelId="{3D11868F-E515-D642-9704-B6282503BACF}" type="presOf" srcId="{F35D25E3-D5F3-E142-897E-5CBF66B92793}" destId="{9929BC74-C9D5-7647-AA71-C883196EE3F7}" srcOrd="0" destOrd="0" presId="urn:microsoft.com/office/officeart/2005/8/layout/matrix2"/>
    <dgm:cxn modelId="{679E02E0-40DE-8644-A9D8-67F5A84F709C}" type="presParOf" srcId="{F56435D0-4D76-F64B-888F-19BABBF255F8}" destId="{9E26EEDF-7730-D144-AC01-182061D8166A}" srcOrd="0" destOrd="0" presId="urn:microsoft.com/office/officeart/2005/8/layout/matrix2"/>
    <dgm:cxn modelId="{33F3DB3B-F41A-AF44-BA00-C1082CB02963}" type="presParOf" srcId="{F56435D0-4D76-F64B-888F-19BABBF255F8}" destId="{63528393-0AC5-AC4A-9193-D664E8B0F830}" srcOrd="1" destOrd="0" presId="urn:microsoft.com/office/officeart/2005/8/layout/matrix2"/>
    <dgm:cxn modelId="{C5625E7A-EFDF-404E-BEC6-EE13911F2AF1}" type="presParOf" srcId="{F56435D0-4D76-F64B-888F-19BABBF255F8}" destId="{9929BC74-C9D5-7647-AA71-C883196EE3F7}" srcOrd="2" destOrd="0" presId="urn:microsoft.com/office/officeart/2005/8/layout/matrix2"/>
    <dgm:cxn modelId="{A92F2715-1976-104E-9C0A-D6E9E4E415E4}" type="presParOf" srcId="{F56435D0-4D76-F64B-888F-19BABBF255F8}" destId="{2E3DFCF2-8AEA-5E4D-933E-9ECD1088EEDE}" srcOrd="3" destOrd="0" presId="urn:microsoft.com/office/officeart/2005/8/layout/matrix2"/>
    <dgm:cxn modelId="{624124FA-8AD3-EC42-84FA-3F85CEB29D21}" type="presParOf" srcId="{F56435D0-4D76-F64B-888F-19BABBF255F8}" destId="{1B9D5CAB-120D-FB4A-A5F2-861B7735D979}"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038744-C04D-3E4E-AA73-587B41E192F1}">
      <dsp:nvSpPr>
        <dsp:cNvPr id="0" name=""/>
        <dsp:cNvSpPr/>
      </dsp:nvSpPr>
      <dsp:spPr>
        <a:xfrm>
          <a:off x="228587" y="1676388"/>
          <a:ext cx="3791510" cy="31272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5FEA2A-0066-1642-A472-449A8E0D404E}">
      <dsp:nvSpPr>
        <dsp:cNvPr id="0" name=""/>
        <dsp:cNvSpPr/>
      </dsp:nvSpPr>
      <dsp:spPr>
        <a:xfrm>
          <a:off x="1828804" y="1219192"/>
          <a:ext cx="3287503" cy="5287245"/>
        </a:xfrm>
        <a:prstGeom prst="leftCircularArrow">
          <a:avLst>
            <a:gd name="adj1" fmla="val 1811"/>
            <a:gd name="adj2" fmla="val 215986"/>
            <a:gd name="adj3" fmla="val 3871744"/>
            <a:gd name="adj4" fmla="val 10904737"/>
            <a:gd name="adj5" fmla="val 2112"/>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921A1A8-6658-C946-81EC-1BBCEEEDE982}">
      <dsp:nvSpPr>
        <dsp:cNvPr id="0" name=""/>
        <dsp:cNvSpPr/>
      </dsp:nvSpPr>
      <dsp:spPr>
        <a:xfrm>
          <a:off x="533399" y="2438394"/>
          <a:ext cx="3370231" cy="1340230"/>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pPr>
          <a:r>
            <a:rPr lang="en-US" sz="2100" kern="1200" dirty="0" smtClean="0"/>
            <a:t>Referenced by means of the machine language that the processor executes</a:t>
          </a:r>
          <a:endParaRPr lang="en-US" sz="2100" kern="1200" dirty="0"/>
        </a:p>
      </dsp:txBody>
      <dsp:txXfrm>
        <a:off x="533399" y="2438394"/>
        <a:ext cx="3370231" cy="1340230"/>
      </dsp:txXfrm>
    </dsp:sp>
    <dsp:sp modelId="{C1F890E0-24C4-D642-8884-C9B159244FFE}">
      <dsp:nvSpPr>
        <dsp:cNvPr id="0" name=""/>
        <dsp:cNvSpPr/>
      </dsp:nvSpPr>
      <dsp:spPr>
        <a:xfrm>
          <a:off x="4752856" y="1528909"/>
          <a:ext cx="4120007" cy="4605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rtl="0">
            <a:lnSpc>
              <a:spcPct val="90000"/>
            </a:lnSpc>
            <a:spcBef>
              <a:spcPct val="0"/>
            </a:spcBef>
            <a:spcAft>
              <a:spcPct val="15000"/>
            </a:spcAft>
            <a:buChar char="••"/>
          </a:pPr>
          <a:r>
            <a:rPr lang="en-US" sz="1300" b="1" kern="1200" dirty="0" smtClean="0">
              <a:solidFill>
                <a:schemeClr val="accent3"/>
              </a:solidFill>
            </a:rPr>
            <a:t>General purpose</a:t>
          </a:r>
          <a:endParaRPr lang="en-US" sz="1300" b="1" kern="1200" dirty="0">
            <a:solidFill>
              <a:schemeClr val="accent3"/>
            </a:solidFill>
          </a:endParaRPr>
        </a:p>
        <a:p>
          <a:pPr marL="228600" lvl="2" indent="-114300" algn="l" defTabSz="577850" rtl="0">
            <a:lnSpc>
              <a:spcPct val="90000"/>
            </a:lnSpc>
            <a:spcBef>
              <a:spcPct val="0"/>
            </a:spcBef>
            <a:spcAft>
              <a:spcPct val="15000"/>
            </a:spcAft>
            <a:buChar char="••"/>
          </a:pPr>
          <a:r>
            <a:rPr lang="en-US" sz="1300" kern="1200" dirty="0" smtClean="0"/>
            <a:t>Can be assigned to a variety of functions by the programmer</a:t>
          </a:r>
          <a:endParaRPr lang="en-US" sz="1300" kern="1200" dirty="0"/>
        </a:p>
        <a:p>
          <a:pPr marL="114300" lvl="1" indent="-114300" algn="l" defTabSz="577850" rtl="0">
            <a:lnSpc>
              <a:spcPct val="90000"/>
            </a:lnSpc>
            <a:spcBef>
              <a:spcPct val="0"/>
            </a:spcBef>
            <a:spcAft>
              <a:spcPct val="15000"/>
            </a:spcAft>
            <a:buChar char="••"/>
          </a:pPr>
          <a:r>
            <a:rPr lang="en-US" sz="1300" b="1" kern="1200" dirty="0" smtClean="0">
              <a:solidFill>
                <a:schemeClr val="accent3"/>
              </a:solidFill>
            </a:rPr>
            <a:t>Data</a:t>
          </a:r>
        </a:p>
        <a:p>
          <a:pPr marL="228600" lvl="2" indent="-114300" algn="l" defTabSz="577850" rtl="0">
            <a:lnSpc>
              <a:spcPct val="90000"/>
            </a:lnSpc>
            <a:spcBef>
              <a:spcPct val="0"/>
            </a:spcBef>
            <a:spcAft>
              <a:spcPct val="15000"/>
            </a:spcAft>
            <a:buChar char="••"/>
          </a:pPr>
          <a:r>
            <a:rPr lang="en-US" sz="1300" kern="1200" dirty="0" smtClean="0"/>
            <a:t>May be used only to hold data and cannot be employed in the calculation of an operand address</a:t>
          </a:r>
          <a:endParaRPr lang="en-US" sz="1300" kern="1200" dirty="0"/>
        </a:p>
        <a:p>
          <a:pPr marL="114300" lvl="1" indent="-114300" algn="l" defTabSz="577850" rtl="0">
            <a:lnSpc>
              <a:spcPct val="90000"/>
            </a:lnSpc>
            <a:spcBef>
              <a:spcPct val="0"/>
            </a:spcBef>
            <a:spcAft>
              <a:spcPct val="15000"/>
            </a:spcAft>
            <a:buChar char="••"/>
          </a:pPr>
          <a:r>
            <a:rPr lang="en-US" sz="1300" b="1" kern="1200" dirty="0" smtClean="0">
              <a:solidFill>
                <a:schemeClr val="accent3"/>
              </a:solidFill>
            </a:rPr>
            <a:t>Address</a:t>
          </a:r>
        </a:p>
        <a:p>
          <a:pPr marL="228600" lvl="2" indent="-114300" algn="l" defTabSz="577850" rtl="0">
            <a:lnSpc>
              <a:spcPct val="90000"/>
            </a:lnSpc>
            <a:spcBef>
              <a:spcPct val="0"/>
            </a:spcBef>
            <a:spcAft>
              <a:spcPct val="15000"/>
            </a:spcAft>
            <a:buChar char="••"/>
          </a:pPr>
          <a:r>
            <a:rPr lang="en-US" sz="1300" kern="1200" dirty="0" smtClean="0"/>
            <a:t>May be somewhat general purpose or may be devoted to a particular addressing mode</a:t>
          </a:r>
          <a:endParaRPr lang="en-US" sz="1300" kern="1200" dirty="0"/>
        </a:p>
        <a:p>
          <a:pPr marL="228600" lvl="2" indent="-114300" algn="l" defTabSz="577850" rtl="0">
            <a:lnSpc>
              <a:spcPct val="90000"/>
            </a:lnSpc>
            <a:spcBef>
              <a:spcPct val="0"/>
            </a:spcBef>
            <a:spcAft>
              <a:spcPct val="15000"/>
            </a:spcAft>
            <a:buChar char="••"/>
          </a:pPr>
          <a:r>
            <a:rPr lang="en-US" sz="1300" kern="1200" dirty="0" smtClean="0"/>
            <a:t>Examples:  segment pointers, index registers, stack pointer</a:t>
          </a:r>
          <a:endParaRPr lang="en-US" sz="1300" kern="1200" dirty="0"/>
        </a:p>
        <a:p>
          <a:pPr marL="114300" lvl="1" indent="-114300" algn="l" defTabSz="577850" rtl="0">
            <a:lnSpc>
              <a:spcPct val="90000"/>
            </a:lnSpc>
            <a:spcBef>
              <a:spcPct val="0"/>
            </a:spcBef>
            <a:spcAft>
              <a:spcPct val="15000"/>
            </a:spcAft>
            <a:buChar char="••"/>
          </a:pPr>
          <a:r>
            <a:rPr lang="en-US" sz="1300" b="1" kern="1200" dirty="0" smtClean="0">
              <a:solidFill>
                <a:schemeClr val="accent3"/>
              </a:solidFill>
            </a:rPr>
            <a:t>Condition codes</a:t>
          </a:r>
        </a:p>
        <a:p>
          <a:pPr marL="228600" lvl="2" indent="-114300" algn="l" defTabSz="577850" rtl="0">
            <a:lnSpc>
              <a:spcPct val="90000"/>
            </a:lnSpc>
            <a:spcBef>
              <a:spcPct val="0"/>
            </a:spcBef>
            <a:spcAft>
              <a:spcPct val="15000"/>
            </a:spcAft>
            <a:buChar char="••"/>
          </a:pPr>
          <a:r>
            <a:rPr lang="en-US" sz="1300" kern="1200" dirty="0" smtClean="0"/>
            <a:t>Also referred to as </a:t>
          </a:r>
          <a:r>
            <a:rPr lang="en-US" sz="1300" i="1" kern="1200" dirty="0" smtClean="0"/>
            <a:t>flags</a:t>
          </a:r>
          <a:endParaRPr lang="en-US" sz="1300" kern="1200" dirty="0"/>
        </a:p>
        <a:p>
          <a:pPr marL="228600" lvl="2" indent="-114300" algn="l" defTabSz="577850" rtl="0">
            <a:lnSpc>
              <a:spcPct val="90000"/>
            </a:lnSpc>
            <a:spcBef>
              <a:spcPct val="0"/>
            </a:spcBef>
            <a:spcAft>
              <a:spcPct val="15000"/>
            </a:spcAft>
            <a:buChar char="••"/>
          </a:pPr>
          <a:r>
            <a:rPr lang="en-US" sz="1300" kern="1200" dirty="0" smtClean="0"/>
            <a:t>Bits set by the processor hardware as the result of operations</a:t>
          </a:r>
          <a:endParaRPr lang="en-US" sz="1300" kern="1200" dirty="0"/>
        </a:p>
      </dsp:txBody>
      <dsp:txXfrm>
        <a:off x="4752856" y="2515801"/>
        <a:ext cx="4120007" cy="3618603"/>
      </dsp:txXfrm>
    </dsp:sp>
    <dsp:sp modelId="{1F6A97C5-F3A9-E94F-905E-0E5EEFB98187}">
      <dsp:nvSpPr>
        <dsp:cNvPr id="0" name=""/>
        <dsp:cNvSpPr/>
      </dsp:nvSpPr>
      <dsp:spPr>
        <a:xfrm>
          <a:off x="5333994" y="990606"/>
          <a:ext cx="3558526" cy="1459992"/>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US" sz="3600" kern="1200" dirty="0" smtClean="0"/>
            <a:t>Categories:</a:t>
          </a:r>
          <a:endParaRPr lang="en-US" sz="3600" kern="1200" dirty="0"/>
        </a:p>
      </dsp:txBody>
      <dsp:txXfrm>
        <a:off x="5333994" y="990606"/>
        <a:ext cx="3558526" cy="14599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3E271E-CE66-1941-BDE4-DC011A56D099}">
      <dsp:nvSpPr>
        <dsp:cNvPr id="0" name=""/>
        <dsp:cNvSpPr/>
      </dsp:nvSpPr>
      <dsp:spPr>
        <a:xfrm>
          <a:off x="4503" y="0"/>
          <a:ext cx="2702147" cy="2267712"/>
        </a:xfrm>
        <a:prstGeom prst="upArrow">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CFF95017-E622-CB47-81A6-7B8D3D03A33B}">
      <dsp:nvSpPr>
        <dsp:cNvPr id="0" name=""/>
        <dsp:cNvSpPr/>
      </dsp:nvSpPr>
      <dsp:spPr>
        <a:xfrm>
          <a:off x="2787715" y="0"/>
          <a:ext cx="4585462" cy="226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lvl="0" algn="l" defTabSz="844550" rtl="0">
            <a:lnSpc>
              <a:spcPct val="90000"/>
            </a:lnSpc>
            <a:spcBef>
              <a:spcPct val="0"/>
            </a:spcBef>
            <a:spcAft>
              <a:spcPct val="35000"/>
            </a:spcAft>
          </a:pPr>
          <a:r>
            <a:rPr lang="en-US" sz="1900" kern="1200" dirty="0" smtClean="0"/>
            <a:t>Register or set of registers that contain status information</a:t>
          </a:r>
          <a:endParaRPr lang="en-US" sz="1900" kern="1200" dirty="0"/>
        </a:p>
      </dsp:txBody>
      <dsp:txXfrm>
        <a:off x="2787715" y="0"/>
        <a:ext cx="4585462" cy="2267712"/>
      </dsp:txXfrm>
    </dsp:sp>
    <dsp:sp modelId="{FAFFC7AD-0AC6-7C42-BAAA-78490EEA3097}">
      <dsp:nvSpPr>
        <dsp:cNvPr id="0" name=""/>
        <dsp:cNvSpPr/>
      </dsp:nvSpPr>
      <dsp:spPr>
        <a:xfrm>
          <a:off x="815147" y="2456688"/>
          <a:ext cx="2702147" cy="2267712"/>
        </a:xfrm>
        <a:prstGeom prst="downArrow">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20F573A9-C3CE-6E4D-8FF9-E946479E33E0}">
      <dsp:nvSpPr>
        <dsp:cNvPr id="0" name=""/>
        <dsp:cNvSpPr/>
      </dsp:nvSpPr>
      <dsp:spPr>
        <a:xfrm>
          <a:off x="3598359" y="2456688"/>
          <a:ext cx="4585462" cy="226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lvl="0" algn="l" defTabSz="844550" rtl="0">
            <a:lnSpc>
              <a:spcPct val="90000"/>
            </a:lnSpc>
            <a:spcBef>
              <a:spcPct val="0"/>
            </a:spcBef>
            <a:spcAft>
              <a:spcPct val="35000"/>
            </a:spcAft>
          </a:pPr>
          <a:r>
            <a:rPr lang="en-US" sz="1900" kern="1200" dirty="0" smtClean="0"/>
            <a:t>Common fields or flags include:</a:t>
          </a:r>
          <a:endParaRPr lang="en-US" sz="1900" kern="1200" dirty="0"/>
        </a:p>
        <a:p>
          <a:pPr marL="114300" lvl="1" indent="-114300" algn="l" defTabSz="666750" rtl="0">
            <a:lnSpc>
              <a:spcPct val="90000"/>
            </a:lnSpc>
            <a:spcBef>
              <a:spcPct val="0"/>
            </a:spcBef>
            <a:spcAft>
              <a:spcPct val="15000"/>
            </a:spcAft>
            <a:buChar char="••"/>
          </a:pPr>
          <a:r>
            <a:rPr lang="en-US" sz="1500" kern="1200" dirty="0" smtClean="0"/>
            <a:t>Sign</a:t>
          </a:r>
          <a:endParaRPr lang="en-US" sz="1500" kern="1200" dirty="0"/>
        </a:p>
        <a:p>
          <a:pPr marL="114300" lvl="1" indent="-114300" algn="l" defTabSz="666750" rtl="0">
            <a:lnSpc>
              <a:spcPct val="90000"/>
            </a:lnSpc>
            <a:spcBef>
              <a:spcPct val="0"/>
            </a:spcBef>
            <a:spcAft>
              <a:spcPct val="15000"/>
            </a:spcAft>
            <a:buChar char="••"/>
          </a:pPr>
          <a:r>
            <a:rPr lang="en-US" sz="1500" kern="1200" dirty="0" smtClean="0"/>
            <a:t>Zero</a:t>
          </a:r>
          <a:endParaRPr lang="en-US" sz="1500" kern="1200" dirty="0"/>
        </a:p>
        <a:p>
          <a:pPr marL="114300" lvl="1" indent="-114300" algn="l" defTabSz="666750" rtl="0">
            <a:lnSpc>
              <a:spcPct val="90000"/>
            </a:lnSpc>
            <a:spcBef>
              <a:spcPct val="0"/>
            </a:spcBef>
            <a:spcAft>
              <a:spcPct val="15000"/>
            </a:spcAft>
            <a:buChar char="••"/>
          </a:pPr>
          <a:r>
            <a:rPr lang="en-US" sz="1500" kern="1200" dirty="0" smtClean="0"/>
            <a:t>Carry</a:t>
          </a:r>
          <a:endParaRPr lang="en-US" sz="1500" kern="1200" dirty="0"/>
        </a:p>
        <a:p>
          <a:pPr marL="114300" lvl="1" indent="-114300" algn="l" defTabSz="666750" rtl="0">
            <a:lnSpc>
              <a:spcPct val="90000"/>
            </a:lnSpc>
            <a:spcBef>
              <a:spcPct val="0"/>
            </a:spcBef>
            <a:spcAft>
              <a:spcPct val="15000"/>
            </a:spcAft>
            <a:buChar char="••"/>
          </a:pPr>
          <a:r>
            <a:rPr lang="en-US" sz="1500" kern="1200" dirty="0" smtClean="0"/>
            <a:t>Equal</a:t>
          </a:r>
          <a:endParaRPr lang="en-US" sz="1500" kern="1200" dirty="0"/>
        </a:p>
        <a:p>
          <a:pPr marL="114300" lvl="1" indent="-114300" algn="l" defTabSz="666750" rtl="0">
            <a:lnSpc>
              <a:spcPct val="90000"/>
            </a:lnSpc>
            <a:spcBef>
              <a:spcPct val="0"/>
            </a:spcBef>
            <a:spcAft>
              <a:spcPct val="15000"/>
            </a:spcAft>
            <a:buChar char="••"/>
          </a:pPr>
          <a:r>
            <a:rPr lang="en-US" sz="1500" kern="1200" dirty="0" smtClean="0"/>
            <a:t>Overflow</a:t>
          </a:r>
          <a:endParaRPr lang="en-US" sz="1500" kern="1200" dirty="0"/>
        </a:p>
        <a:p>
          <a:pPr marL="114300" lvl="1" indent="-114300" algn="l" defTabSz="666750" rtl="0">
            <a:lnSpc>
              <a:spcPct val="90000"/>
            </a:lnSpc>
            <a:spcBef>
              <a:spcPct val="0"/>
            </a:spcBef>
            <a:spcAft>
              <a:spcPct val="15000"/>
            </a:spcAft>
            <a:buChar char="••"/>
          </a:pPr>
          <a:r>
            <a:rPr lang="en-US" sz="1500" kern="1200" dirty="0" smtClean="0"/>
            <a:t>Interrupt Enable/Disable</a:t>
          </a:r>
          <a:endParaRPr lang="en-US" sz="1500" kern="1200" dirty="0"/>
        </a:p>
        <a:p>
          <a:pPr marL="114300" lvl="1" indent="-114300" algn="l" defTabSz="666750" rtl="0">
            <a:lnSpc>
              <a:spcPct val="90000"/>
            </a:lnSpc>
            <a:spcBef>
              <a:spcPct val="0"/>
            </a:spcBef>
            <a:spcAft>
              <a:spcPct val="15000"/>
            </a:spcAft>
            <a:buChar char="••"/>
          </a:pPr>
          <a:r>
            <a:rPr lang="en-US" sz="1500" kern="1200" dirty="0" smtClean="0"/>
            <a:t>Supervisor</a:t>
          </a:r>
          <a:endParaRPr lang="en-US" sz="1500" kern="1200" dirty="0"/>
        </a:p>
      </dsp:txBody>
      <dsp:txXfrm>
        <a:off x="3598359" y="2456688"/>
        <a:ext cx="4585462" cy="22677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EDDD63-D148-C04E-AE73-900A9CB76940}">
      <dsp:nvSpPr>
        <dsp:cNvPr id="0" name=""/>
        <dsp:cNvSpPr/>
      </dsp:nvSpPr>
      <dsp:spPr>
        <a:xfrm>
          <a:off x="7117943" y="3623895"/>
          <a:ext cx="91440" cy="674557"/>
        </a:xfrm>
        <a:custGeom>
          <a:avLst/>
          <a:gdLst/>
          <a:ahLst/>
          <a:cxnLst/>
          <a:rect l="0" t="0" r="0" b="0"/>
          <a:pathLst>
            <a:path>
              <a:moveTo>
                <a:pt x="45720" y="0"/>
              </a:moveTo>
              <a:lnTo>
                <a:pt x="45720" y="67455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38F41A-7026-F74C-AC4B-78ED7376BF67}">
      <dsp:nvSpPr>
        <dsp:cNvPr id="0" name=""/>
        <dsp:cNvSpPr/>
      </dsp:nvSpPr>
      <dsp:spPr>
        <a:xfrm>
          <a:off x="4328844" y="1476520"/>
          <a:ext cx="2834818" cy="674557"/>
        </a:xfrm>
        <a:custGeom>
          <a:avLst/>
          <a:gdLst/>
          <a:ahLst/>
          <a:cxnLst/>
          <a:rect l="0" t="0" r="0" b="0"/>
          <a:pathLst>
            <a:path>
              <a:moveTo>
                <a:pt x="0" y="0"/>
              </a:moveTo>
              <a:lnTo>
                <a:pt x="0" y="459691"/>
              </a:lnTo>
              <a:lnTo>
                <a:pt x="2834818" y="459691"/>
              </a:lnTo>
              <a:lnTo>
                <a:pt x="2834818" y="6745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43EC93-7D48-5144-87AF-EB858A6B6431}">
      <dsp:nvSpPr>
        <dsp:cNvPr id="0" name=""/>
        <dsp:cNvSpPr/>
      </dsp:nvSpPr>
      <dsp:spPr>
        <a:xfrm>
          <a:off x="4283124" y="3623895"/>
          <a:ext cx="91440" cy="674557"/>
        </a:xfrm>
        <a:custGeom>
          <a:avLst/>
          <a:gdLst/>
          <a:ahLst/>
          <a:cxnLst/>
          <a:rect l="0" t="0" r="0" b="0"/>
          <a:pathLst>
            <a:path>
              <a:moveTo>
                <a:pt x="45720" y="0"/>
              </a:moveTo>
              <a:lnTo>
                <a:pt x="45720" y="67455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34F9FD-5E66-6844-A538-8F42E8B33A32}">
      <dsp:nvSpPr>
        <dsp:cNvPr id="0" name=""/>
        <dsp:cNvSpPr/>
      </dsp:nvSpPr>
      <dsp:spPr>
        <a:xfrm>
          <a:off x="4283124" y="1476520"/>
          <a:ext cx="91440" cy="674557"/>
        </a:xfrm>
        <a:custGeom>
          <a:avLst/>
          <a:gdLst/>
          <a:ahLst/>
          <a:cxnLst/>
          <a:rect l="0" t="0" r="0" b="0"/>
          <a:pathLst>
            <a:path>
              <a:moveTo>
                <a:pt x="45720" y="0"/>
              </a:moveTo>
              <a:lnTo>
                <a:pt x="45720" y="6745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36A106-E8E5-7842-B744-5DA305419486}">
      <dsp:nvSpPr>
        <dsp:cNvPr id="0" name=""/>
        <dsp:cNvSpPr/>
      </dsp:nvSpPr>
      <dsp:spPr>
        <a:xfrm>
          <a:off x="1448306" y="3623895"/>
          <a:ext cx="91440" cy="674557"/>
        </a:xfrm>
        <a:custGeom>
          <a:avLst/>
          <a:gdLst/>
          <a:ahLst/>
          <a:cxnLst/>
          <a:rect l="0" t="0" r="0" b="0"/>
          <a:pathLst>
            <a:path>
              <a:moveTo>
                <a:pt x="45720" y="0"/>
              </a:moveTo>
              <a:lnTo>
                <a:pt x="45720" y="67455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366298-FD9B-5A4A-9783-59C231A2AEE2}">
      <dsp:nvSpPr>
        <dsp:cNvPr id="0" name=""/>
        <dsp:cNvSpPr/>
      </dsp:nvSpPr>
      <dsp:spPr>
        <a:xfrm>
          <a:off x="1494026" y="1476520"/>
          <a:ext cx="2834818" cy="674557"/>
        </a:xfrm>
        <a:custGeom>
          <a:avLst/>
          <a:gdLst/>
          <a:ahLst/>
          <a:cxnLst/>
          <a:rect l="0" t="0" r="0" b="0"/>
          <a:pathLst>
            <a:path>
              <a:moveTo>
                <a:pt x="2834818" y="0"/>
              </a:moveTo>
              <a:lnTo>
                <a:pt x="2834818" y="459691"/>
              </a:lnTo>
              <a:lnTo>
                <a:pt x="0" y="459691"/>
              </a:lnTo>
              <a:lnTo>
                <a:pt x="0" y="6745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085B36-DA72-2244-BE46-2D2FD9A8231A}">
      <dsp:nvSpPr>
        <dsp:cNvPr id="0" name=""/>
        <dsp:cNvSpPr/>
      </dsp:nvSpPr>
      <dsp:spPr>
        <a:xfrm>
          <a:off x="3169146" y="3703"/>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EA4FB93-F3AC-BD4A-A777-9351FC75EDE1}">
      <dsp:nvSpPr>
        <dsp:cNvPr id="0" name=""/>
        <dsp:cNvSpPr/>
      </dsp:nvSpPr>
      <dsp:spPr>
        <a:xfrm>
          <a:off x="3426856" y="248528"/>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Includes the following stages:</a:t>
          </a:r>
          <a:endParaRPr lang="en-US" sz="1500" kern="1200" dirty="0"/>
        </a:p>
      </dsp:txBody>
      <dsp:txXfrm>
        <a:off x="3426856" y="248528"/>
        <a:ext cx="2319397" cy="1472817"/>
      </dsp:txXfrm>
    </dsp:sp>
    <dsp:sp modelId="{9FB4FFB5-C11F-484E-B2AC-3F8A7722AECD}">
      <dsp:nvSpPr>
        <dsp:cNvPr id="0" name=""/>
        <dsp:cNvSpPr/>
      </dsp:nvSpPr>
      <dsp:spPr>
        <a:xfrm>
          <a:off x="334327" y="2151078"/>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C89960E-E5D9-D046-8D4B-DD02582B7D3A}">
      <dsp:nvSpPr>
        <dsp:cNvPr id="0" name=""/>
        <dsp:cNvSpPr/>
      </dsp:nvSpPr>
      <dsp:spPr>
        <a:xfrm>
          <a:off x="592038" y="2395904"/>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Fetch</a:t>
          </a:r>
          <a:endParaRPr lang="en-US" sz="1500" kern="1200" dirty="0"/>
        </a:p>
      </dsp:txBody>
      <dsp:txXfrm>
        <a:off x="592038" y="2395904"/>
        <a:ext cx="2319397" cy="1472817"/>
      </dsp:txXfrm>
    </dsp:sp>
    <dsp:sp modelId="{553E2E5B-A13E-FF49-8C45-FB7E75BAA80F}">
      <dsp:nvSpPr>
        <dsp:cNvPr id="0" name=""/>
        <dsp:cNvSpPr/>
      </dsp:nvSpPr>
      <dsp:spPr>
        <a:xfrm>
          <a:off x="334327" y="4298453"/>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BB51A060-E74F-BA43-988A-F74B2DB43A08}">
      <dsp:nvSpPr>
        <dsp:cNvPr id="0" name=""/>
        <dsp:cNvSpPr/>
      </dsp:nvSpPr>
      <dsp:spPr>
        <a:xfrm>
          <a:off x="592038" y="4543279"/>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Read the next instruction from memory into the processor</a:t>
          </a:r>
          <a:endParaRPr lang="en-US" sz="1500" kern="1200" dirty="0"/>
        </a:p>
      </dsp:txBody>
      <dsp:txXfrm>
        <a:off x="592038" y="4543279"/>
        <a:ext cx="2319397" cy="1472817"/>
      </dsp:txXfrm>
    </dsp:sp>
    <dsp:sp modelId="{25DF7365-5D74-DF46-96B5-16D5E6DC1CCA}">
      <dsp:nvSpPr>
        <dsp:cNvPr id="0" name=""/>
        <dsp:cNvSpPr/>
      </dsp:nvSpPr>
      <dsp:spPr>
        <a:xfrm>
          <a:off x="3169146" y="2151078"/>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08A2C79F-E9DA-7747-88FE-4BE1B57D3E7B}">
      <dsp:nvSpPr>
        <dsp:cNvPr id="0" name=""/>
        <dsp:cNvSpPr/>
      </dsp:nvSpPr>
      <dsp:spPr>
        <a:xfrm>
          <a:off x="3426856" y="2395904"/>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Execute</a:t>
          </a:r>
          <a:endParaRPr lang="en-US" sz="1500" kern="1200" dirty="0"/>
        </a:p>
      </dsp:txBody>
      <dsp:txXfrm>
        <a:off x="3426856" y="2395904"/>
        <a:ext cx="2319397" cy="1472817"/>
      </dsp:txXfrm>
    </dsp:sp>
    <dsp:sp modelId="{2BAF6A3E-78B0-7949-A2B0-6895C6917D8B}">
      <dsp:nvSpPr>
        <dsp:cNvPr id="0" name=""/>
        <dsp:cNvSpPr/>
      </dsp:nvSpPr>
      <dsp:spPr>
        <a:xfrm>
          <a:off x="3169146" y="4298453"/>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BAF7092A-AE27-DE44-9782-177693E2CA5C}">
      <dsp:nvSpPr>
        <dsp:cNvPr id="0" name=""/>
        <dsp:cNvSpPr/>
      </dsp:nvSpPr>
      <dsp:spPr>
        <a:xfrm>
          <a:off x="3426856" y="4543279"/>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Interpret the opcode and perform the indicated operation</a:t>
          </a:r>
          <a:endParaRPr lang="en-US" sz="1500" kern="1200" dirty="0"/>
        </a:p>
      </dsp:txBody>
      <dsp:txXfrm>
        <a:off x="3426856" y="4543279"/>
        <a:ext cx="2319397" cy="1472817"/>
      </dsp:txXfrm>
    </dsp:sp>
    <dsp:sp modelId="{C91E6CA4-2AF4-C547-9551-BEB59BE9CDA3}">
      <dsp:nvSpPr>
        <dsp:cNvPr id="0" name=""/>
        <dsp:cNvSpPr/>
      </dsp:nvSpPr>
      <dsp:spPr>
        <a:xfrm>
          <a:off x="6003964" y="2151078"/>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350E5B82-958A-1F4B-AE37-5BE92D52A0F0}">
      <dsp:nvSpPr>
        <dsp:cNvPr id="0" name=""/>
        <dsp:cNvSpPr/>
      </dsp:nvSpPr>
      <dsp:spPr>
        <a:xfrm>
          <a:off x="6261675" y="2395904"/>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Interrupt </a:t>
          </a:r>
          <a:endParaRPr lang="en-US" sz="1500" kern="1200" dirty="0"/>
        </a:p>
      </dsp:txBody>
      <dsp:txXfrm>
        <a:off x="6261675" y="2395904"/>
        <a:ext cx="2319397" cy="1472817"/>
      </dsp:txXfrm>
    </dsp:sp>
    <dsp:sp modelId="{421C3655-0911-9049-B8DE-E6E2B6DA48D6}">
      <dsp:nvSpPr>
        <dsp:cNvPr id="0" name=""/>
        <dsp:cNvSpPr/>
      </dsp:nvSpPr>
      <dsp:spPr>
        <a:xfrm>
          <a:off x="6003964" y="4298453"/>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B4CAA32-B118-204E-8081-E3E47AD463CF}">
      <dsp:nvSpPr>
        <dsp:cNvPr id="0" name=""/>
        <dsp:cNvSpPr/>
      </dsp:nvSpPr>
      <dsp:spPr>
        <a:xfrm>
          <a:off x="6261675" y="4543279"/>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If interrupts are enabled and an interrupt has occurred, save the current process state and service the interrupt</a:t>
          </a:r>
          <a:endParaRPr lang="en-US" sz="1500" kern="1200" dirty="0"/>
        </a:p>
      </dsp:txBody>
      <dsp:txXfrm>
        <a:off x="6261675" y="4543279"/>
        <a:ext cx="2319397" cy="147281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9B2F7D-2FE7-D940-A78C-16267BBAB00A}">
      <dsp:nvSpPr>
        <dsp:cNvPr id="0" name=""/>
        <dsp:cNvSpPr/>
      </dsp:nvSpPr>
      <dsp:spPr>
        <a:xfrm>
          <a:off x="0" y="1348740"/>
          <a:ext cx="8382000" cy="1798320"/>
        </a:xfrm>
        <a:prstGeom prst="notchedRightArrow">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3D797B7D-59B9-E544-A302-0B69B45F05BD}">
      <dsp:nvSpPr>
        <dsp:cNvPr id="0" name=""/>
        <dsp:cNvSpPr/>
      </dsp:nvSpPr>
      <dsp:spPr>
        <a:xfrm>
          <a:off x="3683" y="0"/>
          <a:ext cx="2431107" cy="179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t>Similar to the use of an assembly line in a manufacturing plant</a:t>
          </a:r>
          <a:endParaRPr lang="en-US" sz="1700" kern="1200" dirty="0"/>
        </a:p>
      </dsp:txBody>
      <dsp:txXfrm>
        <a:off x="3683" y="0"/>
        <a:ext cx="2431107" cy="1798320"/>
      </dsp:txXfrm>
    </dsp:sp>
    <dsp:sp modelId="{807546D9-8E8B-6A4F-AC7F-C4B7428D197A}">
      <dsp:nvSpPr>
        <dsp:cNvPr id="0" name=""/>
        <dsp:cNvSpPr/>
      </dsp:nvSpPr>
      <dsp:spPr>
        <a:xfrm>
          <a:off x="994447" y="2023110"/>
          <a:ext cx="449580" cy="449580"/>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DD86D1A7-993C-7244-8C6E-441273AA7777}">
      <dsp:nvSpPr>
        <dsp:cNvPr id="0" name=""/>
        <dsp:cNvSpPr/>
      </dsp:nvSpPr>
      <dsp:spPr>
        <a:xfrm>
          <a:off x="2556346" y="2697480"/>
          <a:ext cx="2431107" cy="179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kern="1200" dirty="0" smtClean="0"/>
            <a:t>New inputs are accepted at one end before previously accepted inputs appear as outputs at the other end</a:t>
          </a:r>
          <a:endParaRPr lang="en-US" sz="1700" kern="1200" dirty="0"/>
        </a:p>
      </dsp:txBody>
      <dsp:txXfrm>
        <a:off x="2556346" y="2697480"/>
        <a:ext cx="2431107" cy="1798320"/>
      </dsp:txXfrm>
    </dsp:sp>
    <dsp:sp modelId="{54394626-9124-C54E-AFB1-DB948AB78EEC}">
      <dsp:nvSpPr>
        <dsp:cNvPr id="0" name=""/>
        <dsp:cNvSpPr/>
      </dsp:nvSpPr>
      <dsp:spPr>
        <a:xfrm>
          <a:off x="3547110" y="2023110"/>
          <a:ext cx="449580" cy="449580"/>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D83B5BC-A42D-7444-BB11-D8D1B80CD3A9}">
      <dsp:nvSpPr>
        <dsp:cNvPr id="0" name=""/>
        <dsp:cNvSpPr/>
      </dsp:nvSpPr>
      <dsp:spPr>
        <a:xfrm>
          <a:off x="5109009" y="0"/>
          <a:ext cx="2431107" cy="179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t>To apply this concept to instruction execution we must recognize that an instruction has a number of stages</a:t>
          </a:r>
          <a:endParaRPr lang="en-US" sz="1700" kern="1200" dirty="0"/>
        </a:p>
      </dsp:txBody>
      <dsp:txXfrm>
        <a:off x="5109009" y="0"/>
        <a:ext cx="2431107" cy="1798320"/>
      </dsp:txXfrm>
    </dsp:sp>
    <dsp:sp modelId="{58494C77-8E8C-AB4D-92EC-9E2074C07624}">
      <dsp:nvSpPr>
        <dsp:cNvPr id="0" name=""/>
        <dsp:cNvSpPr/>
      </dsp:nvSpPr>
      <dsp:spPr>
        <a:xfrm>
          <a:off x="6099772" y="2023110"/>
          <a:ext cx="449580" cy="449580"/>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3418A6-B3D1-1B4D-B372-84BBCCFB20B3}">
      <dsp:nvSpPr>
        <dsp:cNvPr id="0" name=""/>
        <dsp:cNvSpPr/>
      </dsp:nvSpPr>
      <dsp:spPr>
        <a:xfrm>
          <a:off x="0" y="1494948"/>
          <a:ext cx="8458200" cy="1993265"/>
        </a:xfrm>
        <a:prstGeom prst="notchedRightArrow">
          <a:avLst/>
        </a:prstGeom>
        <a:solidFill>
          <a:schemeClr val="accent1">
            <a:tint val="40000"/>
            <a:hueOff val="0"/>
            <a:satOff val="0"/>
            <a:lumOff val="0"/>
            <a:alphaOff val="0"/>
          </a:schemeClr>
        </a:solidFill>
        <a:ln w="53975">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95FBECC7-0BDA-F64E-BF06-D65A00F03C43}">
      <dsp:nvSpPr>
        <dsp:cNvPr id="0" name=""/>
        <dsp:cNvSpPr/>
      </dsp:nvSpPr>
      <dsp:spPr>
        <a:xfrm>
          <a:off x="3716" y="0"/>
          <a:ext cx="2453208" cy="199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kern="1200" dirty="0" smtClean="0"/>
            <a:t>Occur when the pipeline, or some portion of the pipeline, must stall because conditions do not permit continued execution</a:t>
          </a:r>
          <a:endParaRPr lang="en-US" sz="1800" kern="1200" dirty="0"/>
        </a:p>
      </dsp:txBody>
      <dsp:txXfrm>
        <a:off x="3716" y="0"/>
        <a:ext cx="2453208" cy="1993265"/>
      </dsp:txXfrm>
    </dsp:sp>
    <dsp:sp modelId="{FEA28A59-43CC-CA48-91CC-049A515D183B}">
      <dsp:nvSpPr>
        <dsp:cNvPr id="0" name=""/>
        <dsp:cNvSpPr/>
      </dsp:nvSpPr>
      <dsp:spPr>
        <a:xfrm>
          <a:off x="981163" y="2242423"/>
          <a:ext cx="498316" cy="498316"/>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5B43A04A-5B4D-FC49-9C8C-79D55B45C474}">
      <dsp:nvSpPr>
        <dsp:cNvPr id="0" name=""/>
        <dsp:cNvSpPr/>
      </dsp:nvSpPr>
      <dsp:spPr>
        <a:xfrm>
          <a:off x="2579585" y="2989897"/>
          <a:ext cx="2453208" cy="199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GB" sz="1800" kern="1200" dirty="0" smtClean="0"/>
            <a:t>Also referred to as a </a:t>
          </a:r>
          <a:r>
            <a:rPr lang="en-GB" sz="1800" i="1" kern="1200" dirty="0" smtClean="0"/>
            <a:t>pipeline bubble</a:t>
          </a:r>
          <a:endParaRPr lang="en-GB" sz="1800" i="1" kern="1200" dirty="0"/>
        </a:p>
      </dsp:txBody>
      <dsp:txXfrm>
        <a:off x="2579585" y="2989897"/>
        <a:ext cx="2453208" cy="1993265"/>
      </dsp:txXfrm>
    </dsp:sp>
    <dsp:sp modelId="{8453DE48-C8CC-4047-8F93-D3EC13EB92CF}">
      <dsp:nvSpPr>
        <dsp:cNvPr id="0" name=""/>
        <dsp:cNvSpPr/>
      </dsp:nvSpPr>
      <dsp:spPr>
        <a:xfrm>
          <a:off x="3557031" y="2242423"/>
          <a:ext cx="498316" cy="498316"/>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0E2A96DD-9A2D-304B-A545-DFFD197A19FD}">
      <dsp:nvSpPr>
        <dsp:cNvPr id="0" name=""/>
        <dsp:cNvSpPr/>
      </dsp:nvSpPr>
      <dsp:spPr>
        <a:xfrm>
          <a:off x="5155454" y="0"/>
          <a:ext cx="2453208" cy="199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lvl="0" algn="l" defTabSz="800100" rtl="0">
            <a:lnSpc>
              <a:spcPct val="90000"/>
            </a:lnSpc>
            <a:spcBef>
              <a:spcPct val="0"/>
            </a:spcBef>
            <a:spcAft>
              <a:spcPct val="35000"/>
            </a:spcAft>
          </a:pPr>
          <a:r>
            <a:rPr lang="en-US" sz="1800" kern="1200" dirty="0" smtClean="0"/>
            <a:t>There are three types of hazards:</a:t>
          </a:r>
          <a:endParaRPr lang="en-US" sz="1800" kern="1200" dirty="0"/>
        </a:p>
        <a:p>
          <a:pPr marL="114300" lvl="1" indent="-114300" algn="l" defTabSz="622300" rtl="0">
            <a:lnSpc>
              <a:spcPct val="90000"/>
            </a:lnSpc>
            <a:spcBef>
              <a:spcPct val="0"/>
            </a:spcBef>
            <a:spcAft>
              <a:spcPct val="15000"/>
            </a:spcAft>
            <a:buChar char="••"/>
          </a:pPr>
          <a:r>
            <a:rPr lang="en-US" sz="1400" kern="1200" dirty="0" smtClean="0"/>
            <a:t>Resource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Data</a:t>
          </a:r>
          <a:endParaRPr lang="en-US" sz="1400" kern="1200" dirty="0"/>
        </a:p>
        <a:p>
          <a:pPr marL="114300" lvl="1" indent="-114300" algn="l" defTabSz="622300" rtl="0">
            <a:lnSpc>
              <a:spcPct val="90000"/>
            </a:lnSpc>
            <a:spcBef>
              <a:spcPct val="0"/>
            </a:spcBef>
            <a:spcAft>
              <a:spcPct val="15000"/>
            </a:spcAft>
            <a:buChar char="••"/>
          </a:pPr>
          <a:r>
            <a:rPr lang="en-US" sz="1400" kern="1200" dirty="0" smtClean="0"/>
            <a:t>Control</a:t>
          </a:r>
          <a:endParaRPr lang="en-US" sz="1400" kern="1200" dirty="0"/>
        </a:p>
      </dsp:txBody>
      <dsp:txXfrm>
        <a:off x="5155454" y="0"/>
        <a:ext cx="2453208" cy="1993265"/>
      </dsp:txXfrm>
    </dsp:sp>
    <dsp:sp modelId="{183E54CD-4462-0148-8FAD-D290624DB81E}">
      <dsp:nvSpPr>
        <dsp:cNvPr id="0" name=""/>
        <dsp:cNvSpPr/>
      </dsp:nvSpPr>
      <dsp:spPr>
        <a:xfrm>
          <a:off x="6132900" y="2242423"/>
          <a:ext cx="498316" cy="498316"/>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7F6F8A-0906-674E-AFD4-200239B477D8}">
      <dsp:nvSpPr>
        <dsp:cNvPr id="0" name=""/>
        <dsp:cNvSpPr/>
      </dsp:nvSpPr>
      <dsp:spPr>
        <a:xfrm>
          <a:off x="0" y="0"/>
          <a:ext cx="7059930" cy="1508760"/>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A simple pipeline suffers a penalty for a branch instruction because it must choose one of two instructions to fetch next and may make the wrong choice</a:t>
          </a:r>
          <a:endParaRPr lang="en-US" sz="1900" kern="1200" dirty="0"/>
        </a:p>
      </dsp:txBody>
      <dsp:txXfrm>
        <a:off x="0" y="0"/>
        <a:ext cx="5520240" cy="1508760"/>
      </dsp:txXfrm>
    </dsp:sp>
    <dsp:sp modelId="{161F44EF-0492-E941-886C-60773EAAC415}">
      <dsp:nvSpPr>
        <dsp:cNvPr id="0" name=""/>
        <dsp:cNvSpPr/>
      </dsp:nvSpPr>
      <dsp:spPr>
        <a:xfrm>
          <a:off x="622934" y="1760220"/>
          <a:ext cx="7059930" cy="1508760"/>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A brute-force approach is to replicate the initial portions of the pipeline and allow the pipeline to fetch both instructions, making use of two streams</a:t>
          </a:r>
          <a:endParaRPr lang="en-US" sz="1900" kern="1200" dirty="0"/>
        </a:p>
      </dsp:txBody>
      <dsp:txXfrm>
        <a:off x="622934" y="1760220"/>
        <a:ext cx="5456301" cy="1508759"/>
      </dsp:txXfrm>
    </dsp:sp>
    <dsp:sp modelId="{B1F79EE3-7A7D-C44F-9D34-BEFD90CE1B1A}">
      <dsp:nvSpPr>
        <dsp:cNvPr id="0" name=""/>
        <dsp:cNvSpPr/>
      </dsp:nvSpPr>
      <dsp:spPr>
        <a:xfrm>
          <a:off x="1245869" y="3520440"/>
          <a:ext cx="7059930" cy="1508760"/>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Drawbacks:</a:t>
          </a:r>
          <a:endParaRPr lang="en-US" sz="1900" kern="1200" dirty="0"/>
        </a:p>
        <a:p>
          <a:pPr marL="114300" lvl="1" indent="-114300" algn="l" defTabSz="666750" rtl="0">
            <a:lnSpc>
              <a:spcPct val="90000"/>
            </a:lnSpc>
            <a:spcBef>
              <a:spcPct val="0"/>
            </a:spcBef>
            <a:spcAft>
              <a:spcPct val="15000"/>
            </a:spcAft>
            <a:buChar char="••"/>
          </a:pPr>
          <a:r>
            <a:rPr lang="en-US" sz="1500" kern="1200" dirty="0" smtClean="0"/>
            <a:t>With multiple pipelines there are contention delays for access to the registers and to memory</a:t>
          </a:r>
          <a:endParaRPr lang="en-US" sz="1500" kern="1200" dirty="0"/>
        </a:p>
        <a:p>
          <a:pPr marL="114300" lvl="1" indent="-114300" algn="l" defTabSz="666750" rtl="0">
            <a:lnSpc>
              <a:spcPct val="90000"/>
            </a:lnSpc>
            <a:spcBef>
              <a:spcPct val="0"/>
            </a:spcBef>
            <a:spcAft>
              <a:spcPct val="15000"/>
            </a:spcAft>
            <a:buChar char="••"/>
          </a:pPr>
          <a:r>
            <a:rPr lang="en-US" sz="1500" kern="1200" dirty="0" smtClean="0"/>
            <a:t>Additional branch instructions may enter the pipeline before the original branch decision is resolved</a:t>
          </a:r>
          <a:endParaRPr lang="en-US" sz="1500" kern="1200" dirty="0"/>
        </a:p>
      </dsp:txBody>
      <dsp:txXfrm>
        <a:off x="1245869" y="3520440"/>
        <a:ext cx="5456301" cy="1508759"/>
      </dsp:txXfrm>
    </dsp:sp>
    <dsp:sp modelId="{3ED912AA-9F9D-CD47-B60C-545F31A5E796}">
      <dsp:nvSpPr>
        <dsp:cNvPr id="0" name=""/>
        <dsp:cNvSpPr/>
      </dsp:nvSpPr>
      <dsp:spPr>
        <a:xfrm>
          <a:off x="6079236" y="1144143"/>
          <a:ext cx="980694" cy="98069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79236" y="1144143"/>
        <a:ext cx="980694" cy="980694"/>
      </dsp:txXfrm>
    </dsp:sp>
    <dsp:sp modelId="{0D29E717-2597-8D46-AD2C-467DADE43F0B}">
      <dsp:nvSpPr>
        <dsp:cNvPr id="0" name=""/>
        <dsp:cNvSpPr/>
      </dsp:nvSpPr>
      <dsp:spPr>
        <a:xfrm>
          <a:off x="6702171" y="2894304"/>
          <a:ext cx="980694" cy="98069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02171" y="2894304"/>
        <a:ext cx="980694" cy="98069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F07E74-4791-3E40-B146-9CC610B80177}">
      <dsp:nvSpPr>
        <dsp:cNvPr id="0" name=""/>
        <dsp:cNvSpPr/>
      </dsp:nvSpPr>
      <dsp:spPr>
        <a:xfrm>
          <a:off x="1297781" y="0"/>
          <a:ext cx="5668963" cy="5668963"/>
        </a:xfrm>
        <a:prstGeom prst="quadArrow">
          <a:avLst>
            <a:gd name="adj1" fmla="val 2000"/>
            <a:gd name="adj2" fmla="val 4000"/>
            <a:gd name="adj3" fmla="val 5000"/>
          </a:avLst>
        </a:prstGeom>
        <a:solidFill>
          <a:schemeClr val="accent4"/>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8183A7BA-751A-B84D-98A4-1CFF3FB73852}">
      <dsp:nvSpPr>
        <dsp:cNvPr id="0" name=""/>
        <dsp:cNvSpPr/>
      </dsp:nvSpPr>
      <dsp:spPr>
        <a:xfrm>
          <a:off x="1666263" y="368482"/>
          <a:ext cx="2267585" cy="226758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ARM architecture supports seven execution modes</a:t>
          </a:r>
          <a:endParaRPr lang="en-US" sz="2000" kern="1200" dirty="0">
            <a:effectLst>
              <a:outerShdw blurRad="38100" dist="38100" dir="2700000" algn="tl">
                <a:srgbClr val="000000">
                  <a:alpha val="43137"/>
                </a:srgbClr>
              </a:outerShdw>
            </a:effectLst>
          </a:endParaRPr>
        </a:p>
      </dsp:txBody>
      <dsp:txXfrm>
        <a:off x="1666263" y="368482"/>
        <a:ext cx="2267585" cy="2267585"/>
      </dsp:txXfrm>
    </dsp:sp>
    <dsp:sp modelId="{0D3592DF-EB4F-9943-B973-EF43EEC77EFC}">
      <dsp:nvSpPr>
        <dsp:cNvPr id="0" name=""/>
        <dsp:cNvSpPr/>
      </dsp:nvSpPr>
      <dsp:spPr>
        <a:xfrm>
          <a:off x="4330676" y="368482"/>
          <a:ext cx="2267585" cy="226758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Most application programs execute in user mode</a:t>
          </a:r>
          <a:endParaRPr lang="en-US" sz="1600"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While the processor is in user mode the program being executed is unable to access protected system resources or to change mode, other than by causing an exception to occur</a:t>
          </a:r>
          <a:endParaRPr lang="en-US" sz="1200" kern="1200" dirty="0">
            <a:effectLst>
              <a:outerShdw blurRad="38100" dist="38100" dir="2700000" algn="tl">
                <a:srgbClr val="000000">
                  <a:alpha val="43137"/>
                </a:srgbClr>
              </a:outerShdw>
            </a:effectLst>
          </a:endParaRPr>
        </a:p>
      </dsp:txBody>
      <dsp:txXfrm>
        <a:off x="4330676" y="368482"/>
        <a:ext cx="2267585" cy="2267585"/>
      </dsp:txXfrm>
    </dsp:sp>
    <dsp:sp modelId="{A54A9365-B66B-5043-A58D-CC1B872E299A}">
      <dsp:nvSpPr>
        <dsp:cNvPr id="0" name=""/>
        <dsp:cNvSpPr/>
      </dsp:nvSpPr>
      <dsp:spPr>
        <a:xfrm>
          <a:off x="1666263" y="3032895"/>
          <a:ext cx="2267585" cy="226758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Remaining six execution modes are referred to as privileged modes</a:t>
          </a:r>
          <a:endParaRPr lang="en-US"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These modes are used to run system software</a:t>
          </a:r>
          <a:endParaRPr lang="en-US" sz="1400" kern="1200" dirty="0">
            <a:effectLst>
              <a:outerShdw blurRad="38100" dist="38100" dir="2700000" algn="tl">
                <a:srgbClr val="000000">
                  <a:alpha val="43137"/>
                </a:srgbClr>
              </a:outerShdw>
            </a:effectLst>
          </a:endParaRPr>
        </a:p>
      </dsp:txBody>
      <dsp:txXfrm>
        <a:off x="1666263" y="3032895"/>
        <a:ext cx="2267585" cy="2267585"/>
      </dsp:txXfrm>
    </dsp:sp>
    <dsp:sp modelId="{20A77D24-6C97-2D40-956E-48152CC1DAA6}">
      <dsp:nvSpPr>
        <dsp:cNvPr id="0" name=""/>
        <dsp:cNvSpPr/>
      </dsp:nvSpPr>
      <dsp:spPr>
        <a:xfrm>
          <a:off x="4330676" y="3032895"/>
          <a:ext cx="2267585" cy="226758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Advantages to defining so many different privileged modes</a:t>
          </a:r>
          <a:endParaRPr lang="en-US" sz="1400" kern="1200" dirty="0">
            <a:effectLst>
              <a:outerShdw blurRad="38100" dist="38100" dir="2700000" algn="tl">
                <a:srgbClr val="000000">
                  <a:alpha val="43137"/>
                </a:srgbClr>
              </a:outerShdw>
            </a:effectLst>
          </a:endParaRPr>
        </a:p>
        <a:p>
          <a:pPr marL="57150" lvl="1" indent="-57150" algn="l" defTabSz="488950" rtl="0">
            <a:lnSpc>
              <a:spcPct val="90000"/>
            </a:lnSpc>
            <a:spcBef>
              <a:spcPct val="0"/>
            </a:spcBef>
            <a:spcAft>
              <a:spcPct val="15000"/>
            </a:spcAft>
            <a:buChar char="••"/>
          </a:pPr>
          <a:r>
            <a:rPr lang="en-US" sz="1100" kern="1200" dirty="0" smtClean="0">
              <a:effectLst>
                <a:outerShdw blurRad="38100" dist="38100" dir="2700000" algn="tl">
                  <a:srgbClr val="000000">
                    <a:alpha val="43137"/>
                  </a:srgbClr>
                </a:outerShdw>
              </a:effectLst>
            </a:rPr>
            <a:t>The OS can tailor the use of system software to a variety of circumstances</a:t>
          </a:r>
          <a:endParaRPr lang="en-US" sz="1100" kern="1200" dirty="0">
            <a:effectLst>
              <a:outerShdw blurRad="38100" dist="38100" dir="2700000" algn="tl">
                <a:srgbClr val="000000">
                  <a:alpha val="43137"/>
                </a:srgbClr>
              </a:outerShdw>
            </a:effectLst>
          </a:endParaRPr>
        </a:p>
        <a:p>
          <a:pPr marL="57150" lvl="1" indent="-57150" algn="l" defTabSz="488950" rtl="0">
            <a:lnSpc>
              <a:spcPct val="90000"/>
            </a:lnSpc>
            <a:spcBef>
              <a:spcPct val="0"/>
            </a:spcBef>
            <a:spcAft>
              <a:spcPct val="15000"/>
            </a:spcAft>
            <a:buChar char="••"/>
          </a:pPr>
          <a:r>
            <a:rPr lang="en-US" sz="1100" kern="1200" dirty="0" smtClean="0">
              <a:effectLst>
                <a:outerShdw blurRad="38100" dist="38100" dir="2700000" algn="tl">
                  <a:srgbClr val="000000">
                    <a:alpha val="43137"/>
                  </a:srgbClr>
                </a:outerShdw>
              </a:effectLst>
            </a:rPr>
            <a:t>Certain registers are dedicated for use for each of the privileged modes, allows swifter changes in context</a:t>
          </a:r>
          <a:endParaRPr lang="en-US" sz="1100" kern="1200" dirty="0">
            <a:effectLst>
              <a:outerShdw blurRad="38100" dist="38100" dir="2700000" algn="tl">
                <a:srgbClr val="000000">
                  <a:alpha val="43137"/>
                </a:srgbClr>
              </a:outerShdw>
            </a:effectLst>
          </a:endParaRPr>
        </a:p>
      </dsp:txBody>
      <dsp:txXfrm>
        <a:off x="4330676" y="3032895"/>
        <a:ext cx="2267585" cy="226758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26EEDF-7730-D144-AC01-182061D8166A}">
      <dsp:nvSpPr>
        <dsp:cNvPr id="0" name=""/>
        <dsp:cNvSpPr/>
      </dsp:nvSpPr>
      <dsp:spPr>
        <a:xfrm>
          <a:off x="1295400" y="0"/>
          <a:ext cx="6096000" cy="6096000"/>
        </a:xfrm>
        <a:prstGeom prst="quadArrow">
          <a:avLst>
            <a:gd name="adj1" fmla="val 2000"/>
            <a:gd name="adj2" fmla="val 4000"/>
            <a:gd name="adj3" fmla="val 5000"/>
          </a:avLst>
        </a:prstGeom>
        <a:solidFill>
          <a:schemeClr val="accent4"/>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63528393-0AC5-AC4A-9193-D664E8B0F830}">
      <dsp:nvSpPr>
        <dsp:cNvPr id="0" name=""/>
        <dsp:cNvSpPr/>
      </dsp:nvSpPr>
      <dsp:spPr>
        <a:xfrm>
          <a:off x="1691640" y="396240"/>
          <a:ext cx="2438400" cy="24384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Have full access to system resources and can change modes freely</a:t>
          </a:r>
          <a:endParaRPr lang="en-US" sz="1600" kern="1200" dirty="0">
            <a:effectLst>
              <a:outerShdw blurRad="38100" dist="38100" dir="2700000" algn="tl">
                <a:srgbClr val="000000">
                  <a:alpha val="43137"/>
                </a:srgbClr>
              </a:outerShdw>
            </a:effectLst>
          </a:endParaRPr>
        </a:p>
      </dsp:txBody>
      <dsp:txXfrm>
        <a:off x="1691640" y="396240"/>
        <a:ext cx="2438400" cy="2438400"/>
      </dsp:txXfrm>
    </dsp:sp>
    <dsp:sp modelId="{9929BC74-C9D5-7647-AA71-C883196EE3F7}">
      <dsp:nvSpPr>
        <dsp:cNvPr id="0" name=""/>
        <dsp:cNvSpPr/>
      </dsp:nvSpPr>
      <dsp:spPr>
        <a:xfrm>
          <a:off x="4556760" y="396240"/>
          <a:ext cx="2438400" cy="24384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Entered when specific exceptions occur</a:t>
          </a:r>
          <a:endParaRPr lang="en-US" sz="2000" kern="1200" dirty="0">
            <a:effectLst>
              <a:outerShdw blurRad="38100" dist="38100" dir="2700000" algn="tl">
                <a:srgbClr val="000000">
                  <a:alpha val="43137"/>
                </a:srgbClr>
              </a:outerShdw>
            </a:effectLst>
          </a:endParaRPr>
        </a:p>
      </dsp:txBody>
      <dsp:txXfrm>
        <a:off x="4556760" y="396240"/>
        <a:ext cx="2438400" cy="2438400"/>
      </dsp:txXfrm>
    </dsp:sp>
    <dsp:sp modelId="{2E3DFCF2-8AEA-5E4D-933E-9ECD1088EEDE}">
      <dsp:nvSpPr>
        <dsp:cNvPr id="0" name=""/>
        <dsp:cNvSpPr/>
      </dsp:nvSpPr>
      <dsp:spPr>
        <a:xfrm>
          <a:off x="1691640" y="3261360"/>
          <a:ext cx="2438400" cy="24384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Exception modes:</a:t>
          </a:r>
          <a:endParaRPr lang="en-US" sz="2000"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Supervisor mode</a:t>
          </a:r>
          <a:endParaRPr lang="en-US" sz="1600"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Abort mode</a:t>
          </a:r>
          <a:endParaRPr lang="en-US" sz="1600"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Undefined mode</a:t>
          </a:r>
          <a:endParaRPr lang="en-US" sz="1600"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Fast interrupt mode</a:t>
          </a:r>
          <a:endParaRPr lang="en-US" sz="1600"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Interrupt mode</a:t>
          </a:r>
          <a:endParaRPr lang="en-US" sz="1600" kern="1200" dirty="0">
            <a:effectLst>
              <a:outerShdw blurRad="38100" dist="38100" dir="2700000" algn="tl">
                <a:srgbClr val="000000">
                  <a:alpha val="43137"/>
                </a:srgbClr>
              </a:outerShdw>
            </a:effectLst>
          </a:endParaRPr>
        </a:p>
      </dsp:txBody>
      <dsp:txXfrm>
        <a:off x="1691640" y="3261360"/>
        <a:ext cx="2438400" cy="2438400"/>
      </dsp:txXfrm>
    </dsp:sp>
    <dsp:sp modelId="{1B9D5CAB-120D-FB4A-A5F2-861B7735D979}">
      <dsp:nvSpPr>
        <dsp:cNvPr id="0" name=""/>
        <dsp:cNvSpPr/>
      </dsp:nvSpPr>
      <dsp:spPr>
        <a:xfrm>
          <a:off x="4556760" y="3261360"/>
          <a:ext cx="2438400" cy="24384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System mode:</a:t>
          </a:r>
          <a:endParaRPr lang="en-US" sz="18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smtClean="0">
              <a:effectLst>
                <a:outerShdw blurRad="38100" dist="38100" dir="2700000" algn="tl">
                  <a:srgbClr val="000000">
                    <a:alpha val="43137"/>
                  </a:srgbClr>
                </a:outerShdw>
              </a:effectLst>
            </a:rPr>
            <a:t>Not entered by any exception and uses the same registers available in User mode</a:t>
          </a:r>
          <a:endParaRPr lang="en-US" sz="13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smtClean="0">
              <a:effectLst>
                <a:outerShdw blurRad="38100" dist="38100" dir="2700000" algn="tl">
                  <a:srgbClr val="000000">
                    <a:alpha val="43137"/>
                  </a:srgbClr>
                </a:outerShdw>
              </a:effectLst>
            </a:rPr>
            <a:t>Is used for running certain privileged operating system tasks</a:t>
          </a:r>
          <a:endParaRPr lang="en-US" sz="13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smtClean="0">
              <a:effectLst>
                <a:outerShdw blurRad="38100" dist="38100" dir="2700000" algn="tl">
                  <a:srgbClr val="000000">
                    <a:alpha val="43137"/>
                  </a:srgbClr>
                </a:outerShdw>
              </a:effectLst>
            </a:rPr>
            <a:t>May be interrupted by any of the five exception categories</a:t>
          </a:r>
          <a:endParaRPr lang="en-US" sz="1300" kern="1200" dirty="0">
            <a:effectLst>
              <a:outerShdw blurRad="38100" dist="38100" dir="2700000" algn="tl">
                <a:srgbClr val="000000">
                  <a:alpha val="43137"/>
                </a:srgbClr>
              </a:outerShdw>
            </a:effectLst>
          </a:endParaRPr>
        </a:p>
      </dsp:txBody>
      <dsp:txXfrm>
        <a:off x="4556760" y="3261360"/>
        <a:ext cx="2438400"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xfrm>
            <a:off x="1150938" y="692150"/>
            <a:ext cx="4556125" cy="3416300"/>
          </a:xfrm>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 14 “Processor Structure and Function</a:t>
            </a:r>
            <a:r>
              <a:rPr lang="en-US" baseline="0" dirty="0" smtClean="0">
                <a:latin typeface="Times New Roman" pitchFamily="-110" charset="0"/>
              </a:rPr>
              <a:t> </a:t>
            </a:r>
            <a:r>
              <a:rPr lang="en-US" dirty="0" smtClean="0">
                <a:latin typeface="Times New Roman" pitchFamily="-110" charset="0"/>
              </a:rPr>
              <a:t>”.</a:t>
            </a:r>
            <a:endParaRPr lang="en-AU" dirty="0" smtClean="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65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31</a:t>
            </a:r>
          </a:p>
        </p:txBody>
      </p:sp>
      <p:sp>
        <p:nvSpPr>
          <p:cNvPr id="665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65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6566" name="Rectangle 6"/>
          <p:cNvSpPr>
            <a:spLocks noGrp="1" noRot="1" noChangeAspect="1" noChangeArrowheads="1" noTextEdit="1"/>
          </p:cNvSpPr>
          <p:nvPr>
            <p:ph type="sldImg"/>
          </p:nvPr>
        </p:nvSpPr>
        <p:spPr>
          <a:xfrm>
            <a:off x="1150938" y="692150"/>
            <a:ext cx="4556125" cy="3416300"/>
          </a:xfrm>
          <a:ln cap="flat"/>
        </p:spPr>
      </p:sp>
      <p:sp>
        <p:nvSpPr>
          <p:cNvPr id="66567"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Many processor designs include a register or set of registers, often known as the </a:t>
            </a:r>
            <a:r>
              <a:rPr lang="en-US" sz="1200" i="1" kern="1200" dirty="0" smtClean="0">
                <a:solidFill>
                  <a:schemeClr val="tx1"/>
                </a:solidFill>
                <a:latin typeface="Times New Roman" pitchFamily="-1" charset="0"/>
                <a:ea typeface="+mn-ea"/>
                <a:cs typeface="+mn-cs"/>
              </a:rPr>
              <a:t>program status word </a:t>
            </a:r>
            <a:r>
              <a:rPr lang="en-US" sz="1200" kern="1200" dirty="0" smtClean="0">
                <a:solidFill>
                  <a:schemeClr val="tx1"/>
                </a:solidFill>
                <a:latin typeface="Times New Roman" pitchFamily="-1" charset="0"/>
                <a:ea typeface="+mn-ea"/>
                <a:cs typeface="+mn-cs"/>
              </a:rPr>
              <a:t>(PSW), that contain status information. The PSW typically contains condition codes plus other status information. Common fields or flags include the following: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Sign: </a:t>
            </a:r>
            <a:r>
              <a:rPr lang="en-US" sz="1200" kern="1200" dirty="0" smtClean="0">
                <a:solidFill>
                  <a:schemeClr val="tx1"/>
                </a:solidFill>
                <a:latin typeface="Times New Roman" pitchFamily="-1" charset="0"/>
                <a:ea typeface="+mn-ea"/>
                <a:cs typeface="+mn-cs"/>
              </a:rPr>
              <a:t>Contains the sign bit of the result of the last arithmetic operation.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Zero: </a:t>
            </a:r>
            <a:r>
              <a:rPr lang="en-US" sz="1200" kern="1200" dirty="0" smtClean="0">
                <a:solidFill>
                  <a:schemeClr val="tx1"/>
                </a:solidFill>
                <a:latin typeface="Times New Roman" pitchFamily="-1" charset="0"/>
                <a:ea typeface="+mn-ea"/>
                <a:cs typeface="+mn-cs"/>
              </a:rPr>
              <a:t>Set when the result is 0.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Carry: </a:t>
            </a:r>
            <a:r>
              <a:rPr lang="en-US" sz="1200" kern="1200" dirty="0" smtClean="0">
                <a:solidFill>
                  <a:schemeClr val="tx1"/>
                </a:solidFill>
                <a:latin typeface="Times New Roman" pitchFamily="-1" charset="0"/>
                <a:ea typeface="+mn-ea"/>
                <a:cs typeface="+mn-cs"/>
              </a:rPr>
              <a:t>Set if an operation resulted in a carry (addition) into or borrow (sub- traction) out of a high-order bit. Used for multiword arithmetic operations.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Equal: </a:t>
            </a:r>
            <a:r>
              <a:rPr lang="en-US" sz="1200" kern="1200" dirty="0" smtClean="0">
                <a:solidFill>
                  <a:schemeClr val="tx1"/>
                </a:solidFill>
                <a:latin typeface="Times New Roman" pitchFamily="-1" charset="0"/>
                <a:ea typeface="+mn-ea"/>
                <a:cs typeface="+mn-cs"/>
              </a:rPr>
              <a:t>Set if a logical compare result is equality.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Overflow: </a:t>
            </a:r>
            <a:r>
              <a:rPr lang="en-US" sz="1200" kern="1200" dirty="0" smtClean="0">
                <a:solidFill>
                  <a:schemeClr val="tx1"/>
                </a:solidFill>
                <a:latin typeface="Times New Roman" pitchFamily="-1" charset="0"/>
                <a:ea typeface="+mn-ea"/>
                <a:cs typeface="+mn-cs"/>
              </a:rPr>
              <a:t>Used to indicate arithmetic overflow.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Interrupt Enable/Disable: </a:t>
            </a:r>
            <a:r>
              <a:rPr lang="en-US" sz="1200" kern="1200" dirty="0" smtClean="0">
                <a:solidFill>
                  <a:schemeClr val="tx1"/>
                </a:solidFill>
                <a:latin typeface="Times New Roman" pitchFamily="-1" charset="0"/>
                <a:ea typeface="+mn-ea"/>
                <a:cs typeface="+mn-cs"/>
              </a:rPr>
              <a:t>Used to enable or disable interrupts.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Supervisor: </a:t>
            </a:r>
            <a:r>
              <a:rPr lang="en-US" sz="1200" kern="1200" dirty="0" smtClean="0">
                <a:solidFill>
                  <a:schemeClr val="tx1"/>
                </a:solidFill>
                <a:latin typeface="Times New Roman" pitchFamily="-1" charset="0"/>
                <a:ea typeface="+mn-ea"/>
                <a:cs typeface="+mn-cs"/>
              </a:rPr>
              <a:t>Indicates whether the processor is executing in supervisor or user mode. Certain privileged instructions can be executed only in supervisor mode, and certain areas of memory can be accessed only in supervisor mode. </a:t>
            </a:r>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p:txBody>
          <a:bodyPr/>
          <a:lstStyle/>
          <a:p>
            <a:r>
              <a:rPr lang="en-US" sz="1200" kern="1200" dirty="0" smtClean="0">
                <a:solidFill>
                  <a:schemeClr val="tx1"/>
                </a:solidFill>
                <a:latin typeface="Times New Roman" pitchFamily="-1" charset="0"/>
                <a:ea typeface="+mn-ea"/>
                <a:cs typeface="+mn-cs"/>
              </a:rPr>
              <a:t>It is instructive to examine and compare the register organization of comparable systems. In this section, we look at two 16-bit microprocessors that were designed at about the same time: the Motorola MC68000 [STRI79] and the Intel 8086 [MORS78]. Figures 14.3a and b depict the register organization of each; purely internal registers, such as a memory address register, are not shown.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MC68000 partitions its 32-bit registers into eight data registers and nine address registers. The eight data registers are used primarily for data manipulation and are also used in addressing as index registers. The width of the registers allows 8-, 16-, and 32-bit data operations, determined by opcode. The address registers contain 32-bit (no segmentation) addresses; two of these registers are also used as stack pointers, one for users and one for the operating system, depending on the current execution mode. Both registers are numbered 7, because only one can be used at a time. The MC68000 also includes a 32-bit program counter and a 16-bit status register.</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Intel 8086 takes a different approach to register organization. Every register is special purpose, although some registers are also usable as general purpose. The 8086 contains four 16-bit data registers that are addressable on a byte or 16-bit basis, and four 16-bit pointer and index registers. The data registers can be used as general purpose in some instructions. In others, the registers are used implicitly. For example, a multiply instruction always uses the accumulator. The four pointer registers are also used implicitly in a number of operations; each contains a segment offset. There are also four 16-bit segment registers. Three of the four segment registers are used in a dedicated, implicit fashion, to point to the segment of the current instruction (useful for branch instructions), a segment containing data, and a segment containing a stack, respectively. These dedicated and implicit uses provide for compact encoding at the cost of reduced flexibility. The 8086 also includes an instruction pointer and a set of 1-bit status and control flags.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point of this comparison should be clear. There is no universally accepted philosophy concerning the best way to organize processor registers [TOON81]. As with overall instruction set design and so many other processor design issues, it is still a matter of judgment and taste.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 second instructive point concerning register organization design is illustrated in Figure 14.3c. This figure shows the user-visible register organization for the Intel 80386 [ELAY85], which is a 32-bit microprocessor designed as an extension of the 8086.1 The 80386 uses 32-bit registers. However, to provide upward compatibility for programs written on the earlier machine, the 80386 retains the original register organization embedded in the new organization. Given this design constraint, the architects of the 32-bit processors had limited flexibility in designing the register organization. </a:t>
            </a:r>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475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35</a:t>
            </a:r>
          </a:p>
        </p:txBody>
      </p:sp>
      <p:sp>
        <p:nvSpPr>
          <p:cNvPr id="7475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475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4758" name="Rectangle 6"/>
          <p:cNvSpPr>
            <a:spLocks noGrp="1" noRot="1" noChangeAspect="1" noChangeArrowheads="1" noTextEdit="1"/>
          </p:cNvSpPr>
          <p:nvPr>
            <p:ph type="sldImg"/>
          </p:nvPr>
        </p:nvSpPr>
        <p:spPr>
          <a:xfrm>
            <a:off x="1150938" y="692150"/>
            <a:ext cx="4556125" cy="3416300"/>
          </a:xfrm>
          <a:ln cap="flat"/>
        </p:spPr>
      </p:sp>
      <p:sp>
        <p:nvSpPr>
          <p:cNvPr id="74759"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In Section 3.2, we described the processor’s instruction cycle (Figure 3.9). To recall, an instruction cycle includes the following stages: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Fetch: </a:t>
            </a:r>
            <a:r>
              <a:rPr lang="en-US" sz="1200" kern="1200" dirty="0" smtClean="0">
                <a:solidFill>
                  <a:schemeClr val="tx1"/>
                </a:solidFill>
                <a:latin typeface="Times New Roman" pitchFamily="-1" charset="0"/>
                <a:ea typeface="+mn-ea"/>
                <a:cs typeface="+mn-cs"/>
              </a:rPr>
              <a:t>Read the next instruction from memory into the processor.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Execute: </a:t>
            </a:r>
            <a:r>
              <a:rPr lang="en-US" sz="1200" kern="1200" dirty="0" smtClean="0">
                <a:solidFill>
                  <a:schemeClr val="tx1"/>
                </a:solidFill>
                <a:latin typeface="Times New Roman" pitchFamily="-1" charset="0"/>
                <a:ea typeface="+mn-ea"/>
                <a:cs typeface="+mn-cs"/>
              </a:rPr>
              <a:t>Interpret the opcode and perform the indicated operation.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Interrupt: </a:t>
            </a:r>
            <a:r>
              <a:rPr lang="en-US" sz="1200" kern="1200" dirty="0" smtClean="0">
                <a:solidFill>
                  <a:schemeClr val="tx1"/>
                </a:solidFill>
                <a:latin typeface="Times New Roman" pitchFamily="-1" charset="0"/>
                <a:ea typeface="+mn-ea"/>
                <a:cs typeface="+mn-cs"/>
              </a:rPr>
              <a:t>If interrupts are enabled and an interrupt has occurred, save the current process state and service the interrupt.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We are now in a position to elaborate somewhat on the instruction cycle. First, we must introduce one additional stage, known as the indirect cycle. </a:t>
            </a: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p:txBody>
          <a:bodyPr/>
          <a:lstStyle/>
          <a:p>
            <a:r>
              <a:rPr lang="en-US" sz="1200" kern="1200" dirty="0" smtClean="0">
                <a:solidFill>
                  <a:schemeClr val="tx1"/>
                </a:solidFill>
                <a:latin typeface="Times New Roman" pitchFamily="-1" charset="0"/>
                <a:ea typeface="+mn-ea"/>
                <a:cs typeface="+mn-cs"/>
              </a:rPr>
              <a:t>We have seen, in Chapter 13, that the execution of an instruction may involve one or more operands in memory, each of which requires a memory access. Further, if indirect addressing is used, then additional memory accesses are required.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We can think of the fetching of indirect addresses as one more instruction stages. The result is shown in Figure 14.4. The main line of activity consists of alternating instruction fetch and instruction execution activities. After an instruction is fetched, it is examined to determine if any indirect addressing is involved. If so, the required operands are fetched using indirect addressing. Following execution, an interrupt may be processed before the next instruction fetch. </a:t>
            </a:r>
            <a:endParaRPr lang="en-US" dirty="0" smtClean="0"/>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50938" y="692150"/>
            <a:ext cx="4556125" cy="3416300"/>
          </a:xfrm>
          <a:ln/>
        </p:spPr>
      </p:sp>
      <p:sp>
        <p:nvSpPr>
          <p:cNvPr id="12390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Another way to view this process is shown in Figure 14.5, which is a revised version of Figure 3.12. This illustrates more correctly the nature of the instruction cycle. Once an instruction is fetched, its operand specifiers must be identified. Each input operand in memory is then fetched, and this process may require indirect addressing. Register-based operands need not be fetched. Once the opcode is executed, a similar process may be needed to store the result in main memory. </a:t>
            </a:r>
            <a:endParaRPr lang="en-US" dirty="0" smtClean="0"/>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p:txBody>
          <a:bodyPr/>
          <a:lstStyle/>
          <a:p>
            <a:r>
              <a:rPr lang="en-US" sz="1200" kern="1200" dirty="0" smtClean="0">
                <a:solidFill>
                  <a:schemeClr val="tx1"/>
                </a:solidFill>
                <a:latin typeface="Times New Roman" pitchFamily="-1" charset="0"/>
                <a:ea typeface="+mn-ea"/>
                <a:cs typeface="+mn-cs"/>
              </a:rPr>
              <a:t>The exact sequence of events during an instruction cycle depends on the design of the processor. We can, however, indicate in general terms what must happen. Let us assume that a processor that employs a memory address register (MAR), a memory buffer register (MBR), a program counter (PC), and an instruction register (IR).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During the </a:t>
            </a:r>
            <a:r>
              <a:rPr lang="en-US" sz="1200" i="1" kern="1200" dirty="0" smtClean="0">
                <a:solidFill>
                  <a:schemeClr val="tx1"/>
                </a:solidFill>
                <a:latin typeface="Times New Roman" pitchFamily="-1" charset="0"/>
                <a:ea typeface="+mn-ea"/>
                <a:cs typeface="+mn-cs"/>
              </a:rPr>
              <a:t>fetch cycle, </a:t>
            </a:r>
            <a:r>
              <a:rPr lang="en-US" sz="1200" kern="1200" dirty="0" smtClean="0">
                <a:solidFill>
                  <a:schemeClr val="tx1"/>
                </a:solidFill>
                <a:latin typeface="Times New Roman" pitchFamily="-1" charset="0"/>
                <a:ea typeface="+mn-ea"/>
                <a:cs typeface="+mn-cs"/>
              </a:rPr>
              <a:t>an instruction is read from memory. Figure 14.6 shows the flow of data during this cycle. The PC contains the address of the next instruction to be fetched. This address is moved to the MAR and placed on the address bus. The control unit requests a memory read, and the result is placed on the data bus and copied into the MBR and then moved to the IR. Meanwhile, the PC is incremented by 1, preparatory for the next fetch. </a:t>
            </a:r>
            <a:endParaRPr lang="en-US" dirty="0" smtClean="0"/>
          </a:p>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50938" y="692150"/>
            <a:ext cx="4556125" cy="3416300"/>
          </a:xfrm>
          <a:ln/>
        </p:spPr>
      </p:sp>
      <p:sp>
        <p:nvSpPr>
          <p:cNvPr id="126979" name="Rectangle 3"/>
          <p:cNvSpPr>
            <a:spLocks noGrp="1" noChangeArrowheads="1"/>
          </p:cNvSpPr>
          <p:nvPr>
            <p:ph type="body" idx="1"/>
          </p:nvPr>
        </p:nvSpPr>
        <p:spPr/>
        <p:txBody>
          <a:bodyPr/>
          <a:lstStyle/>
          <a:p>
            <a:r>
              <a:rPr lang="en-US" sz="1200" kern="1200" dirty="0" smtClean="0">
                <a:solidFill>
                  <a:schemeClr val="tx1"/>
                </a:solidFill>
                <a:latin typeface="Times New Roman" pitchFamily="-1" charset="0"/>
                <a:ea typeface="+mn-ea"/>
                <a:cs typeface="+mn-cs"/>
              </a:rPr>
              <a:t>Once the fetch cycle is over, the control unit examines the contents of the IR to determine if it contains an operand specifier using indirect addressing. If so, an </a:t>
            </a:r>
            <a:r>
              <a:rPr lang="en-US" sz="1200" i="1" kern="1200" dirty="0" smtClean="0">
                <a:solidFill>
                  <a:schemeClr val="tx1"/>
                </a:solidFill>
                <a:latin typeface="Times New Roman" pitchFamily="-1" charset="0"/>
                <a:ea typeface="+mn-ea"/>
                <a:cs typeface="+mn-cs"/>
              </a:rPr>
              <a:t>indirect cycle </a:t>
            </a:r>
            <a:r>
              <a:rPr lang="en-US" sz="1200" kern="1200" dirty="0" smtClean="0">
                <a:solidFill>
                  <a:schemeClr val="tx1"/>
                </a:solidFill>
                <a:latin typeface="Times New Roman" pitchFamily="-1" charset="0"/>
                <a:ea typeface="+mn-ea"/>
                <a:cs typeface="+mn-cs"/>
              </a:rPr>
              <a:t>is performed. As shown in Figure 14.7, this is a simple cycle. The right- most </a:t>
            </a:r>
            <a:r>
              <a:rPr lang="en-US" sz="1200" i="1" kern="1200" dirty="0" smtClean="0">
                <a:solidFill>
                  <a:schemeClr val="tx1"/>
                </a:solidFill>
                <a:latin typeface="Times New Roman" pitchFamily="-1" charset="0"/>
                <a:ea typeface="+mn-ea"/>
                <a:cs typeface="+mn-cs"/>
              </a:rPr>
              <a:t>N </a:t>
            </a:r>
            <a:r>
              <a:rPr lang="en-US" sz="1200" kern="1200" dirty="0" smtClean="0">
                <a:solidFill>
                  <a:schemeClr val="tx1"/>
                </a:solidFill>
                <a:latin typeface="Times New Roman" pitchFamily="-1" charset="0"/>
                <a:ea typeface="+mn-ea"/>
                <a:cs typeface="+mn-cs"/>
              </a:rPr>
              <a:t>bits of the MBR, which contain the address reference, are transferred to the MAR. Then the control unit requests a memory read, to get the desired address of the operand into the MBR.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fetch and indirect cycles are simple and predictable. The </a:t>
            </a:r>
            <a:r>
              <a:rPr lang="en-US" sz="1200" i="1" kern="1200" dirty="0" smtClean="0">
                <a:solidFill>
                  <a:schemeClr val="tx1"/>
                </a:solidFill>
                <a:latin typeface="Times New Roman" pitchFamily="-1" charset="0"/>
                <a:ea typeface="+mn-ea"/>
                <a:cs typeface="+mn-cs"/>
              </a:rPr>
              <a:t>execute cycle </a:t>
            </a:r>
            <a:r>
              <a:rPr lang="en-US" sz="1200" kern="1200" dirty="0" smtClean="0">
                <a:solidFill>
                  <a:schemeClr val="tx1"/>
                </a:solidFill>
                <a:latin typeface="Times New Roman" pitchFamily="-1" charset="0"/>
                <a:ea typeface="+mn-ea"/>
                <a:cs typeface="+mn-cs"/>
              </a:rPr>
              <a:t>takes many forms; the form depends on which of the various machine instructions is in the IR. This cycle may involve transferring data among registers, read or write from memory or I/O, and/or the invocation of the ALU. </a:t>
            </a:r>
            <a:endParaRPr lang="en-US" dirty="0" smtClean="0"/>
          </a:p>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50938" y="692150"/>
            <a:ext cx="4556125" cy="3416300"/>
          </a:xfrm>
          <a:ln/>
        </p:spPr>
      </p:sp>
      <p:sp>
        <p:nvSpPr>
          <p:cNvPr id="12800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Like the fetch and indirect cycles, the </a:t>
            </a:r>
            <a:r>
              <a:rPr lang="en-US" sz="1200" i="1" kern="1200" dirty="0" smtClean="0">
                <a:solidFill>
                  <a:schemeClr val="tx1"/>
                </a:solidFill>
                <a:latin typeface="Times New Roman" pitchFamily="-1" charset="0"/>
                <a:ea typeface="+mn-ea"/>
                <a:cs typeface="+mn-cs"/>
              </a:rPr>
              <a:t>interrupt cycle </a:t>
            </a:r>
            <a:r>
              <a:rPr lang="en-US" sz="1200" kern="1200" dirty="0" smtClean="0">
                <a:solidFill>
                  <a:schemeClr val="tx1"/>
                </a:solidFill>
                <a:latin typeface="Times New Roman" pitchFamily="-1" charset="0"/>
                <a:ea typeface="+mn-ea"/>
                <a:cs typeface="+mn-cs"/>
              </a:rPr>
              <a:t>is simple and predictable (Figure 14.8). The current contents of the PC must be saved so that the processor can resume normal activity after the interrupt. Thus, the contents of the PC are transferred to the MBR to be written into memory. The special memory location reserved for this purpose is loaded into the MAR from the control unit. It might, for example, be a stack pointer. The PC is loaded with the address of the interrupt routine. As a result, the next instruction cycle will begin by fetching the appropriate instruction.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endParaRPr lang="en-US" dirty="0" smtClean="0"/>
          </a:p>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08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38</a:t>
            </a:r>
          </a:p>
        </p:txBody>
      </p:sp>
      <p:sp>
        <p:nvSpPr>
          <p:cNvPr id="809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09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0902" name="Rectangle 6"/>
          <p:cNvSpPr>
            <a:spLocks noGrp="1" noRot="1" noChangeAspect="1" noChangeArrowheads="1" noTextEdit="1"/>
          </p:cNvSpPr>
          <p:nvPr>
            <p:ph type="sldImg"/>
          </p:nvPr>
        </p:nvSpPr>
        <p:spPr>
          <a:xfrm>
            <a:off x="1150938" y="692150"/>
            <a:ext cx="4556125" cy="3416300"/>
          </a:xfrm>
          <a:ln cap="flat"/>
        </p:spPr>
      </p:sp>
      <p:sp>
        <p:nvSpPr>
          <p:cNvPr id="80903"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Instruction pipelining is similar to the use of an assembly line in a manufacturing plant. An assembly line takes advantage of the fact that a product goes through various stages of production. By laying the production process out in an assembly line, products at various stages can be worked on simultaneously. This process is also referred to as </a:t>
            </a:r>
            <a:r>
              <a:rPr lang="en-US" sz="1200" i="1" kern="1200" dirty="0" smtClean="0">
                <a:solidFill>
                  <a:schemeClr val="tx1"/>
                </a:solidFill>
                <a:latin typeface="Times New Roman" pitchFamily="-1" charset="0"/>
                <a:ea typeface="+mn-ea"/>
                <a:cs typeface="+mn-cs"/>
              </a:rPr>
              <a:t>pipelining, </a:t>
            </a:r>
            <a:r>
              <a:rPr lang="en-US" sz="1200" kern="1200" dirty="0" smtClean="0">
                <a:solidFill>
                  <a:schemeClr val="tx1"/>
                </a:solidFill>
                <a:latin typeface="Times New Roman" pitchFamily="-1" charset="0"/>
                <a:ea typeface="+mn-ea"/>
                <a:cs typeface="+mn-cs"/>
              </a:rPr>
              <a:t>because, as in a pipeline, new inputs are accepted at one end before previously accepted inputs appear as outputs at the other end.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To apply this concept to instruction execution, we must recognize that, in fact, an instruction has a number of stages. Figures 14.5, for example, breaks the instruction cycle up into 10 tasks, which occur in sequence. Clearly, there should be some opportunity for pipelining. </a:t>
            </a:r>
            <a:endParaRPr lang="en-US" dirty="0" smtClean="0"/>
          </a:p>
          <a:p>
            <a:endParaRPr lang="en-US" sz="1200" kern="1200" dirty="0" smtClean="0">
              <a:solidFill>
                <a:schemeClr val="tx1"/>
              </a:solidFill>
              <a:latin typeface="Times New Roman" pitchFamily="-1"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Times New Roman" pitchFamily="-1" charset="0"/>
                <a:ea typeface="+mn-ea"/>
                <a:cs typeface="+mn-cs"/>
              </a:rPr>
              <a:t>As a simple approach, consider subdividing instruction processing into two stages: fetch instruction and execute instruction. There are times during the execution of an instruction when main memory is not being accessed. This time could be used to fetch the next instruction in parallel with the execution of the current one. Figure 14.9a depicts this approach. The pipeline has two independent stages. The first stage fetches an instruction and buffers it. When the second stage is free, the first stage passes it the buffered instruction. While the second stage is executing the instruction, the first stage takes advantage of any unused memory cycles to fetch and buffer the next instruction. This is called instruction prefetch or </a:t>
            </a:r>
            <a:r>
              <a:rPr lang="en-US" sz="1200" i="1" kern="1200" dirty="0" smtClean="0">
                <a:solidFill>
                  <a:schemeClr val="tx1"/>
                </a:solidFill>
                <a:latin typeface="Times New Roman" pitchFamily="-1" charset="0"/>
                <a:ea typeface="+mn-ea"/>
                <a:cs typeface="+mn-cs"/>
              </a:rPr>
              <a:t>fetch overlap. </a:t>
            </a:r>
            <a:r>
              <a:rPr lang="en-US" sz="1200" kern="1200" dirty="0" smtClean="0">
                <a:solidFill>
                  <a:schemeClr val="tx1"/>
                </a:solidFill>
                <a:latin typeface="Times New Roman" pitchFamily="-1" charset="0"/>
                <a:ea typeface="+mn-ea"/>
                <a:cs typeface="+mn-cs"/>
              </a:rPr>
              <a:t>Note that this approach, which involves instruction buffering, requires more registers. In general, pipelining requires registers to store data between stages.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It should be clear that this process will speed up instruction execution. If the fetch and execute stages were of equal duration, the instruction cycle time would be halved. However, if we look more closely at this pipeline (Figure 14.9b), we will see that this doubling of execution rate is unlikely for two reasons: </a:t>
            </a:r>
            <a:endParaRPr lang="en-US" dirty="0" smtClean="0"/>
          </a:p>
          <a:p>
            <a:endParaRPr lang="en-US" sz="1200" b="1"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The execution time will generally be longer than the fetch time. Execution will involve reading and storing operands and the performance of some operation. Thus, the fetch stage may have to wait for some time before it can empty its buffer. </a:t>
            </a:r>
          </a:p>
          <a:p>
            <a:endParaRPr lang="en-US" sz="1200" b="1"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A conditional branch instruction makes the address of the next instruction to be fetched unknown. Thus, the fetch stage must wait until it receives the next instruction address from the execute stage. The execute stage may then have to wait while the next instruction is fetched.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Guessing can reduce the time loss from the second reason. A simple rule is the following: When a conditional branch instruction is passed on from the fetch to the execute stage, the fetch stage fetches the next instruction in memory after the branch instruction. Then, if the branch is not taken, no time is lost. If the branch is taken, the fetched instruction must be discarded and a new instruction fetched.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1" charset="0"/>
                <a:ea typeface="+mn-ea"/>
                <a:cs typeface="+mn-cs"/>
              </a:rPr>
              <a:t>This chapter discusses aspects of the processor not yet covered in Part Three and sets the stage for the discussion of RISC and superscalar architecture in Chapters 15 and 16.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We begin with a summary of processor organization. Registers, which form the internal memory of the processor, are then analyzed. We are then in a position to return to the discussion (begun in Section 3.2) of the instruction cycle. A description of the instruction cycle and a common technique known as instruction pipelining complete our description. The chapter concludes with an examination of some aspects of the x86 and ARM organizations. </a:t>
            </a:r>
            <a:endParaRPr lang="en-US" dirty="0" smtClean="0"/>
          </a:p>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While these factors reduce the potential effectiveness of the two-stage pipe- line, some speedup occurs. To gain further speedup, the pipeline must have more stages. Let us consider the following decomposition of the instruction processing. </a:t>
            </a:r>
            <a:endParaRPr lang="en-US" dirty="0" smtClean="0"/>
          </a:p>
          <a:p>
            <a:endParaRPr lang="en-US" dirty="0" smtClean="0"/>
          </a:p>
          <a:p>
            <a:r>
              <a:rPr lang="en-US" sz="1200" b="1" kern="1200" dirty="0" smtClean="0">
                <a:solidFill>
                  <a:schemeClr val="tx1"/>
                </a:solidFill>
                <a:latin typeface="Times New Roman" pitchFamily="-1" charset="0"/>
                <a:ea typeface="+mn-ea"/>
                <a:cs typeface="+mn-cs"/>
              </a:rPr>
              <a:t>Fetch instruction (FI): </a:t>
            </a:r>
            <a:r>
              <a:rPr lang="en-US" sz="1200" kern="1200" dirty="0" smtClean="0">
                <a:solidFill>
                  <a:schemeClr val="tx1"/>
                </a:solidFill>
                <a:latin typeface="Times New Roman" pitchFamily="-1" charset="0"/>
                <a:ea typeface="+mn-ea"/>
                <a:cs typeface="+mn-cs"/>
              </a:rPr>
              <a:t>Read the next expected instruction into a buffer.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Decode instruction (DI): </a:t>
            </a:r>
            <a:r>
              <a:rPr lang="en-US" sz="1200" kern="1200" dirty="0" smtClean="0">
                <a:solidFill>
                  <a:schemeClr val="tx1"/>
                </a:solidFill>
                <a:latin typeface="Times New Roman" pitchFamily="-1" charset="0"/>
                <a:ea typeface="+mn-ea"/>
                <a:cs typeface="+mn-cs"/>
              </a:rPr>
              <a:t>Determine the opcode and the operand specifiers.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Calculate operands (CO): </a:t>
            </a:r>
            <a:r>
              <a:rPr lang="en-US" sz="1200" b="0" kern="1200" dirty="0" smtClean="0">
                <a:solidFill>
                  <a:schemeClr val="tx1"/>
                </a:solidFill>
                <a:latin typeface="Times New Roman" pitchFamily="-1" charset="0"/>
                <a:ea typeface="+mn-ea"/>
                <a:cs typeface="+mn-cs"/>
              </a:rPr>
              <a:t>Calculate the effective address of each source operand</a:t>
            </a:r>
            <a:r>
              <a:rPr lang="en-US" sz="1200" kern="1200" dirty="0" smtClean="0">
                <a:solidFill>
                  <a:schemeClr val="tx1"/>
                </a:solidFill>
                <a:latin typeface="Times New Roman" pitchFamily="-1" charset="0"/>
                <a:ea typeface="+mn-ea"/>
                <a:cs typeface="+mn-cs"/>
              </a:rPr>
              <a:t>. This may involve displacement, register indirect, indirect, or other forms of address calculation.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Fetch operands (FO): </a:t>
            </a:r>
            <a:r>
              <a:rPr lang="en-US" sz="1200" kern="1200" dirty="0" smtClean="0">
                <a:solidFill>
                  <a:schemeClr val="tx1"/>
                </a:solidFill>
                <a:latin typeface="Times New Roman" pitchFamily="-1" charset="0"/>
                <a:ea typeface="+mn-ea"/>
                <a:cs typeface="+mn-cs"/>
              </a:rPr>
              <a:t>Fetch each operand from memory. Operands in registers need not be fetched.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Execute instruction (EI): </a:t>
            </a:r>
            <a:r>
              <a:rPr lang="en-US" sz="1200" b="0" kern="1200" dirty="0" smtClean="0">
                <a:solidFill>
                  <a:schemeClr val="tx1"/>
                </a:solidFill>
                <a:latin typeface="Times New Roman" pitchFamily="-1" charset="0"/>
                <a:ea typeface="+mn-ea"/>
                <a:cs typeface="+mn-cs"/>
              </a:rPr>
              <a:t>Perform the indicated operation and store the result, if </a:t>
            </a:r>
            <a:r>
              <a:rPr lang="en-US" sz="1200" kern="1200" dirty="0" smtClean="0">
                <a:solidFill>
                  <a:schemeClr val="tx1"/>
                </a:solidFill>
                <a:latin typeface="Times New Roman" pitchFamily="-1" charset="0"/>
                <a:ea typeface="+mn-ea"/>
                <a:cs typeface="+mn-cs"/>
              </a:rPr>
              <a:t>any, in the specified destination operand location.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Write operand (WO): </a:t>
            </a:r>
            <a:r>
              <a:rPr lang="en-US" sz="1200" kern="1200" dirty="0" smtClean="0">
                <a:solidFill>
                  <a:schemeClr val="tx1"/>
                </a:solidFill>
                <a:latin typeface="Times New Roman" pitchFamily="-1" charset="0"/>
                <a:ea typeface="+mn-ea"/>
                <a:cs typeface="+mn-cs"/>
              </a:rPr>
              <a:t>Store the result in memory. </a:t>
            </a:r>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With this decomposition, the various stages will be of more nearly equal duration. </a:t>
            </a:r>
            <a:endParaRPr lang="en-US" dirty="0" smtClean="0"/>
          </a:p>
          <a:p>
            <a:endParaRPr lang="en-US" sz="1200" kern="1200" dirty="0" smtClean="0">
              <a:solidFill>
                <a:schemeClr val="tx1"/>
              </a:solidFill>
              <a:latin typeface="Times New Roman" pitchFamily="-1" charset="0"/>
              <a:ea typeface="+mn-ea"/>
              <a:cs typeface="+mn-cs"/>
            </a:endParaRP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294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39</a:t>
            </a:r>
          </a:p>
        </p:txBody>
      </p:sp>
      <p:sp>
        <p:nvSpPr>
          <p:cNvPr id="8294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294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2950" name="Rectangle 6"/>
          <p:cNvSpPr>
            <a:spLocks noGrp="1" noRot="1" noChangeAspect="1" noChangeArrowheads="1" noTextEdit="1"/>
          </p:cNvSpPr>
          <p:nvPr>
            <p:ph type="sldImg"/>
          </p:nvPr>
        </p:nvSpPr>
        <p:spPr>
          <a:xfrm>
            <a:off x="1150938" y="692150"/>
            <a:ext cx="4556125" cy="3416300"/>
          </a:xfrm>
          <a:ln cap="flat"/>
        </p:spPr>
      </p:sp>
      <p:sp>
        <p:nvSpPr>
          <p:cNvPr id="8295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For the sake of illustration, let us assume equal duration. Using this assumption, Figure 14.10 shows that a six-stage pipeline can reduce the execution time for 9 instructions from 54 time units to 14 time units.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Several comments are in order: The diagram assumes that each instruction goes through all six stages of the pipeline. This will not always be the case. For example, a load instruction does not need the WO stage. However, to simplify the pipeline hardware, the timing is set up assuming that each instruction requires all six stages. Also, the diagram assumes that all of the stages can be performed in parallel. In particular, it is assumed that there are no memory conflicts. For example, the FI, FO, and WO stages involve a memory access. The diagram implies that all these accesses can occur simultaneously. Most memory systems will not permit that. However, the desired value may be in cache, or the FO or WO stage may be null. Thus, much of the time, memory conflicts will not slow down the pipeline. </a:t>
            </a:r>
            <a:endParaRPr lang="en-US" dirty="0" smtClean="0"/>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499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40</a:t>
            </a:r>
          </a:p>
        </p:txBody>
      </p:sp>
      <p:sp>
        <p:nvSpPr>
          <p:cNvPr id="8499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499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4998" name="Rectangle 6"/>
          <p:cNvSpPr>
            <a:spLocks noGrp="1" noRot="1" noChangeAspect="1" noChangeArrowheads="1" noTextEdit="1"/>
          </p:cNvSpPr>
          <p:nvPr>
            <p:ph type="sldImg"/>
          </p:nvPr>
        </p:nvSpPr>
        <p:spPr>
          <a:xfrm>
            <a:off x="1150938" y="692150"/>
            <a:ext cx="4556125" cy="3416300"/>
          </a:xfrm>
          <a:ln cap="flat"/>
        </p:spPr>
      </p:sp>
      <p:sp>
        <p:nvSpPr>
          <p:cNvPr id="84999"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Several other factors serve to limit the performance enhancement. If the six stages are not of equal duration, there will be some waiting involved at various pipe- line stages, as discussed before for the two-stage pipeline. Another difficulty is the conditional branch instruction, which can invalidate several instruction fetches. A similar unpredictable event is an interrupt. Figure 14.11 illustrates the effects of the conditional branch, using the same program as Figure 14.10. Assume that instruction 3 is a conditional branch to instruction 15. Until the instruction is executed, there is no way of knowing which instruction will come next. The pipeline, in this example, simply loads the next instruction in sequence (instruction 4) and proceeds. In Figure 14.10, the branch is not taken, and we get the full performance benefit of the enhancement. In Figure 14.11, the branch is taken. This is not determined until the end of time unit 7. At this point, the pipeline must be cleared of instructions that are not useful. During time unit 8, instruction 15 enters the pipeline. No instructions complete during time units 9 through 12; this is the performance penalty incurred because we could not anticipate the branch. </a:t>
            </a:r>
            <a:endParaRPr lang="en-US" dirty="0" smtClean="0"/>
          </a:p>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Figure 14.12 indicates the logic needed for pipelining to account for branches and interrupts.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Other problems arise that did not appear in our simple two-stage organization. The CO stage may depend on the contents of a register that could be altered by a previous instruction that is still in the pipeline. Other such register and memory conflicts could occur. The system must contain logic to account for this type of conflict. </a:t>
            </a:r>
            <a:endParaRPr lang="en-US" dirty="0" smtClean="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To clarify pipeline operation, it might be useful to look at an alternative depiction. Figures 14.10 and 14.11 show the progression of time horizontally across the figures, with each row showing the progress of an individual instruction. Figure 14.13 shows same sequence of events, with time progressing vertically down the figure, and each row showing the state of the pipeline at a given point in time. In Figure 14.13a (which corresponds to Figure 14.10), the pipeline is full at time 6, with 6 different instructions in various stages of execution, and remains full through time 9; we assume that instruction I9 is the last instruction to be executed. In Figure 14.13b, (which corresponds to Figure 14.11), the pipeline is full at times 6 and 7. At time 7, instruction 3 is in the execute stage and executes a branch to instruction 15. At this point, instructions I4 through I7 are flushed from the pipeline, so that at time 8, only two instructions are in the pipeline, I3 and I15.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endParaRPr lang="en-US" dirty="0" smtClean="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14.14a plots the speedup factor as a function of the number of instructions that are executed without a branch.</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14.14b shows the speedup factor as a function of the number of stages in the instruction pipeline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Thus, the larger the number of pipeline stages, the greater the potential for speedup. However, as a practical matter, the potential gains of additional pipe- line stages are countered by increases in cost, delays between stages, and the fact that branches will be encountered requiring the flushing of the pipeline. </a:t>
            </a:r>
            <a:endParaRPr lang="en-US" dirty="0" smtClean="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In the previous subsection, we mentioned some of the situations that can result in less than optimal pipeline performance. In this subsection, we examine this issue in a more systematic way. Chapter 16 revisits this issue, in more detail, after we have introduced the complexities found in superscalar pipeline organizations.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 </a:t>
            </a:r>
            <a:r>
              <a:rPr lang="en-US" sz="1200" b="1" kern="1200" dirty="0" smtClean="0">
                <a:solidFill>
                  <a:schemeClr val="tx1"/>
                </a:solidFill>
                <a:latin typeface="Times New Roman" pitchFamily="-1" charset="0"/>
                <a:ea typeface="+mn-ea"/>
                <a:cs typeface="+mn-cs"/>
              </a:rPr>
              <a:t>pipeline hazard </a:t>
            </a:r>
            <a:r>
              <a:rPr lang="en-US" sz="1200" kern="1200" dirty="0" smtClean="0">
                <a:solidFill>
                  <a:schemeClr val="tx1"/>
                </a:solidFill>
                <a:latin typeface="Times New Roman" pitchFamily="-1" charset="0"/>
                <a:ea typeface="+mn-ea"/>
                <a:cs typeface="+mn-cs"/>
              </a:rPr>
              <a:t>occurs when the pipeline, or some portion of the pipeline, must stall because conditions do not permit continued execution. Such a pipe- line stall is also referred to as a </a:t>
            </a:r>
            <a:r>
              <a:rPr lang="en-US" sz="1200" i="1" kern="1200" dirty="0" smtClean="0">
                <a:solidFill>
                  <a:schemeClr val="tx1"/>
                </a:solidFill>
                <a:latin typeface="Times New Roman" pitchFamily="-1" charset="0"/>
                <a:ea typeface="+mn-ea"/>
                <a:cs typeface="+mn-cs"/>
              </a:rPr>
              <a:t>pipeline bubble. </a:t>
            </a:r>
            <a:r>
              <a:rPr lang="en-US" sz="1200" kern="1200" dirty="0" smtClean="0">
                <a:solidFill>
                  <a:schemeClr val="tx1"/>
                </a:solidFill>
                <a:latin typeface="Times New Roman" pitchFamily="-1" charset="0"/>
                <a:ea typeface="+mn-ea"/>
                <a:cs typeface="+mn-cs"/>
              </a:rPr>
              <a:t>There are three types of hazards: resource, data, and control.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A resource hazard occurs when two (or more) instructions that are already in the pipeline need the same resource. The result is that the instructions must be executed in serial rather than parallel for a portion of the pipeline. A resource hazard is sometime referred to as a </a:t>
            </a:r>
            <a:r>
              <a:rPr lang="en-US" sz="1200" i="1" kern="1200" dirty="0" smtClean="0">
                <a:solidFill>
                  <a:schemeClr val="tx1"/>
                </a:solidFill>
                <a:latin typeface="Times New Roman" pitchFamily="-1" charset="0"/>
                <a:ea typeface="+mn-ea"/>
                <a:cs typeface="+mn-cs"/>
              </a:rPr>
              <a:t>structural hazard.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Let us consider a simple example of a resource hazard. Assume a simplified five-stage pipeline, in which each stage takes one clock cycle. Figure 14.15a shows the ideal case, in which a new instruction enters the pipeline each clock cycle. Now assume that main memory has a single port and that all instruction fetches and data reads and writes must be performed one at a time. Further, ignore the cache. In this case, an operand read to or write from memory cannot be performed in parallel with an instruction fetch. This is illustrated in Figure 14.15b, which assumes that the source operand for instruction I1 is in memory, rather than a register. Therefore, the fetch instruction stage of the pipeline must idle for one cycle before beginning the instruction fetch for instruction I3. The figure assumes that all other operands are in registers.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Another example of a resource conflict is a situation in which multiple instructions are ready to enter the execute instruction phase and there is a single ALU. One solutions to such resource hazards is to increase available resources, such as having multiple ports into main memory and multiple ALU units. </a:t>
            </a:r>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 data hazard occurs when there is a conflict in the access of an operand location. In general terms, we can state the hazard in this form: Two instructions in a program are to be executed in sequence and both access a particular memory or register operand. If the two instructions are executed in strict sequence, no problem occurs. However, if the instructions are executed in a pipeline, then it is possible for the operand value to be updated in such a way as to produce a different result than would occur with strict sequential execution. In other words, the program produces an incorrect result because of the use of pipelining.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There are three types of data hazards;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Read after write (RAW), or true dependency: </a:t>
            </a:r>
            <a:r>
              <a:rPr lang="en-US" sz="1200" kern="1200" dirty="0" smtClean="0">
                <a:solidFill>
                  <a:schemeClr val="tx1"/>
                </a:solidFill>
                <a:latin typeface="Times New Roman" pitchFamily="-1" charset="0"/>
                <a:ea typeface="+mn-ea"/>
                <a:cs typeface="+mn-cs"/>
              </a:rPr>
              <a:t>An instruction modifies a register or memory location and a succeeding instruction reads the data in that memory or register location. A hazard occurs if the read takes place before the write operation is complete.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Write after read (WAR), or antidependency: </a:t>
            </a:r>
            <a:r>
              <a:rPr lang="en-US" sz="1200" b="0" kern="1200" dirty="0" smtClean="0">
                <a:solidFill>
                  <a:schemeClr val="tx1"/>
                </a:solidFill>
                <a:latin typeface="Times New Roman" pitchFamily="-1" charset="0"/>
                <a:ea typeface="+mn-ea"/>
                <a:cs typeface="+mn-cs"/>
              </a:rPr>
              <a:t>An instruction reads a register or </a:t>
            </a:r>
            <a:r>
              <a:rPr lang="en-US" sz="1200" kern="1200" dirty="0" smtClean="0">
                <a:solidFill>
                  <a:schemeClr val="tx1"/>
                </a:solidFill>
                <a:latin typeface="Times New Roman" pitchFamily="-1" charset="0"/>
                <a:ea typeface="+mn-ea"/>
                <a:cs typeface="+mn-cs"/>
              </a:rPr>
              <a:t>memory location and a succeeding instruction writes to the location. A hazard occurs if the write operation completes before the read operation takes place.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Write after write (WAW), or output dependency: </a:t>
            </a:r>
            <a:r>
              <a:rPr lang="en-US" sz="1200" kern="1200" dirty="0" smtClean="0">
                <a:solidFill>
                  <a:schemeClr val="tx1"/>
                </a:solidFill>
                <a:latin typeface="Times New Roman" pitchFamily="-1" charset="0"/>
                <a:ea typeface="+mn-ea"/>
                <a:cs typeface="+mn-cs"/>
              </a:rPr>
              <a:t>Two instructions both write to the same location. A hazard occurs if the write operations take place in the reverse order of the intended sequence.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example of Figure 14.16 is a RAW hazard. The other two hazards are best discussed in the context of superscalar organization, discussed in Chapter 16.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endParaRPr lang="en-US" dirty="0" smtClean="0"/>
          </a:p>
          <a:p>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22</a:t>
            </a:r>
          </a:p>
        </p:txBody>
      </p:sp>
      <p:sp>
        <p:nvSpPr>
          <p:cNvPr id="4813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4" name="Rectangle 6"/>
          <p:cNvSpPr>
            <a:spLocks noGrp="1" noRot="1" noChangeAspect="1" noChangeArrowheads="1" noTextEdit="1"/>
          </p:cNvSpPr>
          <p:nvPr>
            <p:ph type="sldImg"/>
          </p:nvPr>
        </p:nvSpPr>
        <p:spPr>
          <a:xfrm>
            <a:off x="1150938" y="692150"/>
            <a:ext cx="4556125" cy="3416300"/>
          </a:xfrm>
          <a:ln cap="flat"/>
        </p:spPr>
      </p:sp>
      <p:sp>
        <p:nvSpPr>
          <p:cNvPr id="48135"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To understand the organization of the processor, let us consider the requirements placed on the processor, the things that it must do: </a:t>
            </a:r>
            <a:endParaRPr lang="en-US" dirty="0" smtClean="0"/>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Fetch instruction: The processor reads an instruction from memory (register, cache, main memory).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Interpret instruction: The </a:t>
            </a:r>
            <a:r>
              <a:rPr lang="en-US" sz="1200" kern="1200" dirty="0" smtClean="0">
                <a:solidFill>
                  <a:schemeClr val="tx1"/>
                </a:solidFill>
                <a:latin typeface="Times New Roman" pitchFamily="-1" charset="0"/>
                <a:ea typeface="+mn-ea"/>
                <a:cs typeface="+mn-cs"/>
              </a:rPr>
              <a:t>instruction is decoded to determine what action is required. </a:t>
            </a:r>
          </a:p>
          <a:p>
            <a:endParaRPr lang="en-US" sz="1200" b="1"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Fetch data: The execution of an instruction may require reading data from memory or an I/O module.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Process data: The execution of an instruction may require performing some arithmetic or logical operation on data.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Write data: The results of an execution may require writing data to memory or an I/O module.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To do these things, it should be clear that the processor needs to store some data temporarily. It must remember the location of the last instruction so that it can know where to get the next instruction. It needs to store instructions and data temporarily while an instruction is being executed. In other words, the processor needs a small internal memory. </a:t>
            </a:r>
          </a:p>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 control hazard, also known as a </a:t>
            </a:r>
            <a:r>
              <a:rPr lang="en-US" sz="1200" i="1" kern="1200" dirty="0" smtClean="0">
                <a:solidFill>
                  <a:schemeClr val="tx1"/>
                </a:solidFill>
                <a:latin typeface="Times New Roman" pitchFamily="-1" charset="0"/>
                <a:ea typeface="+mn-ea"/>
                <a:cs typeface="+mn-cs"/>
              </a:rPr>
              <a:t>branch hazard, </a:t>
            </a:r>
            <a:r>
              <a:rPr lang="en-US" sz="1200" kern="1200" dirty="0" smtClean="0">
                <a:solidFill>
                  <a:schemeClr val="tx1"/>
                </a:solidFill>
                <a:latin typeface="Times New Roman" pitchFamily="-1" charset="0"/>
                <a:ea typeface="+mn-ea"/>
                <a:cs typeface="+mn-cs"/>
              </a:rPr>
              <a:t>occurs when the pipeline makes the wrong decision on a branch prediction and therefore brings instructions into the pipeline that must subsequently be discarded. We discuss approaches to dealing with control hazards next. </a:t>
            </a:r>
            <a:endParaRPr lang="en-US" dirty="0" smtClean="0"/>
          </a:p>
          <a:p>
            <a:endParaRPr lang="en-US" dirty="0" smtClean="0"/>
          </a:p>
          <a:p>
            <a:r>
              <a:rPr lang="en-US" sz="1200" kern="1200" dirty="0" smtClean="0">
                <a:solidFill>
                  <a:schemeClr val="tx1"/>
                </a:solidFill>
                <a:latin typeface="Times New Roman" pitchFamily="-1" charset="0"/>
                <a:ea typeface="+mn-ea"/>
                <a:cs typeface="+mn-cs"/>
              </a:rPr>
              <a:t>One of the major problems in designing an instruction pipeline is assuring a steady flow of instructions to the initial stages of the pipeline. The primary impediment, as we have seen, is the conditional branch instruction. Until the instruction is actually executed, it is impossible to determine whether the branch will be taken or not.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 variety of approaches have been taken for dealing with conditional branches: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Multiple streams </a:t>
            </a:r>
          </a:p>
          <a:p>
            <a:r>
              <a:rPr lang="en-US" sz="1200" kern="1200" dirty="0" smtClean="0">
                <a:solidFill>
                  <a:schemeClr val="tx1"/>
                </a:solidFill>
                <a:latin typeface="Times New Roman" pitchFamily="-1" charset="0"/>
                <a:ea typeface="+mn-ea"/>
                <a:cs typeface="+mn-cs"/>
              </a:rPr>
              <a:t>Prefetch branch target </a:t>
            </a:r>
          </a:p>
          <a:p>
            <a:r>
              <a:rPr lang="en-US" sz="1200" kern="1200" dirty="0" smtClean="0">
                <a:solidFill>
                  <a:schemeClr val="tx1"/>
                </a:solidFill>
                <a:latin typeface="Times New Roman" pitchFamily="-1" charset="0"/>
                <a:ea typeface="+mn-ea"/>
                <a:cs typeface="+mn-cs"/>
              </a:rPr>
              <a:t>Loop buffer </a:t>
            </a:r>
          </a:p>
          <a:p>
            <a:r>
              <a:rPr lang="en-US" sz="1200" kern="1200" dirty="0" smtClean="0">
                <a:solidFill>
                  <a:schemeClr val="tx1"/>
                </a:solidFill>
                <a:latin typeface="Times New Roman" pitchFamily="-1" charset="0"/>
                <a:ea typeface="+mn-ea"/>
                <a:cs typeface="+mn-cs"/>
              </a:rPr>
              <a:t>Branch prediction </a:t>
            </a:r>
          </a:p>
          <a:p>
            <a:r>
              <a:rPr lang="en-US" sz="1200" kern="1200" dirty="0" smtClean="0">
                <a:solidFill>
                  <a:schemeClr val="tx1"/>
                </a:solidFill>
                <a:latin typeface="Times New Roman" pitchFamily="-1" charset="0"/>
                <a:ea typeface="+mn-ea"/>
                <a:cs typeface="+mn-cs"/>
              </a:rPr>
              <a:t>Delayed branch </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909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42</a:t>
            </a:r>
          </a:p>
        </p:txBody>
      </p:sp>
      <p:sp>
        <p:nvSpPr>
          <p:cNvPr id="8909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909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9094" name="Rectangle 6"/>
          <p:cNvSpPr>
            <a:spLocks noGrp="1" noRot="1" noChangeAspect="1" noChangeArrowheads="1" noTextEdit="1"/>
          </p:cNvSpPr>
          <p:nvPr>
            <p:ph type="sldImg"/>
          </p:nvPr>
        </p:nvSpPr>
        <p:spPr>
          <a:xfrm>
            <a:off x="1150938" y="692150"/>
            <a:ext cx="4556125" cy="3416300"/>
          </a:xfrm>
          <a:ln cap="flat"/>
        </p:spPr>
      </p:sp>
      <p:sp>
        <p:nvSpPr>
          <p:cNvPr id="89095"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A simple pipeline suffers a penalty for a branch instruction because it must choose one of two instructions to fetch next and may make the wrong choice. A brute-force approach is to replicate the initial portions of the pipeline and allow the pipeline to fetch both instructions, making use of two streams. There are two problems with this approach: </a:t>
            </a:r>
            <a:endParaRPr lang="en-US" dirty="0" smtClean="0"/>
          </a:p>
          <a:p>
            <a:pPr lvl="1"/>
            <a:r>
              <a:rPr lang="en-US" sz="1200" kern="1200" dirty="0" smtClean="0">
                <a:solidFill>
                  <a:schemeClr val="tx1"/>
                </a:solidFill>
                <a:latin typeface="Times New Roman" pitchFamily="-1" charset="0"/>
                <a:ea typeface="ＭＳ Ｐゴシック" pitchFamily="-1" charset="-128"/>
                <a:cs typeface="+mn-cs"/>
              </a:rPr>
              <a:t>With multiple pipelines there are contention delays for access to the registers and to memory. </a:t>
            </a:r>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Additional branch instructions may enter the pipeline (either stream) before the original branch decision is resolved. Each such instruction needs an additional stream. </a:t>
            </a:r>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Despite these drawbacks, this strategy can improve performance. Examples of machines with two or more pipeline streams are the IBM 370/168 and the IBM 3033. </a:t>
            </a:r>
          </a:p>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11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43</a:t>
            </a:r>
          </a:p>
        </p:txBody>
      </p:sp>
      <p:sp>
        <p:nvSpPr>
          <p:cNvPr id="911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11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1142" name="Rectangle 6"/>
          <p:cNvSpPr>
            <a:spLocks noGrp="1" noRot="1" noChangeAspect="1" noChangeArrowheads="1" noTextEdit="1"/>
          </p:cNvSpPr>
          <p:nvPr>
            <p:ph type="sldImg"/>
          </p:nvPr>
        </p:nvSpPr>
        <p:spPr>
          <a:xfrm>
            <a:off x="1150938" y="692150"/>
            <a:ext cx="4556125" cy="3416300"/>
          </a:xfrm>
          <a:ln cap="flat"/>
        </p:spPr>
      </p:sp>
      <p:sp>
        <p:nvSpPr>
          <p:cNvPr id="91143"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When a conditional branch is recognized, the target of the branch is prefetched, in addition to the instruction following the branch. This target is then saved until the branch instruction is executed. If the branch is taken, the target has already been prefetched.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IBM 360/91 uses this approach. </a:t>
            </a:r>
            <a:endParaRPr lang="en-US" dirty="0" smtClean="0"/>
          </a:p>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31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44</a:t>
            </a:r>
          </a:p>
        </p:txBody>
      </p:sp>
      <p:sp>
        <p:nvSpPr>
          <p:cNvPr id="931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31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3190" name="Rectangle 6"/>
          <p:cNvSpPr>
            <a:spLocks noGrp="1" noRot="1" noChangeAspect="1" noChangeArrowheads="1" noTextEdit="1"/>
          </p:cNvSpPr>
          <p:nvPr>
            <p:ph type="sldImg"/>
          </p:nvPr>
        </p:nvSpPr>
        <p:spPr>
          <a:xfrm>
            <a:off x="1150938" y="692150"/>
            <a:ext cx="4556125" cy="3416300"/>
          </a:xfrm>
          <a:ln cap="flat"/>
        </p:spPr>
      </p:sp>
      <p:sp>
        <p:nvSpPr>
          <p:cNvPr id="9319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A loop buffer is a small, very-high-speed memory maintained by the instruction fetch stage of the pipeline and containing the </a:t>
            </a:r>
            <a:r>
              <a:rPr lang="en-US" sz="1200" i="1" kern="1200" dirty="0" smtClean="0">
                <a:solidFill>
                  <a:schemeClr val="tx1"/>
                </a:solidFill>
                <a:latin typeface="Times New Roman" pitchFamily="-1" charset="0"/>
                <a:ea typeface="+mn-ea"/>
                <a:cs typeface="+mn-cs"/>
              </a:rPr>
              <a:t>n </a:t>
            </a:r>
            <a:r>
              <a:rPr lang="en-US" sz="1200" kern="1200" dirty="0" smtClean="0">
                <a:solidFill>
                  <a:schemeClr val="tx1"/>
                </a:solidFill>
                <a:latin typeface="Times New Roman" pitchFamily="-1" charset="0"/>
                <a:ea typeface="+mn-ea"/>
                <a:cs typeface="+mn-cs"/>
              </a:rPr>
              <a:t>most recently fetched instructions, in sequence. If a branch is to be taken, the hardware first checks whether the branch target is within the buffer. If so, the next instruction is fetched from the buffer. The loop buffer has three benefits: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1. </a:t>
            </a:r>
            <a:r>
              <a:rPr lang="en-US" sz="1200" kern="1200" dirty="0" smtClean="0">
                <a:solidFill>
                  <a:schemeClr val="tx1"/>
                </a:solidFill>
                <a:latin typeface="Times New Roman" pitchFamily="-1" charset="0"/>
                <a:ea typeface="+mn-ea"/>
                <a:cs typeface="+mn-cs"/>
              </a:rPr>
              <a:t>With the use of prefetching, the loop buffer will contain some instruction sequentially ahead of the current instruction fetch address. Thus, instructions fetched in sequence will be available without the usual memory access time.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2. </a:t>
            </a:r>
            <a:r>
              <a:rPr lang="en-US" sz="1200" kern="1200" dirty="0" smtClean="0">
                <a:solidFill>
                  <a:schemeClr val="tx1"/>
                </a:solidFill>
                <a:latin typeface="Times New Roman" pitchFamily="-1" charset="0"/>
                <a:ea typeface="+mn-ea"/>
                <a:cs typeface="+mn-cs"/>
              </a:rPr>
              <a:t>If a branch occurs to a target just a few locations ahead of the address of the branch instruction, the target will already be in the buffer. This is useful for the rather common occurrence of IF–THEN and IF–THEN–ELSE sequences. </a:t>
            </a:r>
            <a:endParaRPr lang="en-US" dirty="0" smtClean="0"/>
          </a:p>
          <a:p>
            <a:endParaRPr lang="en-GB" dirty="0" smtClean="0"/>
          </a:p>
          <a:p>
            <a:r>
              <a:rPr lang="en-US" sz="1200" b="1" kern="1200" dirty="0" smtClean="0">
                <a:solidFill>
                  <a:schemeClr val="tx1"/>
                </a:solidFill>
                <a:latin typeface="Times New Roman" pitchFamily="-1" charset="0"/>
                <a:ea typeface="+mn-ea"/>
                <a:cs typeface="+mn-cs"/>
              </a:rPr>
              <a:t>3. </a:t>
            </a:r>
            <a:r>
              <a:rPr lang="en-US" sz="1200" kern="1200" dirty="0" smtClean="0">
                <a:solidFill>
                  <a:schemeClr val="tx1"/>
                </a:solidFill>
                <a:latin typeface="Times New Roman" pitchFamily="-1" charset="0"/>
                <a:ea typeface="+mn-ea"/>
                <a:cs typeface="+mn-cs"/>
              </a:rPr>
              <a:t>This strategy is particularly well suited to dealing with loops, or iterations; hence the name </a:t>
            </a:r>
            <a:r>
              <a:rPr lang="en-US" sz="1200" i="1" kern="1200" dirty="0" smtClean="0">
                <a:solidFill>
                  <a:schemeClr val="tx1"/>
                </a:solidFill>
                <a:latin typeface="Times New Roman" pitchFamily="-1" charset="0"/>
                <a:ea typeface="+mn-ea"/>
                <a:cs typeface="+mn-cs"/>
              </a:rPr>
              <a:t>loop buffer. </a:t>
            </a:r>
            <a:r>
              <a:rPr lang="en-US" sz="1200" kern="1200" dirty="0" smtClean="0">
                <a:solidFill>
                  <a:schemeClr val="tx1"/>
                </a:solidFill>
                <a:latin typeface="Times New Roman" pitchFamily="-1" charset="0"/>
                <a:ea typeface="+mn-ea"/>
                <a:cs typeface="+mn-cs"/>
              </a:rPr>
              <a:t>If the loop buffer is large enough to contain all the instructions in a loop, then those instructions need to be fetched from memory only once, for the first iteration. For subsequent iterations, all the needed instructions are already in the buffer.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loop buffer is similar in principle to a cache dedicated to instructions. The differences are that the loop buffer only retains instructions in sequence and is much smaller in size and hence lower in cost. </a:t>
            </a:r>
            <a:endParaRPr lang="en-US" dirty="0" smtClean="0"/>
          </a:p>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Figure 14.17 gives an example of a loop buffer. If the buffer contains 256 bytes, and byte addressing is used, then the least significant 8 bits are used to index the buffer. The remaining most significant bits are checked to determine if the branch target lies within the environment captured by the buffer.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Among the machines using a loop buffer are some of the CDC machines (Star- 100, 6600, 7600) and the CRAY-1. A specialized form of loop buffer is available on the Motorola 68010, for executing a three-instruction loop involving the DBcc (decrement and branch on condition) instruction (see Problem 14.14). A three-word buffer is maintained, and the processor executes these instructions repeatedly until the loop condition is satisfied. </a:t>
            </a:r>
            <a:endParaRPr lang="en-US" dirty="0" smtClean="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52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45</a:t>
            </a:r>
          </a:p>
        </p:txBody>
      </p:sp>
      <p:sp>
        <p:nvSpPr>
          <p:cNvPr id="952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52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5238" name="Rectangle 6"/>
          <p:cNvSpPr>
            <a:spLocks noGrp="1" noRot="1" noChangeAspect="1" noChangeArrowheads="1" noTextEdit="1"/>
          </p:cNvSpPr>
          <p:nvPr>
            <p:ph type="sldImg"/>
          </p:nvPr>
        </p:nvSpPr>
        <p:spPr>
          <a:xfrm>
            <a:off x="1150938" y="692150"/>
            <a:ext cx="4556125" cy="3416300"/>
          </a:xfrm>
          <a:ln cap="flat"/>
        </p:spPr>
      </p:sp>
      <p:sp>
        <p:nvSpPr>
          <p:cNvPr id="95239"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Various techniques can be used to predict whether a branch will be taken. Among the more common are the following: </a:t>
            </a:r>
            <a:endParaRPr lang="en-US" dirty="0" smtClean="0"/>
          </a:p>
          <a:p>
            <a:r>
              <a:rPr lang="en-US" sz="1200" kern="1200" dirty="0" smtClean="0">
                <a:solidFill>
                  <a:schemeClr val="tx1"/>
                </a:solidFill>
                <a:latin typeface="Times New Roman" pitchFamily="-1" charset="0"/>
                <a:ea typeface="+mn-ea"/>
                <a:cs typeface="+mn-cs"/>
              </a:rPr>
              <a:t>• • • • • </a:t>
            </a:r>
            <a:endParaRPr lang="en-US" dirty="0" smtClean="0"/>
          </a:p>
          <a:p>
            <a:r>
              <a:rPr lang="en-US" sz="1200" kern="1200" dirty="0" smtClean="0">
                <a:solidFill>
                  <a:schemeClr val="tx1"/>
                </a:solidFill>
                <a:latin typeface="Times New Roman" pitchFamily="-1" charset="0"/>
                <a:ea typeface="+mn-ea"/>
                <a:cs typeface="+mn-cs"/>
              </a:rPr>
              <a:t>Predict never taken </a:t>
            </a:r>
          </a:p>
          <a:p>
            <a:r>
              <a:rPr lang="en-US" sz="1200" kern="1200" dirty="0" smtClean="0">
                <a:solidFill>
                  <a:schemeClr val="tx1"/>
                </a:solidFill>
                <a:latin typeface="Times New Roman" pitchFamily="-1" charset="0"/>
                <a:ea typeface="+mn-ea"/>
                <a:cs typeface="+mn-cs"/>
              </a:rPr>
              <a:t>Predict always taken </a:t>
            </a:r>
          </a:p>
          <a:p>
            <a:r>
              <a:rPr lang="en-US" sz="1200" kern="1200" dirty="0" smtClean="0">
                <a:solidFill>
                  <a:schemeClr val="tx1"/>
                </a:solidFill>
                <a:latin typeface="Times New Roman" pitchFamily="-1" charset="0"/>
                <a:ea typeface="+mn-ea"/>
                <a:cs typeface="+mn-cs"/>
              </a:rPr>
              <a:t>Predict by opcode </a:t>
            </a:r>
          </a:p>
          <a:p>
            <a:r>
              <a:rPr lang="en-US" sz="1200" kern="1200" dirty="0" smtClean="0">
                <a:solidFill>
                  <a:schemeClr val="tx1"/>
                </a:solidFill>
                <a:latin typeface="Times New Roman" pitchFamily="-1" charset="0"/>
                <a:ea typeface="+mn-ea"/>
                <a:cs typeface="+mn-cs"/>
              </a:rPr>
              <a:t>Taken/not taken switch </a:t>
            </a:r>
          </a:p>
          <a:p>
            <a:r>
              <a:rPr lang="en-US" sz="1200" kern="1200" dirty="0" smtClean="0">
                <a:solidFill>
                  <a:schemeClr val="tx1"/>
                </a:solidFill>
                <a:latin typeface="Times New Roman" pitchFamily="-1" charset="0"/>
                <a:ea typeface="+mn-ea"/>
                <a:cs typeface="+mn-cs"/>
              </a:rPr>
              <a:t>Branch history table</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first three approaches are static: they do not depend on the execution history up to the time of the conditional branch instruction. The latter two approaches are dynamic: They depend on the execution history.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first two approaches are the simplest. These either always assume that the branch will not be taken and continue to fetch instructions in sequence, or they always assume that the branch will be taken and always fetch from the branch tar- get. The predict-never-taken approach is the most popular of all the branch prediction methods.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Studies analyzing program behavior have shown that conditional branches are taken more than 50% of the time [LILJ88], and so if the cost of prefetching from either path is the same, then always prefetching from the branch target address should give better performance than always prefetching from the sequential path. However, in a paged machine, prefetching the branch target is more likely to cause a page fault than prefetching the next instruction in sequence, and so this performance penalty should be taken into account. An avoidance mechanism may be employed to reduce this penalty.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final static approach makes the decision based on the opcode of the branch instruction. The processor assumes that the branch will be taken for certain branch opcodes and not for others. [LILJ88] reports success rates of greater than 75% with this strategy. </a:t>
            </a:r>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Dynamic branch strategies attempt to improve the accuracy of prediction by recording the history of conditional branch instructions in a program. For example, one or more bits can be associated with each conditional branch instruction that reflect the recent history of the instruction. These bits are referred to as a taken/ not taken switch that directs the processor to make a particular decision the next time the instruction is encountered. Typically, these history bits are not associated with the instruction in main memory. Rather, they are kept in temporary high- speed storage. One possibility is to associate these bits with any conditional branch instruction that is in a cache. When the instruction is replaced in the cache, its history is lost. Another possibility is to maintain a small table for recently executed branch instructions with one or more history bits in each entry. The processor could access the table associatively, like a cache, or by using the low-order bits of the branch instruction’s address. </a:t>
            </a:r>
            <a:endParaRPr lang="en-US" dirty="0" smtClean="0"/>
          </a:p>
          <a:p>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With a single bit, all that can be recorded is whether the last execution of this instruction resulted in a branch or not. A shortcoming of using a single bit appears in the case of a conditional branch instruction that is almost always taken, such as a loop instruction. With only one bit of history, an error in prediction will occur twice for each use of the loop: once on entering the loop, and once on exiting. </a:t>
            </a:r>
            <a:endParaRPr lang="en-US" dirty="0" smtClean="0"/>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If two bits are used, they can be used to record the result of the last two instances of the execution of the associated instruction, or to record a state in some other fashion. Figure 14.18 shows a typical approach (see Problem 14.13 for other possibilities). Assume that the algorithm starts at the upper-left-hand corner of the flowchart. As long as each succeeding conditional branch instruction that is encountered is taken, the decision process predicts that the next branch will be taken. If a single prediction is wrong, the algorithm continues to predict that the next branch is taken. Only if two successive branches are not taken does the algorithm shift to the right-hand side of the flowchart. Subsequently, the algorithm will predict that branches are not taken until two branches in a row are taken. Thus, the algorithm requires two consecutive wrong predictions to change the prediction decision. </a:t>
            </a:r>
            <a:endParaRPr lang="en-US" dirty="0" smtClean="0"/>
          </a:p>
          <a:p>
            <a:endParaRPr lang="en-US" dirty="0" smtClean="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50938" y="692150"/>
            <a:ext cx="4556125" cy="3416300"/>
          </a:xfrm>
          <a:ln/>
        </p:spPr>
      </p:sp>
      <p:sp>
        <p:nvSpPr>
          <p:cNvPr id="132099" name="Rectangle 3"/>
          <p:cNvSpPr>
            <a:spLocks noGrp="1" noChangeArrowheads="1"/>
          </p:cNvSpPr>
          <p:nvPr>
            <p:ph type="body" idx="1"/>
          </p:nvPr>
        </p:nvSpPr>
        <p:spPr/>
        <p:txBody>
          <a:bodyPr/>
          <a:lstStyle/>
          <a:p>
            <a:r>
              <a:rPr lang="en-US" sz="1200" kern="1200" dirty="0" smtClean="0">
                <a:solidFill>
                  <a:schemeClr val="tx1"/>
                </a:solidFill>
                <a:latin typeface="Times New Roman" pitchFamily="-1" charset="0"/>
                <a:ea typeface="+mn-ea"/>
                <a:cs typeface="+mn-cs"/>
              </a:rPr>
              <a:t>The decision process can be represented more compactly by a finite-state machine, shown in Figure 14.19. The finite-state machine representation is commonly used in the literature.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use of history bits, as just described, has one drawback: If the decision is made to take the branch, the target instruction cannot be fetched until the tar- get address, which is an operand in the conditional branch instruction, is decoded. Greater efficiency could be achieved if the instruction fetch could be initiated as soon as the branch decision is made. For this purpose, more information must be saved, in what is known as a branch target buffer, or a branch history table. </a:t>
            </a:r>
            <a:endParaRPr lang="en-US" dirty="0" smtClean="0"/>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branch history table is a small cache memory associated with the instruction fetch stage of the pipeline. Each entry in the table consists of three elements: the address of a branch instruction, some number of history bits that record the state of use of that instruction, and information about the target instruction. In most proposals and implementations, this third field contains the address of the target instruction. Another possibility is for the third field to actually contain the target instruction. The trade-off is clear: Storing the target address yields a smaller table but a greater instruction fetch time compared with storing the target instruction [RECH98]. </a:t>
            </a:r>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1" charset="0"/>
                <a:ea typeface="+mn-ea"/>
                <a:cs typeface="+mn-cs"/>
              </a:rPr>
              <a:t>Figure 14.20 contrasts this scheme with a predict-never-taken strategy. With the former strategy, the instruction fetch stage always fetches the next sequential address. If a branch is taken, some logic in the processor detects this and instructs that the next instruction be fetched from the target address (in addition to flushing the pipeline). The branch history table is treated as a cache. Each prefetch triggers a lookup in the branch history table. If no match is found, the next sequential address is used for the fetch. If a match is found, a prediction is made based on the state of the instruction: Either the next sequential address or the branch target address is fed to the select logic.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When the branch instruction is executed, the execute stage signals the branch history table logic with the result. The state of the instruction is updated to reflect a correct or incorrect prediction. If the prediction is incorrect, the select logic is redirected to the correct address for the next fetch. When a conditional branch instruction is encountered that is not in the table, it is added to the table and one of the existing entries is discarded, using one of the cache replacement algorithms discussed in Chapter 4.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 refinement of the branch history approach is referred to as two-level or correlation-based branch history [YEH91]. This approach is based on the assumption that whereas in loop-closing branches, the past history of a particular branch instruction is a good predictor of future behavior, with more complex control-flow structures, the direction of a branch is frequently correlated with the direction of related branches. An example is an if-then-else or case structure. There are a number of strategies possible. Typically, recent global branch history (i.e., the history of the most recent branches not just of this branch instruction) is used in addition to the history of the current branch instruction. The general structure is defined as an (m, </a:t>
            </a:r>
            <a:r>
              <a:rPr lang="en-US" sz="1200" i="1" kern="1200" dirty="0" smtClean="0">
                <a:solidFill>
                  <a:schemeClr val="tx1"/>
                </a:solidFill>
                <a:latin typeface="Times New Roman" pitchFamily="-1" charset="0"/>
                <a:ea typeface="+mn-ea"/>
                <a:cs typeface="+mn-cs"/>
              </a:rPr>
              <a:t>n) </a:t>
            </a:r>
            <a:r>
              <a:rPr lang="en-US" sz="1200" kern="1200" dirty="0" smtClean="0">
                <a:solidFill>
                  <a:schemeClr val="tx1"/>
                </a:solidFill>
                <a:latin typeface="Times New Roman" pitchFamily="-1" charset="0"/>
                <a:ea typeface="+mn-ea"/>
                <a:cs typeface="+mn-cs"/>
              </a:rPr>
              <a:t>correlator, which uses the behavior of the last </a:t>
            </a:r>
            <a:r>
              <a:rPr lang="en-US" sz="1200" i="1" kern="1200" dirty="0" smtClean="0">
                <a:solidFill>
                  <a:schemeClr val="tx1"/>
                </a:solidFill>
                <a:latin typeface="Times New Roman" pitchFamily="-1" charset="0"/>
                <a:ea typeface="+mn-ea"/>
                <a:cs typeface="+mn-cs"/>
              </a:rPr>
              <a:t>m </a:t>
            </a:r>
            <a:r>
              <a:rPr lang="en-US" sz="1200" kern="1200" dirty="0" smtClean="0">
                <a:solidFill>
                  <a:schemeClr val="tx1"/>
                </a:solidFill>
                <a:latin typeface="Times New Roman" pitchFamily="-1" charset="0"/>
                <a:ea typeface="+mn-ea"/>
                <a:cs typeface="+mn-cs"/>
              </a:rPr>
              <a:t>branches to choose from 2</a:t>
            </a:r>
            <a:r>
              <a:rPr lang="en-US" sz="1200" kern="1200" baseline="30000" dirty="0" smtClean="0">
                <a:solidFill>
                  <a:schemeClr val="tx1"/>
                </a:solidFill>
                <a:latin typeface="Times New Roman" pitchFamily="-1" charset="0"/>
                <a:ea typeface="+mn-ea"/>
                <a:cs typeface="+mn-cs"/>
              </a:rPr>
              <a:t>m</a:t>
            </a:r>
            <a:r>
              <a:rPr lang="en-US" sz="1200" kern="1200" dirty="0" smtClean="0">
                <a:solidFill>
                  <a:schemeClr val="tx1"/>
                </a:solidFill>
                <a:latin typeface="Times New Roman" pitchFamily="-1" charset="0"/>
                <a:ea typeface="+mn-ea"/>
                <a:cs typeface="+mn-cs"/>
              </a:rPr>
              <a:t> </a:t>
            </a:r>
            <a:r>
              <a:rPr lang="en-US" sz="1200" i="1" kern="1200" dirty="0" smtClean="0">
                <a:solidFill>
                  <a:schemeClr val="tx1"/>
                </a:solidFill>
                <a:latin typeface="Times New Roman" pitchFamily="-1" charset="0"/>
                <a:ea typeface="+mn-ea"/>
                <a:cs typeface="+mn-cs"/>
              </a:rPr>
              <a:t>n-bit </a:t>
            </a:r>
            <a:r>
              <a:rPr lang="en-US" sz="1200" kern="1200" dirty="0" smtClean="0">
                <a:solidFill>
                  <a:schemeClr val="tx1"/>
                </a:solidFill>
                <a:latin typeface="Times New Roman" pitchFamily="-1" charset="0"/>
                <a:ea typeface="+mn-ea"/>
                <a:cs typeface="+mn-cs"/>
              </a:rPr>
              <a:t>branch predictors for the current branch instruction. In other words, an </a:t>
            </a:r>
            <a:r>
              <a:rPr lang="en-US" sz="1200" i="1" kern="1200" dirty="0" smtClean="0">
                <a:solidFill>
                  <a:schemeClr val="tx1"/>
                </a:solidFill>
                <a:latin typeface="Times New Roman" pitchFamily="-1" charset="0"/>
                <a:ea typeface="+mn-ea"/>
                <a:cs typeface="+mn-cs"/>
              </a:rPr>
              <a:t>n-bit </a:t>
            </a:r>
            <a:r>
              <a:rPr lang="en-US" sz="1200" kern="1200" dirty="0" smtClean="0">
                <a:solidFill>
                  <a:schemeClr val="tx1"/>
                </a:solidFill>
                <a:latin typeface="Times New Roman" pitchFamily="-1" charset="0"/>
                <a:ea typeface="+mn-ea"/>
                <a:cs typeface="+mn-cs"/>
              </a:rPr>
              <a:t>history is kept for a give branch for each possible combination of branches taken by the most recent </a:t>
            </a:r>
            <a:r>
              <a:rPr lang="en-US" sz="1200" i="1" kern="1200" dirty="0" smtClean="0">
                <a:solidFill>
                  <a:schemeClr val="tx1"/>
                </a:solidFill>
                <a:latin typeface="Times New Roman" pitchFamily="-1" charset="0"/>
                <a:ea typeface="+mn-ea"/>
                <a:cs typeface="+mn-cs"/>
              </a:rPr>
              <a:t>m </a:t>
            </a:r>
            <a:r>
              <a:rPr lang="en-US" sz="1200" kern="1200" dirty="0" smtClean="0">
                <a:solidFill>
                  <a:schemeClr val="tx1"/>
                </a:solidFill>
                <a:latin typeface="Times New Roman" pitchFamily="-1" charset="0"/>
                <a:ea typeface="+mn-ea"/>
                <a:cs typeface="+mn-cs"/>
              </a:rPr>
              <a:t>branches.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An instructive example of an instruction pipeline is that of the Intel 80486. The 80486 implements a five-stage pipeline: </a:t>
            </a:r>
            <a:endParaRPr lang="en-US" dirty="0" smtClean="0"/>
          </a:p>
          <a:p>
            <a:endParaRPr lang="en-US" dirty="0" smtClean="0"/>
          </a:p>
          <a:p>
            <a:r>
              <a:rPr lang="en-US" sz="1200" b="1" kern="1200" dirty="0" smtClean="0">
                <a:solidFill>
                  <a:schemeClr val="tx1"/>
                </a:solidFill>
                <a:latin typeface="Times New Roman" pitchFamily="-1" charset="0"/>
                <a:ea typeface="+mn-ea"/>
                <a:cs typeface="+mn-cs"/>
              </a:rPr>
              <a:t>Fetch: </a:t>
            </a:r>
            <a:r>
              <a:rPr lang="en-US" sz="1200" kern="1200" dirty="0" smtClean="0">
                <a:solidFill>
                  <a:schemeClr val="tx1"/>
                </a:solidFill>
                <a:latin typeface="Times New Roman" pitchFamily="-1" charset="0"/>
                <a:ea typeface="+mn-ea"/>
                <a:cs typeface="+mn-cs"/>
              </a:rPr>
              <a:t>Instructions are fetched from the cache or from external memory and placed into one of the two 16-byte prefetch buffers. The objective of the fetch stage is to fill the prefetch buffers with new data as soon as the old data have been consumed by the instruction decoder. Because instructions are of variable length (from 1 to 11 bytes not counting prefixes), the status of the prefetcher relative to the other pipeline stages varies from instruction to instruction. On average, about five instructions are fetched with each 16-byte load [CRAW90]. The fetch stage operates independently of the other stages to keep the prefetch buffers full.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Decode stage 1: </a:t>
            </a:r>
            <a:r>
              <a:rPr lang="en-US" sz="1200" kern="1200" dirty="0" smtClean="0">
                <a:solidFill>
                  <a:schemeClr val="tx1"/>
                </a:solidFill>
                <a:latin typeface="Times New Roman" pitchFamily="-1" charset="0"/>
                <a:ea typeface="+mn-ea"/>
                <a:cs typeface="+mn-cs"/>
              </a:rPr>
              <a:t>All opcode and addressing-mode information is decoded in the D1 stage. The required information, as well as instruction-length information, is included in at most the first 3 bytes of the instruction. Hence, 3 bytes are passed to the D1 stage from the prefetch buffers. The D1 decoder can then direct the D2 stage to capture the rest of the instruction (displacement and immediate data), which is not involved in the D1 decoding.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Decode stage 2: </a:t>
            </a:r>
            <a:r>
              <a:rPr lang="en-US" sz="1200" kern="1200" dirty="0" smtClean="0">
                <a:solidFill>
                  <a:schemeClr val="tx1"/>
                </a:solidFill>
                <a:latin typeface="Times New Roman" pitchFamily="-1" charset="0"/>
                <a:ea typeface="+mn-ea"/>
                <a:cs typeface="+mn-cs"/>
              </a:rPr>
              <a:t>The D2 stage expands each opcode into control signals for the ALU. It also controls the computation of the more complex addressing modes.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Execute: </a:t>
            </a:r>
            <a:r>
              <a:rPr lang="en-US" sz="1200" kern="1200" dirty="0" smtClean="0">
                <a:solidFill>
                  <a:schemeClr val="tx1"/>
                </a:solidFill>
                <a:latin typeface="Times New Roman" pitchFamily="-1" charset="0"/>
                <a:ea typeface="+mn-ea"/>
                <a:cs typeface="+mn-cs"/>
              </a:rPr>
              <a:t>This stage includes ALU operations, cache access, and register update.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Write back: </a:t>
            </a:r>
            <a:r>
              <a:rPr lang="en-US" sz="1200" kern="1200" dirty="0" smtClean="0">
                <a:solidFill>
                  <a:schemeClr val="tx1"/>
                </a:solidFill>
                <a:latin typeface="Times New Roman" pitchFamily="-1" charset="0"/>
                <a:ea typeface="+mn-ea"/>
                <a:cs typeface="+mn-cs"/>
              </a:rPr>
              <a:t>This stage, if needed, updates registers and status flags modified during the preceding execute stage. If the current instruction updates memory, the computed value is sent to the cache and to the bus-interface write buffers at the same time. </a:t>
            </a:r>
          </a:p>
          <a:p>
            <a:r>
              <a:rPr lang="en-US" sz="1200" kern="1200" dirty="0" smtClean="0">
                <a:solidFill>
                  <a:schemeClr val="tx1"/>
                </a:solidFill>
                <a:latin typeface="Times New Roman" pitchFamily="-1" charset="0"/>
                <a:ea typeface="+mn-ea"/>
                <a:cs typeface="+mn-cs"/>
              </a:rPr>
              <a:t>With the use of two decode stages, the pipeline can sustain a throughput of close to one instruction per clock cycle. Complex instructions and conditional branches can slow down this rate. </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14.1 is a simplified view of a processor, indicating its connection to the rest of the system via the system bus. A similar interface would be needed for any of the interconnection structures described in Chapter 3. The reader will recall that the major components of the processor are an </a:t>
            </a:r>
            <a:r>
              <a:rPr lang="en-US" sz="1200" i="1" kern="1200" dirty="0" smtClean="0">
                <a:solidFill>
                  <a:schemeClr val="tx1"/>
                </a:solidFill>
                <a:latin typeface="Times New Roman" pitchFamily="-1" charset="0"/>
                <a:ea typeface="+mn-ea"/>
                <a:cs typeface="+mn-cs"/>
              </a:rPr>
              <a:t>arithmetic and logic unit </a:t>
            </a:r>
            <a:r>
              <a:rPr lang="en-US" sz="1200" kern="1200" dirty="0" smtClean="0">
                <a:solidFill>
                  <a:schemeClr val="tx1"/>
                </a:solidFill>
                <a:latin typeface="Times New Roman" pitchFamily="-1" charset="0"/>
                <a:ea typeface="+mn-ea"/>
                <a:cs typeface="+mn-cs"/>
              </a:rPr>
              <a:t>(ALU) and a </a:t>
            </a:r>
            <a:r>
              <a:rPr lang="en-US" sz="1200" i="1" kern="1200" dirty="0" smtClean="0">
                <a:solidFill>
                  <a:schemeClr val="tx1"/>
                </a:solidFill>
                <a:latin typeface="Times New Roman" pitchFamily="-1" charset="0"/>
                <a:ea typeface="+mn-ea"/>
                <a:cs typeface="+mn-cs"/>
              </a:rPr>
              <a:t>control unit </a:t>
            </a:r>
            <a:r>
              <a:rPr lang="en-US" sz="1200" kern="1200" dirty="0" smtClean="0">
                <a:solidFill>
                  <a:schemeClr val="tx1"/>
                </a:solidFill>
                <a:latin typeface="Times New Roman" pitchFamily="-1" charset="0"/>
                <a:ea typeface="+mn-ea"/>
                <a:cs typeface="+mn-cs"/>
              </a:rPr>
              <a:t>(CU). The ALU does the actual computation or processing of data. The control unit controls the movement of data and instructions into and out of the processor and controls the operation of the ALU. In addition, the figure shows a minimal internal memory, consisting of a set of storage locations, called </a:t>
            </a:r>
            <a:r>
              <a:rPr lang="en-US" sz="1200" i="1" kern="1200" dirty="0" smtClean="0">
                <a:solidFill>
                  <a:schemeClr val="tx1"/>
                </a:solidFill>
                <a:latin typeface="Times New Roman" pitchFamily="-1" charset="0"/>
                <a:ea typeface="+mn-ea"/>
                <a:cs typeface="+mn-cs"/>
              </a:rPr>
              <a:t>registers. </a:t>
            </a:r>
            <a:endParaRPr lang="en-US" dirty="0" smtClean="0"/>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Figure 14.21 shows examples of the operation of the pipeline. Figure 14.21a shows that there is no delay introduced into the pipeline when a memory access is required. However, as Figure 14.21b shows, there can be a delay for values used to compute memory addresses. That is, if a value is loaded from memory into a register and that register is then used as a base register in the next instruction, the processor will stall for one cycle. In this example, the processor accesses the cache in the EX stage of the first instruction and stores the value retrieved in the register during the WB stage. However, the next instruction needs this register in its D2 stage. When the D2 stage lines up with the WB stage of the previous instruction, bypass signal paths allow the D2 stage to have access to the same data being used by the WB stage for writing, saving one pipeline stage.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Figure 14.21c illustrates the timing of a branch instruction, assuming that the branch is taken. The compare instruction updates condition codes in the WB stage, and bypass paths make this available to the EX stage of the jump instruction at the same time. In parallel, the processor runs a speculative fetch cycle to the target of the jump during the EX stage of the jump instruction. If the processor determines a false branch condition, it discards this prefetch and continues execution with the next sequential instruction (already fetched and decoded). </a:t>
            </a:r>
            <a:endParaRPr lang="en-US" dirty="0" smtClean="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Times New Roman" pitchFamily="-1" charset="0"/>
                <a:ea typeface="+mn-ea"/>
                <a:cs typeface="+mn-cs"/>
              </a:rPr>
              <a:t>The register organization includes the following types of registers (Table 14.2):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General: </a:t>
            </a:r>
            <a:r>
              <a:rPr lang="en-US" sz="1200" kern="1200" dirty="0" smtClean="0">
                <a:solidFill>
                  <a:schemeClr val="tx1"/>
                </a:solidFill>
                <a:latin typeface="Times New Roman" pitchFamily="-1" charset="0"/>
                <a:ea typeface="+mn-ea"/>
                <a:cs typeface="+mn-cs"/>
              </a:rPr>
              <a:t>There are eight 32-bit general-purpose registers (see Figure 14.3c). These may be used for all types of x86 instructions; they can also hold operands for address calculations. In addition, some of these registers also serve special purposes. For example, string instructions use the contents of the ECX, ESI, and EDI registers as operands without having to reference these registers explicitly in the instruction. As a result, a number of instructions can be encoded more compactly. In 64-bit mode, there are 16 64-bit general-purpose registers.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Segment: </a:t>
            </a:r>
            <a:r>
              <a:rPr lang="en-US" sz="1200" kern="1200" dirty="0" smtClean="0">
                <a:solidFill>
                  <a:schemeClr val="tx1"/>
                </a:solidFill>
                <a:latin typeface="Times New Roman" pitchFamily="-1" charset="0"/>
                <a:ea typeface="+mn-ea"/>
                <a:cs typeface="+mn-cs"/>
              </a:rPr>
              <a:t>The six 16-bit segment registers contain segment selectors, which index into segment tables, as discussed in Chapter 8. The code segment (CS) register references the segment containing the instruction being executed. The stack segment (SS) register references the segment containing a user-visible stack. The remaining segment registers (DS, ES, FS, GS) enable the user to reference up to four separate data segments at a time.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Flags: </a:t>
            </a:r>
            <a:r>
              <a:rPr lang="en-US" sz="1200" kern="1200" dirty="0" smtClean="0">
                <a:solidFill>
                  <a:schemeClr val="tx1"/>
                </a:solidFill>
                <a:latin typeface="Times New Roman" pitchFamily="-1" charset="0"/>
                <a:ea typeface="+mn-ea"/>
                <a:cs typeface="+mn-cs"/>
              </a:rPr>
              <a:t>The 32-bit EFLAGS register contains condition codes and various mode bits. In 64-bit mode, this register is extended to 64 bits and referred </a:t>
            </a:r>
            <a:endParaRPr lang="en-US" dirty="0" smtClean="0"/>
          </a:p>
          <a:p>
            <a:r>
              <a:rPr lang="en-US" sz="1200" kern="1200" dirty="0" smtClean="0">
                <a:solidFill>
                  <a:schemeClr val="tx1"/>
                </a:solidFill>
                <a:latin typeface="Times New Roman" pitchFamily="-1" charset="0"/>
                <a:ea typeface="+mn-ea"/>
                <a:cs typeface="+mn-cs"/>
              </a:rPr>
              <a:t>to as RFLAGS. In the current architecture definition, the upper 32 bits of RFLAGS are unused.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Instruction pointer: </a:t>
            </a:r>
            <a:r>
              <a:rPr lang="en-US" sz="1200" kern="1200" dirty="0" smtClean="0">
                <a:solidFill>
                  <a:schemeClr val="tx1"/>
                </a:solidFill>
                <a:latin typeface="Times New Roman" pitchFamily="-1" charset="0"/>
                <a:ea typeface="+mn-ea"/>
                <a:cs typeface="+mn-cs"/>
              </a:rPr>
              <a:t>Contains the address of the current instruction. </a:t>
            </a:r>
            <a:endParaRPr lang="en-US" dirty="0" smtClean="0"/>
          </a:p>
          <a:p>
            <a:r>
              <a:rPr lang="en-US" sz="1200" kern="1200" dirty="0" smtClean="0">
                <a:solidFill>
                  <a:schemeClr val="tx1"/>
                </a:solidFill>
                <a:latin typeface="Times New Roman" pitchFamily="-1" charset="0"/>
                <a:ea typeface="+mn-ea"/>
                <a:cs typeface="+mn-cs"/>
              </a:rPr>
              <a:t>There are also registers specifically devoted to the floating-point unit: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Numeric: </a:t>
            </a:r>
            <a:r>
              <a:rPr lang="en-US" sz="1200" kern="1200" dirty="0" smtClean="0">
                <a:solidFill>
                  <a:schemeClr val="tx1"/>
                </a:solidFill>
                <a:latin typeface="Times New Roman" pitchFamily="-1" charset="0"/>
                <a:ea typeface="+mn-ea"/>
                <a:cs typeface="+mn-cs"/>
              </a:rPr>
              <a:t>Each register holds an extended-precision 80-bit floating-point number. There are eight registers that function as a stack, with push and pop operations available in the instruction set.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Control: </a:t>
            </a:r>
            <a:r>
              <a:rPr lang="en-US" sz="1200" kern="1200" dirty="0" smtClean="0">
                <a:solidFill>
                  <a:schemeClr val="tx1"/>
                </a:solidFill>
                <a:latin typeface="Times New Roman" pitchFamily="-1" charset="0"/>
                <a:ea typeface="+mn-ea"/>
                <a:cs typeface="+mn-cs"/>
              </a:rPr>
              <a:t>The 16-bit control register contains bits that control the operation of the floating-point unit, including the type of rounding control; single, double, or extended precision; and bits to enable or disable various exception conditions.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Status: </a:t>
            </a:r>
            <a:r>
              <a:rPr lang="en-US" sz="1200" kern="1200" dirty="0" smtClean="0">
                <a:solidFill>
                  <a:schemeClr val="tx1"/>
                </a:solidFill>
                <a:latin typeface="Times New Roman" pitchFamily="-1" charset="0"/>
                <a:ea typeface="+mn-ea"/>
                <a:cs typeface="+mn-cs"/>
              </a:rPr>
              <a:t>The 16-bit status register contains bits that reflect the current state of the floating-point unit, including a 3-bit pointer to the top of the stack; condition codes reporting the outcome of the last operation; and exception flags.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Tagword: </a:t>
            </a:r>
            <a:r>
              <a:rPr lang="en-US" sz="1200" b="0" kern="1200" dirty="0" smtClean="0">
                <a:solidFill>
                  <a:schemeClr val="tx1"/>
                </a:solidFill>
                <a:latin typeface="Times New Roman" pitchFamily="-1" charset="0"/>
                <a:ea typeface="+mn-ea"/>
                <a:cs typeface="+mn-cs"/>
              </a:rPr>
              <a:t>This 16-bit register contains a 2-bit tag for each floating-point numeric </a:t>
            </a:r>
            <a:r>
              <a:rPr lang="en-US" sz="1200" kern="1200" dirty="0" smtClean="0">
                <a:solidFill>
                  <a:schemeClr val="tx1"/>
                </a:solidFill>
                <a:latin typeface="Times New Roman" pitchFamily="-1" charset="0"/>
                <a:ea typeface="+mn-ea"/>
                <a:cs typeface="+mn-cs"/>
              </a:rPr>
              <a:t>register, which indicates the nature of the contents of the corresponding register.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four possible values are valid, zero, special (NaN, infinity, denormalized), and empty. These tags enable programs to check the contents of a numeric register without performing complex decoding of the actual data in the register. For example, when a context switch is made, the processor need not save any floating-point registers that are empty.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use of most of the aforementioned registers is easily understood. Let us elaborate briefly on several of the registers. </a:t>
            </a:r>
            <a:endParaRPr lang="en-US" dirty="0" smtClean="0"/>
          </a:p>
          <a:p>
            <a:endParaRPr lang="en-US" dirty="0" smtClean="0"/>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dirty="0" smtClean="0"/>
              <a:t>Table</a:t>
            </a:r>
            <a:r>
              <a:rPr lang="en-US" baseline="0" dirty="0" smtClean="0"/>
              <a:t> 14.2 continued.</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The EFLAGS register (Figure 14.22) indicates the condition of the processor and helps to control its operation. It includes the six condition codes defined in Table 12.9 (carry, parity, auxiliary, zero, sign, overflow), which report the results of an integer operation. In addition, there are bits in the register that may be referred to as control bits: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Trap flag (TF): </a:t>
            </a:r>
            <a:r>
              <a:rPr lang="en-US" sz="1200" kern="1200" dirty="0" smtClean="0">
                <a:solidFill>
                  <a:schemeClr val="tx1"/>
                </a:solidFill>
                <a:latin typeface="Times New Roman" pitchFamily="-1" charset="0"/>
                <a:ea typeface="+mn-ea"/>
                <a:cs typeface="+mn-cs"/>
              </a:rPr>
              <a:t>When set, causes an interrupt after the execution of each instruction. This is used for debugging.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Interrupt enable flag (IF): </a:t>
            </a:r>
            <a:r>
              <a:rPr lang="en-US" sz="1200" kern="1200" dirty="0" smtClean="0">
                <a:solidFill>
                  <a:schemeClr val="tx1"/>
                </a:solidFill>
                <a:latin typeface="Times New Roman" pitchFamily="-1" charset="0"/>
                <a:ea typeface="+mn-ea"/>
                <a:cs typeface="+mn-cs"/>
              </a:rPr>
              <a:t>When set, the processor will recognize external interrupts.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Direction flag (DF): </a:t>
            </a:r>
            <a:r>
              <a:rPr lang="en-US" sz="1200" kern="1200" dirty="0" smtClean="0">
                <a:solidFill>
                  <a:schemeClr val="tx1"/>
                </a:solidFill>
                <a:latin typeface="Times New Roman" pitchFamily="-1" charset="0"/>
                <a:ea typeface="+mn-ea"/>
                <a:cs typeface="+mn-cs"/>
              </a:rPr>
              <a:t>Determines whether string processing instructions increment or decrement the 16-bit half-registers SI and DI (for 16-bit operations) or the 32-bit registers ESI and EDI (for 32-bit operations).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I/O privilege flag (IOPL): </a:t>
            </a:r>
            <a:r>
              <a:rPr lang="en-US" sz="1200" kern="1200" dirty="0" smtClean="0">
                <a:solidFill>
                  <a:schemeClr val="tx1"/>
                </a:solidFill>
                <a:latin typeface="Times New Roman" pitchFamily="-1" charset="0"/>
                <a:ea typeface="+mn-ea"/>
                <a:cs typeface="+mn-cs"/>
              </a:rPr>
              <a:t>When set, causes the processor to generate an exception on all accesses to I/O devices during protected-mode operation.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Resume flag (RF): </a:t>
            </a:r>
            <a:r>
              <a:rPr lang="en-US" sz="1200" kern="1200" dirty="0" smtClean="0">
                <a:solidFill>
                  <a:schemeClr val="tx1"/>
                </a:solidFill>
                <a:latin typeface="Times New Roman" pitchFamily="-1" charset="0"/>
                <a:ea typeface="+mn-ea"/>
                <a:cs typeface="+mn-cs"/>
              </a:rPr>
              <a:t>Allows the programmer to disable debug exceptions so that the instruction can be restarted after a debug exception without immediately causing another debug exception.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Alignment check (AC): </a:t>
            </a:r>
            <a:r>
              <a:rPr lang="en-US" sz="1200" kern="1200" dirty="0" smtClean="0">
                <a:solidFill>
                  <a:schemeClr val="tx1"/>
                </a:solidFill>
                <a:latin typeface="Times New Roman" pitchFamily="-1" charset="0"/>
                <a:ea typeface="+mn-ea"/>
                <a:cs typeface="+mn-cs"/>
              </a:rPr>
              <a:t>Activates if a word or doubleword is addressed on a nonword or nondoubleword boundary.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Identification flag (ID): </a:t>
            </a:r>
            <a:r>
              <a:rPr lang="en-US" sz="1200" kern="1200" dirty="0" smtClean="0">
                <a:solidFill>
                  <a:schemeClr val="tx1"/>
                </a:solidFill>
                <a:latin typeface="Times New Roman" pitchFamily="-1" charset="0"/>
                <a:ea typeface="+mn-ea"/>
                <a:cs typeface="+mn-cs"/>
              </a:rPr>
              <a:t>If this bit can be set and cleared, then this processor supports the processorID instruction. This instruction provides information about the vendor, family, and model.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In addition, there are 4 bits that relate to operating mode. The Nested Task (NT) flag indicates that the current task is nested within another task in protected- mode operation. The Virtual Mode (VM) bit allows the programmer to enable or disable virtual 8086 mode, which determines whether the processor runs as an 8086 machine. The Virtual Interrupt Flag (VIF) and Virtual Interrupt Pending (VIP) flag are used in a multitasking environment. </a:t>
            </a:r>
            <a:endParaRPr lang="en-US" dirty="0" smtClean="0"/>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1" charset="0"/>
                <a:ea typeface="+mn-ea"/>
                <a:cs typeface="+mn-cs"/>
              </a:rPr>
              <a:t>The x86 employs four control registers (register CR1 is unused) to control various aspects of processor operation (Figure 14.23). All of the registers except CR0 are either 32 bits or 64 bits long, depending on whether the implementation supports the x86 64-bit architecture. The CR0 register contains system control flags, which control modes or indicate states that apply generally to the processor rather than </a:t>
            </a:r>
            <a:endParaRPr lang="en-US" dirty="0" smtClean="0"/>
          </a:p>
          <a:p>
            <a:r>
              <a:rPr lang="en-US" sz="1200" kern="1200" dirty="0" smtClean="0">
                <a:solidFill>
                  <a:schemeClr val="tx1"/>
                </a:solidFill>
                <a:latin typeface="Times New Roman" pitchFamily="-1" charset="0"/>
                <a:ea typeface="+mn-ea"/>
                <a:cs typeface="+mn-cs"/>
              </a:rPr>
              <a:t>to the execution of an individual task. The flags are as follows: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Protection Enable (PE): </a:t>
            </a:r>
            <a:r>
              <a:rPr lang="en-US" sz="1200" kern="1200" dirty="0" smtClean="0">
                <a:solidFill>
                  <a:schemeClr val="tx1"/>
                </a:solidFill>
                <a:latin typeface="Times New Roman" pitchFamily="-1" charset="0"/>
                <a:ea typeface="+mn-ea"/>
                <a:cs typeface="+mn-cs"/>
              </a:rPr>
              <a:t>Enable/disable protected mode of operation.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Monitor Coprocessor (MP): </a:t>
            </a:r>
            <a:r>
              <a:rPr lang="en-US" sz="1200" kern="1200" dirty="0" smtClean="0">
                <a:solidFill>
                  <a:schemeClr val="tx1"/>
                </a:solidFill>
                <a:latin typeface="Times New Roman" pitchFamily="-1" charset="0"/>
                <a:ea typeface="+mn-ea"/>
                <a:cs typeface="+mn-cs"/>
              </a:rPr>
              <a:t>Only of interest when running programs from earlier machines on the x86; it relates to the presence of an arithmetic coprocessor.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Emulation (EM): </a:t>
            </a:r>
            <a:r>
              <a:rPr lang="en-US" sz="1200" kern="1200" dirty="0" smtClean="0">
                <a:solidFill>
                  <a:schemeClr val="tx1"/>
                </a:solidFill>
                <a:latin typeface="Times New Roman" pitchFamily="-1" charset="0"/>
                <a:ea typeface="+mn-ea"/>
                <a:cs typeface="+mn-cs"/>
              </a:rPr>
              <a:t>Set when the processor does not have a floating-point unit, and causes an interrupt when an attempt is made to execute floating-point instructions.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Task Switched (TS): </a:t>
            </a:r>
            <a:r>
              <a:rPr lang="en-US" sz="1200" kern="1200" dirty="0" smtClean="0">
                <a:solidFill>
                  <a:schemeClr val="tx1"/>
                </a:solidFill>
                <a:latin typeface="Times New Roman" pitchFamily="-1" charset="0"/>
                <a:ea typeface="+mn-ea"/>
                <a:cs typeface="+mn-cs"/>
              </a:rPr>
              <a:t>Indicates that the processor has switched tasks.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Extension Type (ET): </a:t>
            </a:r>
            <a:r>
              <a:rPr lang="en-US" sz="1200" kern="1200" dirty="0" smtClean="0">
                <a:solidFill>
                  <a:schemeClr val="tx1"/>
                </a:solidFill>
                <a:latin typeface="Times New Roman" pitchFamily="-1" charset="0"/>
                <a:ea typeface="+mn-ea"/>
                <a:cs typeface="+mn-cs"/>
              </a:rPr>
              <a:t>Not used on the Pentium and later machines; used to </a:t>
            </a:r>
          </a:p>
          <a:p>
            <a:r>
              <a:rPr lang="en-US" sz="1200" kern="1200" dirty="0" smtClean="0">
                <a:solidFill>
                  <a:schemeClr val="tx1"/>
                </a:solidFill>
                <a:latin typeface="Times New Roman" pitchFamily="-1" charset="0"/>
                <a:ea typeface="+mn-ea"/>
                <a:cs typeface="+mn-cs"/>
              </a:rPr>
              <a:t>indicate support of math coprocessor instructions on earlier machines.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Numeric Error (NE): </a:t>
            </a:r>
            <a:r>
              <a:rPr lang="en-US" sz="1200" kern="1200" dirty="0" smtClean="0">
                <a:solidFill>
                  <a:schemeClr val="tx1"/>
                </a:solidFill>
                <a:latin typeface="Times New Roman" pitchFamily="-1" charset="0"/>
                <a:ea typeface="+mn-ea"/>
                <a:cs typeface="+mn-cs"/>
              </a:rPr>
              <a:t>Enables the standard mechanism for reporting floating- point errors on external bus lines.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Write Protect (WP): </a:t>
            </a:r>
            <a:r>
              <a:rPr lang="en-US" sz="1200" kern="1200" dirty="0" smtClean="0">
                <a:solidFill>
                  <a:schemeClr val="tx1"/>
                </a:solidFill>
                <a:latin typeface="Times New Roman" pitchFamily="-1" charset="0"/>
                <a:ea typeface="+mn-ea"/>
                <a:cs typeface="+mn-cs"/>
              </a:rPr>
              <a:t>When this bit is clear, read-only user-level pages can be written by a supervisor process. This feature is useful for supporting process creation in some operating systems.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Alignment Mask (AM): </a:t>
            </a:r>
            <a:r>
              <a:rPr lang="en-US" sz="1200" kern="1200" dirty="0" smtClean="0">
                <a:solidFill>
                  <a:schemeClr val="tx1"/>
                </a:solidFill>
                <a:latin typeface="Times New Roman" pitchFamily="-1" charset="0"/>
                <a:ea typeface="+mn-ea"/>
                <a:cs typeface="+mn-cs"/>
              </a:rPr>
              <a:t>Enables/disables alignment checking.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Not Write Through (NW): </a:t>
            </a:r>
            <a:r>
              <a:rPr lang="en-US" sz="1200" b="0" kern="1200" dirty="0" smtClean="0">
                <a:solidFill>
                  <a:schemeClr val="tx1"/>
                </a:solidFill>
                <a:latin typeface="Times New Roman" pitchFamily="-1" charset="0"/>
                <a:ea typeface="+mn-ea"/>
                <a:cs typeface="+mn-cs"/>
              </a:rPr>
              <a:t>Selects mode of operation of the data cache. When </a:t>
            </a:r>
          </a:p>
          <a:p>
            <a:r>
              <a:rPr lang="en-US" sz="1200" kern="1200" dirty="0" smtClean="0">
                <a:solidFill>
                  <a:schemeClr val="tx1"/>
                </a:solidFill>
                <a:latin typeface="Times New Roman" pitchFamily="-1" charset="0"/>
                <a:ea typeface="+mn-ea"/>
                <a:cs typeface="+mn-cs"/>
              </a:rPr>
              <a:t>this bit is set, the data cache is inhibited from cache write-through operations.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Cache Disable (CD): </a:t>
            </a:r>
            <a:r>
              <a:rPr lang="en-US" sz="1200" kern="1200" dirty="0" smtClean="0">
                <a:solidFill>
                  <a:schemeClr val="tx1"/>
                </a:solidFill>
                <a:latin typeface="Times New Roman" pitchFamily="-1" charset="0"/>
                <a:ea typeface="+mn-ea"/>
                <a:cs typeface="+mn-cs"/>
              </a:rPr>
              <a:t>Enables/disables the internal cache fill mechanism.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Paging (PG): </a:t>
            </a:r>
            <a:r>
              <a:rPr lang="en-US" sz="1200" kern="1200" dirty="0" smtClean="0">
                <a:solidFill>
                  <a:schemeClr val="tx1"/>
                </a:solidFill>
                <a:latin typeface="Times New Roman" pitchFamily="-1" charset="0"/>
                <a:ea typeface="+mn-ea"/>
                <a:cs typeface="+mn-cs"/>
              </a:rPr>
              <a:t>Enables/disables paging.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sz="1200" kern="1200" dirty="0" smtClean="0">
                <a:solidFill>
                  <a:schemeClr val="tx1"/>
                </a:solidFill>
                <a:latin typeface="Times New Roman" pitchFamily="-1" charset="0"/>
                <a:ea typeface="+mn-ea"/>
                <a:cs typeface="+mn-cs"/>
              </a:rPr>
              <a:t>When paging is enabled, the CR2 and CR3 registers are valid. The CR2 register holds the 32-bit linear address of the last page accessed before a page fault interrupt. The leftmost 20 bits of CR3 hold the 20 most significant bits of the base address of the page directory; the remainder of the address contains zeros. Two bits of CR3 are used to drive pins that control the operation of an external cache. The page- level cache disable (PCD) enables or disables the external cache, and the page-level writes transparent (PWT) bit controls write through in the external cache. </a:t>
            </a:r>
            <a:endParaRPr lang="en-US" dirty="0" smtClean="0"/>
          </a:p>
          <a:p>
            <a:r>
              <a:rPr lang="en-US" sz="1200" kern="1200" dirty="0" smtClean="0">
                <a:solidFill>
                  <a:schemeClr val="tx1"/>
                </a:solidFill>
                <a:latin typeface="Times New Roman" pitchFamily="-1" charset="0"/>
                <a:ea typeface="+mn-ea"/>
                <a:cs typeface="+mn-cs"/>
              </a:rPr>
              <a:t>• • • • • • </a:t>
            </a:r>
            <a:endParaRPr lang="en-US" dirty="0" smtClean="0"/>
          </a:p>
          <a:p>
            <a:r>
              <a:rPr lang="en-US" sz="1200" kern="1200" dirty="0" smtClean="0">
                <a:solidFill>
                  <a:schemeClr val="tx1"/>
                </a:solidFill>
                <a:latin typeface="Times New Roman" pitchFamily="-1" charset="0"/>
                <a:ea typeface="+mn-ea"/>
                <a:cs typeface="+mn-cs"/>
              </a:rPr>
              <a:t>Nine additional control bits are defined in CR4: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Virtual-8086 Mode Extension (VME): </a:t>
            </a:r>
            <a:r>
              <a:rPr lang="en-US" sz="1200" kern="1200" dirty="0" smtClean="0">
                <a:solidFill>
                  <a:schemeClr val="tx1"/>
                </a:solidFill>
                <a:latin typeface="Times New Roman" pitchFamily="-1" charset="0"/>
                <a:ea typeface="+mn-ea"/>
                <a:cs typeface="+mn-cs"/>
              </a:rPr>
              <a:t>Enables support for the virtual interrupt flag in virtual-8086 mode.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Protected-mode Virtual Interrupts (PVI): </a:t>
            </a:r>
            <a:r>
              <a:rPr lang="en-US" sz="1200" kern="1200" dirty="0" smtClean="0">
                <a:solidFill>
                  <a:schemeClr val="tx1"/>
                </a:solidFill>
                <a:latin typeface="Times New Roman" pitchFamily="-1" charset="0"/>
                <a:ea typeface="+mn-ea"/>
                <a:cs typeface="+mn-cs"/>
              </a:rPr>
              <a:t>Enables support for the virtual interrupt flag in protected mode.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Time Stamp Disable (TSD): </a:t>
            </a:r>
            <a:r>
              <a:rPr lang="en-US" sz="1200" kern="1200" dirty="0" smtClean="0">
                <a:solidFill>
                  <a:schemeClr val="tx1"/>
                </a:solidFill>
                <a:latin typeface="Times New Roman" pitchFamily="-1" charset="0"/>
                <a:ea typeface="+mn-ea"/>
                <a:cs typeface="+mn-cs"/>
              </a:rPr>
              <a:t>Disables the read from time stamp counter (RDTSC) instruction, which is used for debugging purposes.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Debugging Extensions (DE): </a:t>
            </a:r>
            <a:r>
              <a:rPr lang="en-US" sz="1200" kern="1200" dirty="0" smtClean="0">
                <a:solidFill>
                  <a:schemeClr val="tx1"/>
                </a:solidFill>
                <a:latin typeface="Times New Roman" pitchFamily="-1" charset="0"/>
                <a:ea typeface="+mn-ea"/>
                <a:cs typeface="+mn-cs"/>
              </a:rPr>
              <a:t>Enables I/O breakpoints; this allows the processor to interrupt on I/O reads and writes.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Page Size Extensions (PSE): </a:t>
            </a:r>
            <a:r>
              <a:rPr lang="en-US" sz="1200" kern="1200" dirty="0" smtClean="0">
                <a:solidFill>
                  <a:schemeClr val="tx1"/>
                </a:solidFill>
                <a:latin typeface="Times New Roman" pitchFamily="-1" charset="0"/>
                <a:ea typeface="+mn-ea"/>
                <a:cs typeface="+mn-cs"/>
              </a:rPr>
              <a:t>Enables large page sizes (2 or 4-MByte pages) when set; restricts pages to 4 KBytes when clear.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Physical Address Extension (PAE): </a:t>
            </a:r>
            <a:r>
              <a:rPr lang="en-US" sz="1200" kern="1200" dirty="0" smtClean="0">
                <a:solidFill>
                  <a:schemeClr val="tx1"/>
                </a:solidFill>
                <a:latin typeface="Times New Roman" pitchFamily="-1" charset="0"/>
                <a:ea typeface="+mn-ea"/>
                <a:cs typeface="+mn-cs"/>
              </a:rPr>
              <a:t>Enables address lines A35 through A32 whenever a special new addressing mode, controlled by the PSE, is enabled. </a:t>
            </a:r>
            <a:endParaRPr lang="en-US" dirty="0" smtClean="0"/>
          </a:p>
          <a:p>
            <a:endParaRPr lang="en-US" dirty="0" smtClean="0"/>
          </a:p>
          <a:p>
            <a:r>
              <a:rPr lang="en-US" sz="1200" b="1" kern="1200" dirty="0" smtClean="0">
                <a:solidFill>
                  <a:schemeClr val="tx1"/>
                </a:solidFill>
                <a:latin typeface="Times New Roman" pitchFamily="-1" charset="0"/>
                <a:ea typeface="+mn-ea"/>
                <a:cs typeface="+mn-cs"/>
              </a:rPr>
              <a:t>Machine Check Enable (MCE): </a:t>
            </a:r>
            <a:r>
              <a:rPr lang="en-US" sz="1200" kern="1200" dirty="0" smtClean="0">
                <a:solidFill>
                  <a:schemeClr val="tx1"/>
                </a:solidFill>
                <a:latin typeface="Times New Roman" pitchFamily="-1" charset="0"/>
                <a:ea typeface="+mn-ea"/>
                <a:cs typeface="+mn-cs"/>
              </a:rPr>
              <a:t>Enables the machine check interrupt, which occurs when a data parity error occurs during a read bus cycle or when a bus cycle is not successfully completed.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Page Global Enable (PGE): </a:t>
            </a:r>
            <a:r>
              <a:rPr lang="en-US" sz="1200" kern="1200" dirty="0" smtClean="0">
                <a:solidFill>
                  <a:schemeClr val="tx1"/>
                </a:solidFill>
                <a:latin typeface="Times New Roman" pitchFamily="-1" charset="0"/>
                <a:ea typeface="+mn-ea"/>
                <a:cs typeface="+mn-cs"/>
              </a:rPr>
              <a:t>Enables the use of global pages. When PGE =1 and a task switch is performed, all of the TLB entries are flushed with the exception of those marked global.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Performance Counter Enable (PCE): </a:t>
            </a:r>
            <a:r>
              <a:rPr lang="en-US" sz="1200" kern="1200" dirty="0" smtClean="0">
                <a:solidFill>
                  <a:schemeClr val="tx1"/>
                </a:solidFill>
                <a:latin typeface="Times New Roman" pitchFamily="-1" charset="0"/>
                <a:ea typeface="+mn-ea"/>
                <a:cs typeface="+mn-cs"/>
              </a:rPr>
              <a:t>Enables the execution of the RDPMC (read performance counter) instruction at any privilege level. Two performance counters are used to measure the duration of a specific event type and the number of occurrences of a specific event type. </a:t>
            </a: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1" charset="0"/>
                <a:ea typeface="+mn-ea"/>
                <a:cs typeface="+mn-cs"/>
              </a:rPr>
              <a:t>Recall from Section 10.3 that the x86 MMX capability makes use of several 64-bit data types. The MMX instructions make use of 3-bit register address fields, so that eight MMX registers are supported. In fact, the processor does not include specific MMX registers. Rather, the processor uses an aliasing technique (Figure 14.24). The existing floating-point registers are used to store MMX values. Specifically, the low-order 64 bits (mantissa) of each floating-point register are used to form the eight MMX registers. Thus, the older 32-bit x86 architecture is easily extended to support the MMX capability. Some key characteristics of the MMX use of these registers are as follows: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Recall that the floating-point registers are treated as a stack for floating-point operations. For MMX operations, these same registers are accessed directly.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The first time that an MMX instruction is executed after any floating-point operations, the FP tag word is marked valid. This reflects the change from stack operation to direct register addressing. </a:t>
            </a:r>
            <a:endParaRPr lang="en-US" dirty="0" smtClean="0"/>
          </a:p>
          <a:p>
            <a:endParaRPr lang="en-US" dirty="0" smtClean="0"/>
          </a:p>
          <a:p>
            <a:r>
              <a:rPr lang="en-US" sz="1200" kern="1200" dirty="0" smtClean="0">
                <a:solidFill>
                  <a:schemeClr val="tx1"/>
                </a:solidFill>
                <a:latin typeface="Times New Roman" pitchFamily="-1" charset="0"/>
                <a:ea typeface="+mn-ea"/>
                <a:cs typeface="+mn-cs"/>
              </a:rPr>
              <a:t>The EMMS (Empty MMX State) instruction sets bits of the FP tag word to indicate that all registers are empty. It is important that the programmer insert this instruction at the end of an MMX code block so that subsequent floating- point operations function properly.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When a value is written to an MMX register, bits [79:64] of the corresponding FP register (sign and exponent bits) are set to all ones. This sets the value in the FP register to NaN (not a number) or infinity when viewed as a floating- point value. This ensures that an MMX data value will not look like a valid floating-point value. </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Two classes of events cause the x86 to suspend execution of the current instruction stream and respond to the event: interrupts and exceptions. In both cases, the processor saves the context of the current process and transfers to a predefined routine to service the condition. An </a:t>
            </a:r>
            <a:r>
              <a:rPr lang="en-US" sz="1200" i="1" kern="1200" dirty="0" smtClean="0">
                <a:solidFill>
                  <a:schemeClr val="tx1"/>
                </a:solidFill>
                <a:latin typeface="Times New Roman" pitchFamily="-1" charset="0"/>
                <a:ea typeface="+mn-ea"/>
                <a:cs typeface="+mn-cs"/>
              </a:rPr>
              <a:t>interrupt </a:t>
            </a:r>
            <a:r>
              <a:rPr lang="en-US" sz="1200" kern="1200" dirty="0" smtClean="0">
                <a:solidFill>
                  <a:schemeClr val="tx1"/>
                </a:solidFill>
                <a:latin typeface="Times New Roman" pitchFamily="-1" charset="0"/>
                <a:ea typeface="+mn-ea"/>
                <a:cs typeface="+mn-cs"/>
              </a:rPr>
              <a:t>is generated by a signal from hardware, and it may occur at random times during the execution of a program. An </a:t>
            </a:r>
            <a:r>
              <a:rPr lang="en-US" sz="1200" i="1" kern="1200" dirty="0" smtClean="0">
                <a:solidFill>
                  <a:schemeClr val="tx1"/>
                </a:solidFill>
                <a:latin typeface="Times New Roman" pitchFamily="-1" charset="0"/>
                <a:ea typeface="+mn-ea"/>
                <a:cs typeface="+mn-cs"/>
              </a:rPr>
              <a:t>exception </a:t>
            </a:r>
            <a:r>
              <a:rPr lang="en-US" sz="1200" kern="1200" dirty="0" smtClean="0">
                <a:solidFill>
                  <a:schemeClr val="tx1"/>
                </a:solidFill>
                <a:latin typeface="Times New Roman" pitchFamily="-1" charset="0"/>
                <a:ea typeface="+mn-ea"/>
                <a:cs typeface="+mn-cs"/>
              </a:rPr>
              <a:t>is generated from software, and it is provoked by the execution of an instruction. There are two sources of interrupts and two sources of exceptions: </a:t>
            </a:r>
            <a:endParaRPr lang="en-US" dirty="0" smtClean="0"/>
          </a:p>
          <a:p>
            <a:r>
              <a:rPr lang="en-US" sz="1200" b="1" kern="1200" dirty="0" smtClean="0">
                <a:solidFill>
                  <a:schemeClr val="tx1"/>
                </a:solidFill>
                <a:latin typeface="Times New Roman" pitchFamily="-1" charset="0"/>
                <a:ea typeface="+mn-ea"/>
                <a:cs typeface="+mn-cs"/>
              </a:rPr>
              <a:t>1. </a:t>
            </a:r>
            <a:r>
              <a:rPr lang="en-US" sz="1200" kern="1200" dirty="0" smtClean="0">
                <a:solidFill>
                  <a:schemeClr val="tx1"/>
                </a:solidFill>
                <a:latin typeface="Times New Roman" pitchFamily="-1" charset="0"/>
                <a:ea typeface="+mn-ea"/>
                <a:cs typeface="+mn-cs"/>
              </a:rPr>
              <a:t>Interrupts </a:t>
            </a:r>
            <a:endParaRPr lang="en-US" dirty="0" smtClean="0"/>
          </a:p>
          <a:p>
            <a:pPr lvl="1"/>
            <a:r>
              <a:rPr lang="en-US" sz="1200" b="1" kern="1200" dirty="0" smtClean="0">
                <a:solidFill>
                  <a:schemeClr val="tx1"/>
                </a:solidFill>
                <a:latin typeface="Times New Roman" pitchFamily="-1" charset="0"/>
                <a:ea typeface="ＭＳ Ｐゴシック" pitchFamily="-1" charset="-128"/>
                <a:cs typeface="+mn-cs"/>
              </a:rPr>
              <a:t>Maskable interrupts: </a:t>
            </a:r>
            <a:r>
              <a:rPr lang="en-US" sz="1200" b="0" kern="1200" dirty="0" smtClean="0">
                <a:solidFill>
                  <a:schemeClr val="tx1"/>
                </a:solidFill>
                <a:latin typeface="Times New Roman" pitchFamily="-1" charset="0"/>
                <a:ea typeface="ＭＳ Ｐゴシック" pitchFamily="-1" charset="-128"/>
                <a:cs typeface="+mn-cs"/>
              </a:rPr>
              <a:t>Received on the processor’s INTR pin. The processor </a:t>
            </a:r>
            <a:r>
              <a:rPr lang="en-US" sz="1200" kern="1200" dirty="0" smtClean="0">
                <a:solidFill>
                  <a:schemeClr val="tx1"/>
                </a:solidFill>
                <a:latin typeface="Times New Roman" pitchFamily="-1" charset="0"/>
                <a:ea typeface="ＭＳ Ｐゴシック" pitchFamily="-1" charset="-128"/>
                <a:cs typeface="+mn-cs"/>
              </a:rPr>
              <a:t>does not recognize a maskable interrupt unless the interrupt enable flag (IF) is set. </a:t>
            </a:r>
          </a:p>
          <a:p>
            <a:pPr lvl="1"/>
            <a:endParaRPr lang="en-US" sz="1200" b="1" kern="1200" dirty="0" smtClean="0">
              <a:solidFill>
                <a:schemeClr val="tx1"/>
              </a:solidFill>
              <a:latin typeface="Times New Roman" pitchFamily="-1" charset="0"/>
              <a:ea typeface="ＭＳ Ｐゴシック" pitchFamily="-1" charset="-128"/>
              <a:cs typeface="+mn-cs"/>
            </a:endParaRPr>
          </a:p>
          <a:p>
            <a:pPr lvl="1"/>
            <a:r>
              <a:rPr lang="en-US" sz="1200" b="1" kern="1200" dirty="0" smtClean="0">
                <a:solidFill>
                  <a:schemeClr val="tx1"/>
                </a:solidFill>
                <a:latin typeface="Times New Roman" pitchFamily="-1" charset="0"/>
                <a:ea typeface="ＭＳ Ｐゴシック" pitchFamily="-1" charset="-128"/>
                <a:cs typeface="+mn-cs"/>
              </a:rPr>
              <a:t>Nonmaskable interrupts: </a:t>
            </a:r>
            <a:r>
              <a:rPr lang="en-US" sz="1200" b="0" kern="1200" dirty="0" smtClean="0">
                <a:solidFill>
                  <a:schemeClr val="tx1"/>
                </a:solidFill>
                <a:latin typeface="Times New Roman" pitchFamily="-1" charset="0"/>
                <a:ea typeface="ＭＳ Ｐゴシック" pitchFamily="-1" charset="-128"/>
                <a:cs typeface="+mn-cs"/>
              </a:rPr>
              <a:t>Received on the processor’s NMI pin. Recognition </a:t>
            </a:r>
            <a:r>
              <a:rPr lang="en-US" sz="1200" kern="1200" dirty="0" smtClean="0">
                <a:solidFill>
                  <a:schemeClr val="tx1"/>
                </a:solidFill>
                <a:latin typeface="Times New Roman" pitchFamily="-1" charset="0"/>
                <a:ea typeface="ＭＳ Ｐゴシック" pitchFamily="-1" charset="-128"/>
                <a:cs typeface="+mn-cs"/>
              </a:rPr>
              <a:t>of such interrupts cannot be prevented. </a:t>
            </a:r>
          </a:p>
          <a:p>
            <a:pPr lvl="1"/>
            <a:endParaRPr lang="en-US" sz="1200" b="1" kern="1200" dirty="0" smtClean="0">
              <a:solidFill>
                <a:schemeClr val="tx1"/>
              </a:solidFill>
              <a:latin typeface="Times New Roman" pitchFamily="-1" charset="0"/>
              <a:ea typeface="ＭＳ Ｐゴシック" pitchFamily="-1" charset="-128"/>
              <a:cs typeface="+mn-cs"/>
            </a:endParaRPr>
          </a:p>
          <a:p>
            <a:pPr lvl="1"/>
            <a:r>
              <a:rPr lang="en-US" sz="1200" b="1" kern="1200" dirty="0" smtClean="0">
                <a:solidFill>
                  <a:schemeClr val="tx1"/>
                </a:solidFill>
                <a:latin typeface="Times New Roman" pitchFamily="-1" charset="0"/>
                <a:ea typeface="ＭＳ Ｐゴシック" pitchFamily="-1" charset="-128"/>
                <a:cs typeface="+mn-cs"/>
              </a:rPr>
              <a:t>2. </a:t>
            </a:r>
            <a:r>
              <a:rPr lang="en-US" sz="1200" kern="1200" dirty="0" smtClean="0">
                <a:solidFill>
                  <a:schemeClr val="tx1"/>
                </a:solidFill>
                <a:latin typeface="Times New Roman" pitchFamily="-1" charset="0"/>
                <a:ea typeface="ＭＳ Ｐゴシック" pitchFamily="-1" charset="-128"/>
                <a:cs typeface="+mn-cs"/>
              </a:rPr>
              <a:t>Exceptions </a:t>
            </a:r>
          </a:p>
          <a:p>
            <a:pPr lvl="1"/>
            <a:endParaRPr lang="en-US" sz="1200" b="1" kern="1200" dirty="0" smtClean="0">
              <a:solidFill>
                <a:schemeClr val="tx1"/>
              </a:solidFill>
              <a:latin typeface="Times New Roman" pitchFamily="-1" charset="0"/>
              <a:ea typeface="ＭＳ Ｐゴシック" pitchFamily="-1" charset="-128"/>
              <a:cs typeface="+mn-cs"/>
            </a:endParaRPr>
          </a:p>
          <a:p>
            <a:pPr lvl="1"/>
            <a:r>
              <a:rPr lang="en-US" sz="1200" b="1" kern="1200" dirty="0" smtClean="0">
                <a:solidFill>
                  <a:schemeClr val="tx1"/>
                </a:solidFill>
                <a:latin typeface="Times New Roman" pitchFamily="-1" charset="0"/>
                <a:ea typeface="ＭＳ Ｐゴシック" pitchFamily="-1" charset="-128"/>
                <a:cs typeface="+mn-cs"/>
              </a:rPr>
              <a:t>Processor-detected exceptions: </a:t>
            </a:r>
            <a:r>
              <a:rPr lang="en-US" sz="1200" kern="1200" dirty="0" smtClean="0">
                <a:solidFill>
                  <a:schemeClr val="tx1"/>
                </a:solidFill>
                <a:latin typeface="Times New Roman" pitchFamily="-1" charset="0"/>
                <a:ea typeface="ＭＳ Ｐゴシック" pitchFamily="-1" charset="-128"/>
                <a:cs typeface="+mn-cs"/>
              </a:rPr>
              <a:t>Results when the processor encounters an </a:t>
            </a:r>
          </a:p>
          <a:p>
            <a:pPr lvl="1"/>
            <a:r>
              <a:rPr lang="en-US" sz="1200" kern="1200" dirty="0" smtClean="0">
                <a:solidFill>
                  <a:schemeClr val="tx1"/>
                </a:solidFill>
                <a:latin typeface="Times New Roman" pitchFamily="-1" charset="0"/>
                <a:ea typeface="ＭＳ Ｐゴシック" pitchFamily="-1" charset="-128"/>
                <a:cs typeface="+mn-cs"/>
              </a:rPr>
              <a:t>error while attempting to execute an instruction. </a:t>
            </a:r>
          </a:p>
          <a:p>
            <a:pPr lvl="1"/>
            <a:endParaRPr lang="en-US" sz="1200" b="1" kern="1200" dirty="0" smtClean="0">
              <a:solidFill>
                <a:schemeClr val="tx1"/>
              </a:solidFill>
              <a:latin typeface="Times New Roman" pitchFamily="-1" charset="0"/>
              <a:ea typeface="ＭＳ Ｐゴシック" pitchFamily="-1" charset="-128"/>
              <a:cs typeface="+mn-cs"/>
            </a:endParaRPr>
          </a:p>
          <a:p>
            <a:pPr lvl="1"/>
            <a:r>
              <a:rPr lang="en-US" sz="1200" b="1" kern="1200" dirty="0" smtClean="0">
                <a:solidFill>
                  <a:schemeClr val="tx1"/>
                </a:solidFill>
                <a:latin typeface="Times New Roman" pitchFamily="-1" charset="0"/>
                <a:ea typeface="ＭＳ Ｐゴシック" pitchFamily="-1" charset="-128"/>
                <a:cs typeface="+mn-cs"/>
              </a:rPr>
              <a:t>Programmed exceptions: </a:t>
            </a:r>
            <a:r>
              <a:rPr lang="en-US" sz="1200" b="0" kern="1200" dirty="0" smtClean="0">
                <a:solidFill>
                  <a:schemeClr val="tx1"/>
                </a:solidFill>
                <a:latin typeface="Times New Roman" pitchFamily="-1" charset="0"/>
                <a:ea typeface="ＭＳ Ｐゴシック" pitchFamily="-1" charset="-128"/>
                <a:cs typeface="+mn-cs"/>
              </a:rPr>
              <a:t>These are instructions that generate an exception </a:t>
            </a:r>
            <a:r>
              <a:rPr lang="en-US" sz="1200" kern="1200" dirty="0" smtClean="0">
                <a:solidFill>
                  <a:schemeClr val="tx1"/>
                </a:solidFill>
                <a:latin typeface="Times New Roman" pitchFamily="-1" charset="0"/>
                <a:ea typeface="ＭＳ Ｐゴシック" pitchFamily="-1" charset="-128"/>
                <a:cs typeface="+mn-cs"/>
              </a:rPr>
              <a:t>(e.g., INTO, INT3, INT, and BOUND).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Interrupt processing on the x86 uses the interrupt vector table. Every type of interrupt is assigned a number, and this number is used to index into the interrupt vector table. This table contains 256 32-bit interrupt vectors, which is the address (segment and offset) of the interrupt service routine for that interrupt number. </a:t>
            </a:r>
            <a:endParaRPr lang="en-US" dirty="0" smtClean="0"/>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Table 14.3 shows the assignment of numbers in the interrupt vector table; shaded entries represent interrupts, while nonshaded entries are exceptions. The NMI hardware interrupt is type 2. INTR hardware interrupts are assigned numbers in the range of 32 to 255; when an INTR interrupt is generated, it must be accompanied on the bus with the interrupt vector number for this interrupt. The remaining vector numbers are used for exceptions. </a:t>
            </a:r>
            <a:endParaRPr lang="en-US" dirty="0" smtClean="0"/>
          </a:p>
          <a:p>
            <a:endParaRPr lang="en-US" dirty="0" smtClean="0"/>
          </a:p>
          <a:p>
            <a:r>
              <a:rPr lang="en-US" sz="1200" kern="1200" dirty="0" smtClean="0">
                <a:solidFill>
                  <a:schemeClr val="tx1"/>
                </a:solidFill>
                <a:latin typeface="Times New Roman" pitchFamily="-1" charset="0"/>
                <a:ea typeface="+mn-ea"/>
                <a:cs typeface="+mn-cs"/>
              </a:rPr>
              <a:t>If more than one exception or interrupt is pending, the processor services them in a predictable order. The location of vector numbers within the table does not reflect priority. Instead, priority among exceptions and interrupts is organized into five classes. In descending order of priority, these are </a:t>
            </a:r>
            <a:endParaRPr lang="en-US" dirty="0" smtClean="0"/>
          </a:p>
          <a:p>
            <a:r>
              <a:rPr lang="en-US" sz="1200" kern="1200" dirty="0" smtClean="0">
                <a:solidFill>
                  <a:schemeClr val="tx1"/>
                </a:solidFill>
                <a:latin typeface="Times New Roman" pitchFamily="-1" charset="0"/>
                <a:ea typeface="+mn-ea"/>
                <a:cs typeface="+mn-cs"/>
              </a:rPr>
              <a:t>• • • • • </a:t>
            </a:r>
            <a:endParaRPr lang="en-US" dirty="0" smtClean="0"/>
          </a:p>
          <a:p>
            <a:r>
              <a:rPr lang="en-US" sz="1200" b="1" kern="1200" dirty="0" smtClean="0">
                <a:solidFill>
                  <a:schemeClr val="tx1"/>
                </a:solidFill>
                <a:latin typeface="Times New Roman" pitchFamily="-1" charset="0"/>
                <a:ea typeface="+mn-ea"/>
                <a:cs typeface="+mn-cs"/>
              </a:rPr>
              <a:t>Class 1: </a:t>
            </a:r>
            <a:r>
              <a:rPr lang="en-US" sz="1200" kern="1200" dirty="0" smtClean="0">
                <a:solidFill>
                  <a:schemeClr val="tx1"/>
                </a:solidFill>
                <a:latin typeface="Times New Roman" pitchFamily="-1" charset="0"/>
                <a:ea typeface="+mn-ea"/>
                <a:cs typeface="+mn-cs"/>
              </a:rPr>
              <a:t>Traps on the previous instruction (vector number 1)</a:t>
            </a:r>
            <a:br>
              <a:rPr lang="en-US" sz="1200" kern="1200" dirty="0" smtClean="0">
                <a:solidFill>
                  <a:schemeClr val="tx1"/>
                </a:solidFill>
                <a:latin typeface="Times New Roman" pitchFamily="-1" charset="0"/>
                <a:ea typeface="+mn-ea"/>
                <a:cs typeface="+mn-cs"/>
              </a:rPr>
            </a:br>
            <a:r>
              <a:rPr lang="en-US" sz="1200" b="1" kern="1200" dirty="0" smtClean="0">
                <a:solidFill>
                  <a:schemeClr val="tx1"/>
                </a:solidFill>
                <a:latin typeface="Times New Roman" pitchFamily="-1" charset="0"/>
                <a:ea typeface="+mn-ea"/>
                <a:cs typeface="+mn-cs"/>
              </a:rPr>
              <a:t>Class 2: </a:t>
            </a:r>
            <a:r>
              <a:rPr lang="en-US" sz="1200" kern="1200" dirty="0" smtClean="0">
                <a:solidFill>
                  <a:schemeClr val="tx1"/>
                </a:solidFill>
                <a:latin typeface="Times New Roman" pitchFamily="-1" charset="0"/>
                <a:ea typeface="+mn-ea"/>
                <a:cs typeface="+mn-cs"/>
              </a:rPr>
              <a:t>External interrupts (2, 32–255)</a:t>
            </a:r>
            <a:br>
              <a:rPr lang="en-US" sz="1200" kern="1200" dirty="0" smtClean="0">
                <a:solidFill>
                  <a:schemeClr val="tx1"/>
                </a:solidFill>
                <a:latin typeface="Times New Roman" pitchFamily="-1" charset="0"/>
                <a:ea typeface="+mn-ea"/>
                <a:cs typeface="+mn-cs"/>
              </a:rPr>
            </a:br>
            <a:r>
              <a:rPr lang="en-US" sz="1200" b="1" kern="1200" dirty="0" smtClean="0">
                <a:solidFill>
                  <a:schemeClr val="tx1"/>
                </a:solidFill>
                <a:latin typeface="Times New Roman" pitchFamily="-1" charset="0"/>
                <a:ea typeface="+mn-ea"/>
                <a:cs typeface="+mn-cs"/>
              </a:rPr>
              <a:t>Class 3: </a:t>
            </a:r>
            <a:r>
              <a:rPr lang="en-US" sz="1200" kern="1200" dirty="0" smtClean="0">
                <a:solidFill>
                  <a:schemeClr val="tx1"/>
                </a:solidFill>
                <a:latin typeface="Times New Roman" pitchFamily="-1" charset="0"/>
                <a:ea typeface="+mn-ea"/>
                <a:cs typeface="+mn-cs"/>
              </a:rPr>
              <a:t>Faults from fetching next instruction (3, 14)</a:t>
            </a:r>
            <a:br>
              <a:rPr lang="en-US" sz="1200" kern="1200" dirty="0" smtClean="0">
                <a:solidFill>
                  <a:schemeClr val="tx1"/>
                </a:solidFill>
                <a:latin typeface="Times New Roman" pitchFamily="-1" charset="0"/>
                <a:ea typeface="+mn-ea"/>
                <a:cs typeface="+mn-cs"/>
              </a:rPr>
            </a:br>
            <a:r>
              <a:rPr lang="en-US" sz="1200" b="1" kern="1200" dirty="0" smtClean="0">
                <a:solidFill>
                  <a:schemeClr val="tx1"/>
                </a:solidFill>
                <a:latin typeface="Times New Roman" pitchFamily="-1" charset="0"/>
                <a:ea typeface="+mn-ea"/>
                <a:cs typeface="+mn-cs"/>
              </a:rPr>
              <a:t>Class 4: </a:t>
            </a:r>
            <a:r>
              <a:rPr lang="en-US" sz="1200" kern="1200" dirty="0" smtClean="0">
                <a:solidFill>
                  <a:schemeClr val="tx1"/>
                </a:solidFill>
                <a:latin typeface="Times New Roman" pitchFamily="-1" charset="0"/>
                <a:ea typeface="+mn-ea"/>
                <a:cs typeface="+mn-cs"/>
              </a:rPr>
              <a:t>Faults from decoding the next instruction (6, 7)</a:t>
            </a:r>
            <a:br>
              <a:rPr lang="en-US" sz="1200" kern="1200" dirty="0" smtClean="0">
                <a:solidFill>
                  <a:schemeClr val="tx1"/>
                </a:solidFill>
                <a:latin typeface="Times New Roman" pitchFamily="-1" charset="0"/>
                <a:ea typeface="+mn-ea"/>
                <a:cs typeface="+mn-cs"/>
              </a:rPr>
            </a:br>
            <a:r>
              <a:rPr lang="en-US" sz="1200" b="1" kern="1200" dirty="0" smtClean="0">
                <a:solidFill>
                  <a:schemeClr val="tx1"/>
                </a:solidFill>
                <a:latin typeface="Times New Roman" pitchFamily="-1" charset="0"/>
                <a:ea typeface="+mn-ea"/>
                <a:cs typeface="+mn-cs"/>
              </a:rPr>
              <a:t>Class 5: </a:t>
            </a:r>
            <a:r>
              <a:rPr lang="en-US" sz="1200" kern="1200" dirty="0" smtClean="0">
                <a:solidFill>
                  <a:schemeClr val="tx1"/>
                </a:solidFill>
                <a:latin typeface="Times New Roman" pitchFamily="-1" charset="0"/>
                <a:ea typeface="+mn-ea"/>
                <a:cs typeface="+mn-cs"/>
              </a:rPr>
              <a:t>Faults on executing an instruction (0, 4, 5, 8, 10–14, 16, 17) </a:t>
            </a:r>
            <a:endParaRPr lang="en-US" dirty="0" smtClean="0"/>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ARM is primarily a RISC system with the following notable attributes:</a:t>
            </a:r>
          </a:p>
          <a:p>
            <a:r>
              <a:rPr lang="en-US" sz="1200" kern="1200" dirty="0" smtClean="0">
                <a:solidFill>
                  <a:schemeClr val="tx1"/>
                </a:solidFill>
                <a:latin typeface="Times New Roman" pitchFamily="-1" charset="0"/>
                <a:ea typeface="+mn-ea"/>
                <a:cs typeface="+mn-cs"/>
              </a:rPr>
              <a:t> </a:t>
            </a:r>
            <a:endParaRPr lang="en-US" dirty="0" smtClean="0"/>
          </a:p>
          <a:p>
            <a:r>
              <a:rPr lang="en-US" sz="1200" kern="1200" dirty="0" smtClean="0">
                <a:solidFill>
                  <a:schemeClr val="tx1"/>
                </a:solidFill>
                <a:latin typeface="Times New Roman" pitchFamily="-1" charset="0"/>
                <a:ea typeface="+mn-ea"/>
                <a:cs typeface="+mn-cs"/>
              </a:rPr>
              <a:t>• A moderate array of uniform registers, more than are found on some CISC systems but fewer than are found on many RISC systems.</a:t>
            </a:r>
          </a:p>
          <a:p>
            <a:r>
              <a:rPr lang="en-US" sz="1200" kern="1200" dirty="0" smtClean="0">
                <a:solidFill>
                  <a:schemeClr val="tx1"/>
                </a:solidFill>
                <a:latin typeface="Times New Roman" pitchFamily="-1" charset="0"/>
                <a:ea typeface="+mn-ea"/>
                <a:cs typeface="+mn-cs"/>
              </a:rPr>
              <a:t> </a:t>
            </a:r>
            <a:endParaRPr lang="en-US" dirty="0" smtClean="0"/>
          </a:p>
          <a:p>
            <a:r>
              <a:rPr lang="en-US" sz="1200" kern="1200" dirty="0" smtClean="0">
                <a:solidFill>
                  <a:schemeClr val="tx1"/>
                </a:solidFill>
                <a:latin typeface="Times New Roman" pitchFamily="-1" charset="0"/>
                <a:ea typeface="+mn-ea"/>
                <a:cs typeface="+mn-cs"/>
              </a:rPr>
              <a:t>* A load/store model of data processing, in which operations only perform on operands in registers and not directly in memory. All data must be loaded into registers before an operation can be performed; the result can then be used for further processing or stored into memory.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 uniform fixed-length instruction of 32 bits for the standard set and 16 bits for the Thumb instruction set.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To make each data processing instruction more flexible, either a shift or rotation can preprocess one of the source registers. To efficiently support this feature, there are separate arithmetic logic unit (ALU) and shifter units. </a:t>
            </a:r>
            <a:endParaRPr lang="en-US" dirty="0" smtClean="0"/>
          </a:p>
          <a:p>
            <a:endParaRPr lang="en-US" sz="1200" kern="1200" dirty="0" smtClean="0">
              <a:solidFill>
                <a:schemeClr val="tx1"/>
              </a:solidFill>
              <a:latin typeface="Times New Roman" pitchFamily="-1" charset="0"/>
              <a:ea typeface="+mn-ea"/>
              <a:cs typeface="+mn-cs"/>
            </a:endParaRPr>
          </a:p>
          <a:p>
            <a:pPr>
              <a:buFontTx/>
              <a:buChar char="•"/>
            </a:pPr>
            <a:r>
              <a:rPr lang="en-US" sz="1200" kern="1200" dirty="0" smtClean="0">
                <a:solidFill>
                  <a:schemeClr val="tx1"/>
                </a:solidFill>
                <a:latin typeface="Times New Roman" pitchFamily="-1" charset="0"/>
                <a:ea typeface="+mn-ea"/>
                <a:cs typeface="+mn-cs"/>
              </a:rPr>
              <a:t> A small number of addressing modes with all load/store addressees deter- mined from registers and instruction fields. Indirect or indexed addressing involving values in memory are not used.</a:t>
            </a:r>
            <a:br>
              <a:rPr lang="en-US" sz="1200" kern="1200" dirty="0" smtClean="0">
                <a:solidFill>
                  <a:schemeClr val="tx1"/>
                </a:solidFill>
                <a:latin typeface="Times New Roman" pitchFamily="-1" charset="0"/>
                <a:ea typeface="+mn-ea"/>
                <a:cs typeface="+mn-cs"/>
              </a:rPr>
            </a:br>
            <a:endParaRPr lang="en-US" sz="1200" kern="1200" dirty="0" smtClean="0">
              <a:solidFill>
                <a:schemeClr val="tx1"/>
              </a:solidFill>
              <a:latin typeface="Times New Roman" pitchFamily="-1" charset="0"/>
              <a:ea typeface="+mn-ea"/>
              <a:cs typeface="+mn-cs"/>
            </a:endParaRPr>
          </a:p>
          <a:p>
            <a:pPr>
              <a:buFontTx/>
              <a:buChar char="•"/>
            </a:pPr>
            <a:r>
              <a:rPr lang="en-US" sz="1200" kern="1200" baseline="0" dirty="0" smtClean="0">
                <a:solidFill>
                  <a:schemeClr val="tx1"/>
                </a:solidFill>
                <a:latin typeface="Times New Roman" pitchFamily="-1" charset="0"/>
                <a:ea typeface="+mn-ea"/>
                <a:cs typeface="+mn-cs"/>
              </a:rPr>
              <a:t> </a:t>
            </a:r>
            <a:r>
              <a:rPr lang="en-US" sz="1200" kern="1200" dirty="0" smtClean="0">
                <a:solidFill>
                  <a:schemeClr val="tx1"/>
                </a:solidFill>
                <a:latin typeface="Times New Roman" pitchFamily="-1" charset="0"/>
                <a:ea typeface="+mn-ea"/>
                <a:cs typeface="+mn-cs"/>
              </a:rPr>
              <a:t>Auto-increment and auto-decrement addressing modes are used to improve the operation of program loops.</a:t>
            </a:r>
          </a:p>
          <a:p>
            <a:pPr>
              <a:buFontTx/>
              <a:buChar char="•"/>
            </a:pPr>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Char char="•"/>
              <a:tabLst/>
              <a:defRPr/>
            </a:pPr>
            <a:r>
              <a:rPr lang="en-US" sz="1200" kern="1200" baseline="0" dirty="0" smtClean="0">
                <a:solidFill>
                  <a:schemeClr val="tx1"/>
                </a:solidFill>
                <a:latin typeface="Times New Roman" pitchFamily="-1" charset="0"/>
                <a:ea typeface="+mn-ea"/>
                <a:cs typeface="+mn-cs"/>
              </a:rPr>
              <a:t> </a:t>
            </a:r>
            <a:r>
              <a:rPr lang="en-US" sz="1200" kern="1200" dirty="0" smtClean="0">
                <a:solidFill>
                  <a:schemeClr val="tx1"/>
                </a:solidFill>
                <a:latin typeface="Times New Roman" pitchFamily="-1" charset="0"/>
                <a:ea typeface="+mn-ea"/>
                <a:cs typeface="+mn-cs"/>
              </a:rPr>
              <a:t>Conditional execution of instructions minimizes the need for conditional branch instructions, thereby improving pipeline efficiency, because pipeline flushing is reduced.  </a:t>
            </a:r>
            <a:endParaRPr lang="en-US" dirty="0" smtClean="0"/>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1" charset="0"/>
                <a:ea typeface="+mn-ea"/>
                <a:cs typeface="+mn-cs"/>
              </a:rPr>
              <a:t>The ARM processor organization varies substantially from one implementation to the next, particularly when based on different versions of the ARM architecture. However, it is useful for the discussion in this section to present a simplified, generic ARM organization, which is illustrated in Figure 14.25. In this figure, the arrows indicate the flow of data. Each box represents a functional hardware unit or a storage unit.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Data are exchanged with the processor from external memory through a data bus. The value transferred is either a data item, as a result of a load or store instruction, or an instruction fetch. Fetched instructions pass through an instruction decoder before execution, under control of a control unit. The latter includes pipeline logic and provides control signals (not shown) to all the hardware elements of the processor. Data items are placed in the register file, consisting of a set of 32-bit registers. Byte or halfword items treated as twos-complement numbers are sign-extended to 32 bits.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ARM data processing instructions typically have two source registers, </a:t>
            </a:r>
            <a:r>
              <a:rPr lang="en-US" sz="1200" i="1" kern="1200" dirty="0" smtClean="0">
                <a:solidFill>
                  <a:schemeClr val="tx1"/>
                </a:solidFill>
                <a:latin typeface="Times New Roman" pitchFamily="-1" charset="0"/>
                <a:ea typeface="+mn-ea"/>
                <a:cs typeface="+mn-cs"/>
              </a:rPr>
              <a:t>Rn </a:t>
            </a:r>
            <a:r>
              <a:rPr lang="en-US" sz="1200" kern="1200" dirty="0" smtClean="0">
                <a:solidFill>
                  <a:schemeClr val="tx1"/>
                </a:solidFill>
                <a:latin typeface="Times New Roman" pitchFamily="-1" charset="0"/>
                <a:ea typeface="+mn-ea"/>
                <a:cs typeface="+mn-cs"/>
              </a:rPr>
              <a:t>and </a:t>
            </a:r>
            <a:r>
              <a:rPr lang="en-US" sz="1200" i="1" kern="1200" dirty="0" smtClean="0">
                <a:solidFill>
                  <a:schemeClr val="tx1"/>
                </a:solidFill>
                <a:latin typeface="Times New Roman" pitchFamily="-1" charset="0"/>
                <a:ea typeface="+mn-ea"/>
                <a:cs typeface="+mn-cs"/>
              </a:rPr>
              <a:t>Rm, </a:t>
            </a:r>
            <a:r>
              <a:rPr lang="en-US" sz="1200" kern="1200" dirty="0" smtClean="0">
                <a:solidFill>
                  <a:schemeClr val="tx1"/>
                </a:solidFill>
                <a:latin typeface="Times New Roman" pitchFamily="-1" charset="0"/>
                <a:ea typeface="+mn-ea"/>
                <a:cs typeface="+mn-cs"/>
              </a:rPr>
              <a:t>and a single result or destination register, </a:t>
            </a:r>
            <a:r>
              <a:rPr lang="en-US" sz="1200" i="1" kern="1200" dirty="0" smtClean="0">
                <a:solidFill>
                  <a:schemeClr val="tx1"/>
                </a:solidFill>
                <a:latin typeface="Times New Roman" pitchFamily="-1" charset="0"/>
                <a:ea typeface="+mn-ea"/>
                <a:cs typeface="+mn-cs"/>
              </a:rPr>
              <a:t>Rd. </a:t>
            </a:r>
            <a:r>
              <a:rPr lang="en-US" sz="1200" kern="1200" dirty="0" smtClean="0">
                <a:solidFill>
                  <a:schemeClr val="tx1"/>
                </a:solidFill>
                <a:latin typeface="Times New Roman" pitchFamily="-1" charset="0"/>
                <a:ea typeface="+mn-ea"/>
                <a:cs typeface="+mn-cs"/>
              </a:rPr>
              <a:t>The source register values feed into the ALU or a separate multiply unit that makes use of an additional register to accumulate partial results. The ARM processor also includes a hardware unit that can shift or rotate the </a:t>
            </a:r>
            <a:r>
              <a:rPr lang="en-US" sz="1200" i="1" kern="1200" dirty="0" smtClean="0">
                <a:solidFill>
                  <a:schemeClr val="tx1"/>
                </a:solidFill>
                <a:latin typeface="Times New Roman" pitchFamily="-1" charset="0"/>
                <a:ea typeface="+mn-ea"/>
                <a:cs typeface="+mn-cs"/>
              </a:rPr>
              <a:t>Rm </a:t>
            </a:r>
            <a:r>
              <a:rPr lang="en-US" sz="1200" kern="1200" dirty="0" smtClean="0">
                <a:solidFill>
                  <a:schemeClr val="tx1"/>
                </a:solidFill>
                <a:latin typeface="Times New Roman" pitchFamily="-1" charset="0"/>
                <a:ea typeface="+mn-ea"/>
                <a:cs typeface="+mn-cs"/>
              </a:rPr>
              <a:t>value before it enters the ALU. This shift or rotate occurs within the cycle time of the instruction and increases the power and flexibility of many data processing operations.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results of an operation are fed back to the destination register. Load/store instructions may also use the output of the arithmetic units to generate the memory address for a load or store. </a:t>
            </a:r>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14.2 is a slightly more detailed view of the processor. The data transfer and logic control paths are indicated, including an element labeled </a:t>
            </a:r>
            <a:r>
              <a:rPr lang="en-US" sz="1200" i="1" kern="1200" dirty="0" smtClean="0">
                <a:solidFill>
                  <a:schemeClr val="tx1"/>
                </a:solidFill>
                <a:latin typeface="Times New Roman" pitchFamily="-1" charset="0"/>
                <a:ea typeface="+mn-ea"/>
                <a:cs typeface="+mn-cs"/>
              </a:rPr>
              <a:t>internal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Times New Roman" pitchFamily="-1" charset="0"/>
                <a:ea typeface="+mn-ea"/>
                <a:cs typeface="+mn-cs"/>
              </a:rPr>
              <a:t>processor bus. </a:t>
            </a:r>
            <a:r>
              <a:rPr lang="en-US" sz="1200" kern="1200" dirty="0" smtClean="0">
                <a:solidFill>
                  <a:schemeClr val="tx1"/>
                </a:solidFill>
                <a:latin typeface="Times New Roman" pitchFamily="-1" charset="0"/>
                <a:ea typeface="+mn-ea"/>
                <a:cs typeface="+mn-cs"/>
              </a:rPr>
              <a:t>This element is needed to transfer data between the various registers and the ALU because the ALU in fact operates only on data in the internal processor memory. The figure also shows typical basic elements of the ALU. Note the similarity between the internal structure of the computer as a whole and the internal structure of the processor. In both cases, there is a small collection of major elements (computer: processor, I/O, memory; processor: control unit, ALU, registers) connected by data paths. </a:t>
            </a:r>
            <a:endParaRPr lang="en-US" dirty="0" smtClean="0"/>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The ARM architecture supports seven execution modes. Most application programs execute in </a:t>
            </a:r>
            <a:r>
              <a:rPr lang="en-US" sz="1200" b="1" kern="1200" dirty="0" smtClean="0">
                <a:solidFill>
                  <a:schemeClr val="tx1"/>
                </a:solidFill>
                <a:latin typeface="Times New Roman" pitchFamily="-1" charset="0"/>
                <a:ea typeface="+mn-ea"/>
                <a:cs typeface="+mn-cs"/>
              </a:rPr>
              <a:t>user mode. </a:t>
            </a:r>
            <a:r>
              <a:rPr lang="en-US" sz="1200" kern="1200" dirty="0" smtClean="0">
                <a:solidFill>
                  <a:schemeClr val="tx1"/>
                </a:solidFill>
                <a:latin typeface="Times New Roman" pitchFamily="-1" charset="0"/>
                <a:ea typeface="+mn-ea"/>
                <a:cs typeface="+mn-cs"/>
              </a:rPr>
              <a:t>While the processor is in user mode, the program being executed is unable to access protected system resources or to change mode, other than by causing an exception to occur.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remaining six execution modes are referred to as privileged modes. These modes are used to run system software. There are two principal advantages to defining so many different privileged modes: (1) The OS can tailor the use of system software to a variety of circumstances, and (2) certain registers are dedicated for use for each of the privileged modes, allows swifter changes in context. </a:t>
            </a:r>
            <a:endParaRPr lang="en-US" dirty="0" smtClean="0"/>
          </a:p>
          <a:p>
            <a:endParaRPr lang="en-US" sz="1200" kern="1200" dirty="0" smtClean="0">
              <a:solidFill>
                <a:schemeClr val="tx1"/>
              </a:solidFill>
              <a:latin typeface="Times New Roman" pitchFamily="-1" charset="0"/>
              <a:ea typeface="+mn-ea"/>
              <a:cs typeface="+mn-cs"/>
            </a:endParaRPr>
          </a:p>
          <a:p>
            <a:endParaRPr lang="en-US" dirty="0" smtClean="0"/>
          </a:p>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The exception modes have full access to system resources and can change modes freely. Five of these modes are known as exception modes. These are entered when specific exceptions occur. Each of these modes has some dedicated registers that substitute for some of the user mode registers, and which are used to avoid corrupting User mode state information when the exception occurs. The exception modes are as follows: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 Supervisor mode: </a:t>
            </a:r>
            <a:r>
              <a:rPr lang="en-US" sz="1200" kern="1200" dirty="0" smtClean="0">
                <a:solidFill>
                  <a:schemeClr val="tx1"/>
                </a:solidFill>
                <a:latin typeface="Times New Roman" pitchFamily="-1" charset="0"/>
                <a:ea typeface="+mn-ea"/>
                <a:cs typeface="+mn-cs"/>
              </a:rPr>
              <a:t>Usually what the OS runs in. It is entered when the processor encounters a software interrupt instruction. Software interrupts are a standard way to invoke operating system services on ARM.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 Abort mode: </a:t>
            </a:r>
            <a:r>
              <a:rPr lang="en-US" sz="1200" kern="1200" dirty="0" smtClean="0">
                <a:solidFill>
                  <a:schemeClr val="tx1"/>
                </a:solidFill>
                <a:latin typeface="Times New Roman" pitchFamily="-1" charset="0"/>
                <a:ea typeface="+mn-ea"/>
                <a:cs typeface="+mn-cs"/>
              </a:rPr>
              <a:t>Entered in response to memory faults. </a:t>
            </a:r>
            <a:endParaRPr lang="en-US" sz="1200" b="1" kern="1200" dirty="0" smtClean="0">
              <a:solidFill>
                <a:schemeClr val="tx1"/>
              </a:solidFill>
              <a:latin typeface="Times New Roman" pitchFamily="-1" charset="0"/>
              <a:ea typeface="+mn-ea"/>
              <a:cs typeface="+mn-cs"/>
            </a:endParaRP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 Undefined mode: </a:t>
            </a:r>
            <a:r>
              <a:rPr lang="en-US" sz="1200" b="0" kern="1200" dirty="0" smtClean="0">
                <a:solidFill>
                  <a:schemeClr val="tx1"/>
                </a:solidFill>
                <a:latin typeface="Times New Roman" pitchFamily="-1" charset="0"/>
                <a:ea typeface="+mn-ea"/>
                <a:cs typeface="+mn-cs"/>
              </a:rPr>
              <a:t>Entered when the processor attempts to execute an instruction </a:t>
            </a:r>
            <a:endParaRPr lang="en-US" b="0" dirty="0" smtClean="0"/>
          </a:p>
          <a:p>
            <a:r>
              <a:rPr lang="en-US" sz="1200" kern="1200" dirty="0" smtClean="0">
                <a:solidFill>
                  <a:schemeClr val="tx1"/>
                </a:solidFill>
                <a:latin typeface="Times New Roman" pitchFamily="-1" charset="0"/>
                <a:ea typeface="+mn-ea"/>
                <a:cs typeface="+mn-cs"/>
              </a:rPr>
              <a:t>that is supported neither by the main integer core nor by one of the coprocessors.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 Fast interrupt mode: </a:t>
            </a:r>
            <a:r>
              <a:rPr lang="en-US" sz="1200" kern="1200" dirty="0" smtClean="0">
                <a:solidFill>
                  <a:schemeClr val="tx1"/>
                </a:solidFill>
                <a:latin typeface="Times New Roman" pitchFamily="-1" charset="0"/>
                <a:ea typeface="+mn-ea"/>
                <a:cs typeface="+mn-cs"/>
              </a:rPr>
              <a:t>Entered whenever the processor receives an interrupt signal from the designated fast interrupt source. A fast interrupt cannot be interrupted, but a fast interrupt may interrupt a normal interrupt.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Interrupt mode: </a:t>
            </a:r>
            <a:r>
              <a:rPr lang="en-US" sz="1200" kern="1200" dirty="0" smtClean="0">
                <a:solidFill>
                  <a:schemeClr val="tx1"/>
                </a:solidFill>
                <a:latin typeface="Times New Roman" pitchFamily="-1" charset="0"/>
                <a:ea typeface="+mn-ea"/>
                <a:cs typeface="+mn-cs"/>
              </a:rPr>
              <a:t>Entered whenever the processor receives an interrupt signal from any other interrupt source (other than fast interrupt). An interrupt may only be interrupted by a fast interrupt.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remaining privileged mode is the </a:t>
            </a:r>
            <a:r>
              <a:rPr lang="en-US" sz="1200" b="1" kern="1200" dirty="0" smtClean="0">
                <a:solidFill>
                  <a:schemeClr val="tx1"/>
                </a:solidFill>
                <a:latin typeface="Times New Roman" pitchFamily="-1" charset="0"/>
                <a:ea typeface="+mn-ea"/>
                <a:cs typeface="+mn-cs"/>
              </a:rPr>
              <a:t>System mode. </a:t>
            </a:r>
            <a:r>
              <a:rPr lang="en-US" sz="1200" kern="1200" dirty="0" smtClean="0">
                <a:solidFill>
                  <a:schemeClr val="tx1"/>
                </a:solidFill>
                <a:latin typeface="Times New Roman" pitchFamily="-1" charset="0"/>
                <a:ea typeface="+mn-ea"/>
                <a:cs typeface="+mn-cs"/>
              </a:rPr>
              <a:t>This mode is not entered by any exception and uses the same registers available in User mode. The System mode is used for running certain privileged operating system tasks. System mode tasks may be interrupted by any of the five exception categories. </a:t>
            </a:r>
            <a:endParaRPr lang="en-US" dirty="0" smtClean="0"/>
          </a:p>
          <a:p>
            <a:endParaRPr lang="en-US" dirty="0" smtClean="0"/>
          </a:p>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Times New Roman" pitchFamily="-1" charset="0"/>
                <a:ea typeface="+mn-ea"/>
                <a:cs typeface="+mn-cs"/>
              </a:rPr>
              <a:t>Figure 14.26 depicts the user-visible registers for the ARM. The ARM processor has a total of 37 32-bit registers, classified as follows: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Thirty-one registers referred to in the ARM manual as general-purpose registers. In fact, some of these, such as the program counters, have special purposes.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Six program status registers.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Registers are arranged in partially overlapping banks, with the current processor mode determining which bank is available. At any time, sixteen numbered registers and one or two program status registers are visible, for a total of 17 or 18 software-visible registers. Figure 14.26 is interpreted as follows: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Registers R0 through R7, register R15 (the program counter) and the current program status register (CPSR) are visible in and shared by all modes.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RegistersR8throughR12aresharedbyallmodesexceptfastinterrupt,which has its own dedicated registers R8_fiq through R12_fiq.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All the exception modes have their own versions of registers R13 and R14.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All the exception modes have a dedicated saved program status register (SPSR)  </a:t>
            </a:r>
          </a:p>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The CPSR is accessible in all processor modes. Each exception mode also has a dedicated SPSR that is used to preserve the value of the CPSR when the associated exception occurs.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16 most significant bits of the CPSR contain user flags visible in User mode, and which can be used to affect the operation of a program (Figure 14.27). These are as follows: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Condition code flags: </a:t>
            </a:r>
            <a:r>
              <a:rPr lang="en-US" sz="1200" b="0" kern="1200" dirty="0" smtClean="0">
                <a:solidFill>
                  <a:schemeClr val="tx1"/>
                </a:solidFill>
                <a:latin typeface="Times New Roman" pitchFamily="-1" charset="0"/>
                <a:ea typeface="+mn-ea"/>
                <a:cs typeface="+mn-cs"/>
              </a:rPr>
              <a:t>The N, Z, C, and V flags, which are discussed in Chapter 12. </a:t>
            </a:r>
          </a:p>
          <a:p>
            <a:endParaRPr lang="en-US" sz="1200" b="0"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 Q flag: </a:t>
            </a:r>
            <a:r>
              <a:rPr lang="en-US" sz="1200" kern="1200" dirty="0" smtClean="0">
                <a:solidFill>
                  <a:schemeClr val="tx1"/>
                </a:solidFill>
                <a:latin typeface="Times New Roman" pitchFamily="-1" charset="0"/>
                <a:ea typeface="+mn-ea"/>
                <a:cs typeface="+mn-cs"/>
              </a:rPr>
              <a:t>used to indicate whether overflow and/or saturation has occurred in </a:t>
            </a:r>
            <a:endParaRPr lang="en-US" dirty="0" smtClean="0"/>
          </a:p>
          <a:p>
            <a:r>
              <a:rPr lang="en-US" sz="1200" kern="1200" dirty="0" smtClean="0">
                <a:solidFill>
                  <a:schemeClr val="tx1"/>
                </a:solidFill>
                <a:latin typeface="Times New Roman" pitchFamily="-1" charset="0"/>
                <a:ea typeface="+mn-ea"/>
                <a:cs typeface="+mn-cs"/>
              </a:rPr>
              <a:t>some SIMD-oriented instructions.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 J bit: </a:t>
            </a:r>
            <a:r>
              <a:rPr lang="en-US" sz="1200" kern="1200" dirty="0" smtClean="0">
                <a:solidFill>
                  <a:schemeClr val="tx1"/>
                </a:solidFill>
                <a:latin typeface="Times New Roman" pitchFamily="-1" charset="0"/>
                <a:ea typeface="+mn-ea"/>
                <a:cs typeface="+mn-cs"/>
              </a:rPr>
              <a:t>indicates the use of special 8-bit instructions, known as Jazelle instructions, which are beyond the scope of our discussion. </a:t>
            </a:r>
            <a:endParaRPr lang="en-US" dirty="0" smtClean="0"/>
          </a:p>
          <a:p>
            <a:endParaRPr lang="en-US" sz="1200" b="1" kern="1200" dirty="0" smtClean="0">
              <a:solidFill>
                <a:schemeClr val="tx1"/>
              </a:solidFill>
              <a:latin typeface="Times New Roman" pitchFamily="-1" charset="0"/>
              <a:ea typeface="+mn-ea"/>
              <a:cs typeface="+mn-cs"/>
            </a:endParaRPr>
          </a:p>
          <a:p>
            <a:pPr>
              <a:buFontTx/>
              <a:buChar char="•"/>
            </a:pPr>
            <a:r>
              <a:rPr lang="en-US" sz="1200" b="1" kern="1200" dirty="0" smtClean="0">
                <a:solidFill>
                  <a:schemeClr val="tx1"/>
                </a:solidFill>
                <a:latin typeface="Times New Roman" pitchFamily="-1" charset="0"/>
                <a:ea typeface="+mn-ea"/>
                <a:cs typeface="+mn-cs"/>
              </a:rPr>
              <a:t>GE[3:0] bits: </a:t>
            </a:r>
            <a:r>
              <a:rPr lang="en-US" sz="1200" kern="1200" dirty="0" smtClean="0">
                <a:solidFill>
                  <a:schemeClr val="tx1"/>
                </a:solidFill>
                <a:latin typeface="Times New Roman" pitchFamily="-1" charset="0"/>
                <a:ea typeface="+mn-ea"/>
                <a:cs typeface="+mn-cs"/>
              </a:rPr>
              <a:t>SIMD instructions use bits [19:16] as Greater than or Equal (GE) flags for individual bytes or halfwords of the result.</a:t>
            </a:r>
          </a:p>
          <a:p>
            <a:pPr>
              <a:buFontTx/>
              <a:buChar char="•"/>
            </a:pP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16 least significant bits of the CPSR contain system control flags that can only be altered when the processor is in a privileged mode. The fields are as follows: </a:t>
            </a:r>
          </a:p>
          <a:p>
            <a:endParaRPr lang="en-US" dirty="0" smtClean="0"/>
          </a:p>
          <a:p>
            <a:r>
              <a:rPr lang="en-US" sz="1200" kern="1200" dirty="0" smtClean="0">
                <a:solidFill>
                  <a:schemeClr val="tx1"/>
                </a:solidFill>
                <a:latin typeface="Times New Roman" pitchFamily="-1" charset="0"/>
                <a:ea typeface="+mn-ea"/>
                <a:cs typeface="+mn-cs"/>
              </a:rPr>
              <a:t>•</a:t>
            </a:r>
            <a:r>
              <a:rPr lang="en-US" sz="1200" kern="1200" baseline="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Ebit: </a:t>
            </a:r>
            <a:r>
              <a:rPr lang="en-US" sz="1200" b="0" kern="1200" dirty="0" smtClean="0">
                <a:solidFill>
                  <a:schemeClr val="tx1"/>
                </a:solidFill>
                <a:latin typeface="Times New Roman" pitchFamily="-1" charset="0"/>
                <a:ea typeface="+mn-ea"/>
                <a:cs typeface="+mn-cs"/>
              </a:rPr>
              <a:t>Controls load and store endianness for data; ignored for instruction fetches.</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Interrupt disable bits: </a:t>
            </a:r>
            <a:r>
              <a:rPr lang="en-US" sz="1200" b="0" kern="1200" dirty="0" smtClean="0">
                <a:solidFill>
                  <a:schemeClr val="tx1"/>
                </a:solidFill>
                <a:latin typeface="Times New Roman" pitchFamily="-1" charset="0"/>
                <a:ea typeface="+mn-ea"/>
                <a:cs typeface="+mn-cs"/>
              </a:rPr>
              <a:t>The A bit disables imprecise data aborts when set; the I bit </a:t>
            </a:r>
            <a:endParaRPr lang="en-US" b="0" dirty="0" smtClean="0"/>
          </a:p>
          <a:p>
            <a:r>
              <a:rPr lang="en-US" sz="1200" kern="1200" dirty="0" smtClean="0">
                <a:solidFill>
                  <a:schemeClr val="tx1"/>
                </a:solidFill>
                <a:latin typeface="Times New Roman" pitchFamily="-1" charset="0"/>
                <a:ea typeface="+mn-ea"/>
                <a:cs typeface="+mn-cs"/>
              </a:rPr>
              <a:t>disables IRQ interrupts when set; and the F bit disables FIQ interrupts when set. </a:t>
            </a:r>
          </a:p>
          <a:p>
            <a:endParaRPr lang="en-US" dirty="0" smtClean="0"/>
          </a:p>
          <a:p>
            <a:pPr>
              <a:buFontTx/>
              <a:buChar char="•"/>
            </a:pPr>
            <a:r>
              <a:rPr lang="en-US" sz="1200" b="1" kern="1200" dirty="0" smtClean="0">
                <a:solidFill>
                  <a:schemeClr val="tx1"/>
                </a:solidFill>
                <a:latin typeface="Times New Roman" pitchFamily="-1" charset="0"/>
                <a:ea typeface="+mn-ea"/>
                <a:cs typeface="+mn-cs"/>
              </a:rPr>
              <a:t>T bit: </a:t>
            </a:r>
            <a:r>
              <a:rPr lang="en-US" sz="1200" kern="1200" dirty="0" smtClean="0">
                <a:solidFill>
                  <a:schemeClr val="tx1"/>
                </a:solidFill>
                <a:latin typeface="Times New Roman" pitchFamily="-1" charset="0"/>
                <a:ea typeface="+mn-ea"/>
                <a:cs typeface="+mn-cs"/>
              </a:rPr>
              <a:t>Indicates whether instructions should be interpreted as normal ARM instructions or Thumb instructions.</a:t>
            </a:r>
          </a:p>
          <a:p>
            <a:pPr>
              <a:buFontTx/>
              <a:buNone/>
            </a:pPr>
            <a:r>
              <a:rPr lang="en-US" sz="1200" kern="1200" dirty="0" smtClean="0">
                <a:solidFill>
                  <a:schemeClr val="tx1"/>
                </a:solidFill>
                <a:latin typeface="Times New Roman" pitchFamily="-1" charset="0"/>
                <a:ea typeface="+mn-ea"/>
                <a:cs typeface="+mn-cs"/>
              </a:rPr>
              <a:t> </a:t>
            </a:r>
            <a:endParaRPr lang="en-US" dirty="0" smtClean="0"/>
          </a:p>
          <a:p>
            <a:r>
              <a:rPr lang="en-US" sz="1200" b="1" kern="1200" dirty="0" smtClean="0">
                <a:solidFill>
                  <a:schemeClr val="tx1"/>
                </a:solidFill>
                <a:latin typeface="Times New Roman" pitchFamily="-1" charset="0"/>
                <a:ea typeface="+mn-ea"/>
                <a:cs typeface="+mn-cs"/>
              </a:rPr>
              <a:t>* Mode bits: </a:t>
            </a:r>
            <a:r>
              <a:rPr lang="en-US" sz="1200" kern="1200" dirty="0" smtClean="0">
                <a:solidFill>
                  <a:schemeClr val="tx1"/>
                </a:solidFill>
                <a:latin typeface="Times New Roman" pitchFamily="-1" charset="0"/>
                <a:ea typeface="+mn-ea"/>
                <a:cs typeface="+mn-cs"/>
              </a:rPr>
              <a:t>Indicates the processor mode.  </a:t>
            </a:r>
            <a:endParaRPr lang="en-US" dirty="0" smtClean="0"/>
          </a:p>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As with any processor, the ARM includes a facility that enables the processor to interrupt the currently executing program to deal with exception conditions. Exceptions are generated by internal and external sources to cause the processor to handle an event. The processor state just before handling the exception is normally preserved so that the original program can be resumed when the exception routine has completed. More than one exception can arise at the same time. The ARM architecture supports seven types of exception. Table 14.4 lists the types of exception and the processor mode that is used to process each type. When an exception occurs, execution is forced from a fixed memory address corresponding to the type of exception. These fixed addresses are called the exception vectors.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If more than one interrupt is outstanding, they are handled in priority order. Table 14.4 lists the exceptions in priority order, highest to lowest.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When an exception occurs, the processor halts execution after the current instruction. The state of the processor is preserved in the SPSR that corresponds to the type of exception, so that the original program can be resumed when the exception routine has completed. The address of the instruction the processor was just about to execute is placed in the link register of the appropriate processor mode. To return after handling the exception, the SPSR is moved into the CPSR and R14 is moved into the PC.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F2598D2-2ED8-8547-B4B7-C382E9B8AC9E}" type="slidenum">
              <a:rPr lang="en-US"/>
              <a:pPr/>
              <a:t>55</a:t>
            </a:fld>
            <a:endParaRPr lang="en-US" dirty="0"/>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r>
              <a:rPr lang="en-GB" dirty="0" smtClean="0"/>
              <a:t>Chapter 14 summary.</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7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23</a:t>
            </a:r>
          </a:p>
        </p:txBody>
      </p:sp>
      <p:sp>
        <p:nvSpPr>
          <p:cNvPr id="5018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As we discussed in Chapter 4, a computer system employs a memory hierarchy. At higher levels of the hierarchy, memory is faster, smaller, and more expensive (per bit). Within the processor, there is a set of registers that function as a level of memory above main memory and cache in the hierarchy. The registers in the processor perform two roles: </a:t>
            </a:r>
            <a:endParaRPr lang="en-US" dirty="0" smtClean="0"/>
          </a:p>
          <a:p>
            <a:endParaRPr lang="en-US" sz="1200" b="1"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User-visible registers: Enable the machine- or assembly language programmer to minimize main memory references by optimizing use of registers.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Control and status registers: </a:t>
            </a:r>
            <a:r>
              <a:rPr lang="en-US" sz="1200" kern="1200" dirty="0" smtClean="0">
                <a:solidFill>
                  <a:schemeClr val="tx1"/>
                </a:solidFill>
                <a:latin typeface="Times New Roman" pitchFamily="-1" charset="0"/>
                <a:ea typeface="+mn-ea"/>
                <a:cs typeface="+mn-cs"/>
              </a:rPr>
              <a:t>Used by the control unit to control the operation of the processor and by privileged, operating system programs to control the execution of programs.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There is not a clean separation of registers into these two categories. For example, on some machines the program counter is user visible (e.g., x86), but on many it is not. For purposes of the following discussion, however, we will use these categories. </a:t>
            </a: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24</a:t>
            </a:r>
          </a:p>
        </p:txBody>
      </p:sp>
      <p:sp>
        <p:nvSpPr>
          <p:cNvPr id="5222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30" name="Rectangle 6"/>
          <p:cNvSpPr>
            <a:spLocks noGrp="1" noRot="1" noChangeAspect="1" noChangeArrowheads="1" noTextEdit="1"/>
          </p:cNvSpPr>
          <p:nvPr>
            <p:ph type="sldImg"/>
          </p:nvPr>
        </p:nvSpPr>
        <p:spPr>
          <a:xfrm>
            <a:off x="1150938" y="692150"/>
            <a:ext cx="4556125" cy="3416300"/>
          </a:xfrm>
          <a:ln cap="flat"/>
        </p:spPr>
      </p:sp>
      <p:sp>
        <p:nvSpPr>
          <p:cNvPr id="5223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A user-visible register is one that may be referenced by means of the machine language that the processor executes. We can characterize these in the following categories: </a:t>
            </a:r>
            <a:endParaRPr lang="en-US" dirty="0" smtClean="0"/>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General purpose </a:t>
            </a:r>
          </a:p>
          <a:p>
            <a:pPr lvl="1"/>
            <a:r>
              <a:rPr lang="en-US" sz="1200" kern="1200" dirty="0" smtClean="0">
                <a:solidFill>
                  <a:schemeClr val="tx1"/>
                </a:solidFill>
                <a:latin typeface="Times New Roman" pitchFamily="-1" charset="0"/>
                <a:ea typeface="ＭＳ Ｐゴシック" pitchFamily="-1" charset="-128"/>
                <a:cs typeface="+mn-cs"/>
              </a:rPr>
              <a:t>Data </a:t>
            </a:r>
          </a:p>
          <a:p>
            <a:pPr lvl="1"/>
            <a:r>
              <a:rPr lang="en-US" sz="1200" kern="1200" dirty="0" smtClean="0">
                <a:solidFill>
                  <a:schemeClr val="tx1"/>
                </a:solidFill>
                <a:latin typeface="Times New Roman" pitchFamily="-1" charset="0"/>
                <a:ea typeface="ＭＳ Ｐゴシック" pitchFamily="-1" charset="-128"/>
                <a:cs typeface="+mn-cs"/>
              </a:rPr>
              <a:t>Address </a:t>
            </a:r>
          </a:p>
          <a:p>
            <a:pPr lvl="1"/>
            <a:r>
              <a:rPr lang="en-US" sz="1200" kern="1200" dirty="0" smtClean="0">
                <a:solidFill>
                  <a:schemeClr val="tx1"/>
                </a:solidFill>
                <a:latin typeface="Times New Roman" pitchFamily="-1" charset="0"/>
                <a:ea typeface="ＭＳ Ｐゴシック" pitchFamily="-1" charset="-128"/>
                <a:cs typeface="+mn-cs"/>
              </a:rPr>
              <a:t>Condition codes </a:t>
            </a:r>
          </a:p>
          <a:p>
            <a:pPr lvl="1"/>
            <a:endParaRPr lang="en-US" sz="1200" b="1" kern="1200" dirty="0" smtClean="0">
              <a:solidFill>
                <a:schemeClr val="tx1"/>
              </a:solidFill>
              <a:latin typeface="Times New Roman" pitchFamily="-1" charset="0"/>
              <a:ea typeface="ＭＳ Ｐゴシック" pitchFamily="-1" charset="-128"/>
              <a:cs typeface="+mn-cs"/>
            </a:endParaRPr>
          </a:p>
          <a:p>
            <a:pPr lvl="1"/>
            <a:r>
              <a:rPr lang="en-US" sz="1200" b="1" kern="1200" dirty="0" smtClean="0">
                <a:solidFill>
                  <a:schemeClr val="tx1"/>
                </a:solidFill>
                <a:latin typeface="Times New Roman" pitchFamily="-1" charset="0"/>
                <a:ea typeface="ＭＳ Ｐゴシック" pitchFamily="-1" charset="-128"/>
                <a:cs typeface="+mn-cs"/>
              </a:rPr>
              <a:t>General-purpose registers </a:t>
            </a:r>
            <a:r>
              <a:rPr lang="en-US" sz="1200" kern="1200" dirty="0" smtClean="0">
                <a:solidFill>
                  <a:schemeClr val="tx1"/>
                </a:solidFill>
                <a:latin typeface="Times New Roman" pitchFamily="-1" charset="0"/>
                <a:ea typeface="ＭＳ Ｐゴシック" pitchFamily="-1" charset="-128"/>
                <a:cs typeface="+mn-cs"/>
              </a:rPr>
              <a:t>can be assigned to a variety of functions by the programmer. Sometimes their use within the instruction set is orthogonal to the operation. That is, any general-purpose register can contain the operand for any opcode. This provides true general-purpose register use. Often, however, there are restrictions. For example, there may be dedicated registers for floating-point and stack operations. </a:t>
            </a:r>
          </a:p>
          <a:p>
            <a:pPr lvl="1"/>
            <a:endParaRPr lang="en-US" sz="1200" kern="1200" dirty="0" smtClean="0">
              <a:solidFill>
                <a:schemeClr val="tx1"/>
              </a:solidFill>
              <a:latin typeface="Times New Roman" pitchFamily="-1" charset="0"/>
              <a:ea typeface="ＭＳ Ｐゴシック" pitchFamily="-1" charset="-128"/>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ＭＳ Ｐゴシック" pitchFamily="-1" charset="-128"/>
                <a:cs typeface="+mn-cs"/>
              </a:rPr>
              <a:t>In some cases, general-purpose registers can be used for addressing functions (e.g., register indirect, displacement). In other cases, there is a partial or clean separation between data registers and address registers. </a:t>
            </a:r>
            <a:r>
              <a:rPr lang="en-US" sz="1200" b="1" kern="1200" dirty="0" smtClean="0">
                <a:solidFill>
                  <a:schemeClr val="tx1"/>
                </a:solidFill>
                <a:latin typeface="Times New Roman" pitchFamily="-1" charset="0"/>
                <a:ea typeface="ＭＳ Ｐゴシック" pitchFamily="-1" charset="-128"/>
                <a:cs typeface="+mn-cs"/>
              </a:rPr>
              <a:t>Data registers </a:t>
            </a:r>
            <a:r>
              <a:rPr lang="en-US" sz="1200" kern="1200" dirty="0" smtClean="0">
                <a:solidFill>
                  <a:schemeClr val="tx1"/>
                </a:solidFill>
                <a:latin typeface="Times New Roman" pitchFamily="-1" charset="0"/>
                <a:ea typeface="ＭＳ Ｐゴシック" pitchFamily="-1" charset="-128"/>
                <a:cs typeface="+mn-cs"/>
              </a:rPr>
              <a:t>may be used only to hold data and cannot be employed in the calculation of an operand address. </a:t>
            </a:r>
          </a:p>
          <a:p>
            <a:pPr lvl="1"/>
            <a:endParaRPr lang="en-US" sz="1200" kern="1200" dirty="0" smtClean="0">
              <a:solidFill>
                <a:schemeClr val="tx1"/>
              </a:solidFill>
              <a:latin typeface="Times New Roman" pitchFamily="-1" charset="0"/>
              <a:ea typeface="ＭＳ Ｐゴシック" pitchFamily="-1" charset="-128"/>
              <a:cs typeface="+mn-cs"/>
            </a:endParaRPr>
          </a:p>
          <a:p>
            <a:r>
              <a:rPr lang="en-US" sz="1200" b="1" kern="1200" dirty="0" smtClean="0">
                <a:solidFill>
                  <a:schemeClr val="tx1"/>
                </a:solidFill>
                <a:latin typeface="Times New Roman" pitchFamily="-1" charset="0"/>
                <a:ea typeface="+mn-ea"/>
                <a:cs typeface="+mn-cs"/>
              </a:rPr>
              <a:t>Address registers </a:t>
            </a:r>
            <a:r>
              <a:rPr lang="en-US" sz="1200" kern="1200" dirty="0" smtClean="0">
                <a:solidFill>
                  <a:schemeClr val="tx1"/>
                </a:solidFill>
                <a:latin typeface="Times New Roman" pitchFamily="-1" charset="0"/>
                <a:ea typeface="+mn-ea"/>
                <a:cs typeface="+mn-cs"/>
              </a:rPr>
              <a:t>may themselves be somewhat general purpose, or they may be </a:t>
            </a:r>
            <a:endParaRPr lang="en-US" dirty="0" smtClean="0"/>
          </a:p>
          <a:p>
            <a:r>
              <a:rPr lang="en-US" sz="1200" kern="1200" dirty="0" smtClean="0">
                <a:solidFill>
                  <a:schemeClr val="tx1"/>
                </a:solidFill>
                <a:latin typeface="Times New Roman" pitchFamily="-1" charset="0"/>
                <a:ea typeface="+mn-ea"/>
                <a:cs typeface="+mn-cs"/>
              </a:rPr>
              <a:t>devoted to a particular addressing mode. Examples include the following: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Segment pointers: </a:t>
            </a:r>
            <a:r>
              <a:rPr lang="en-US" sz="1200" kern="1200" dirty="0" smtClean="0">
                <a:solidFill>
                  <a:schemeClr val="tx1"/>
                </a:solidFill>
                <a:latin typeface="Times New Roman" pitchFamily="-1" charset="0"/>
                <a:ea typeface="+mn-ea"/>
                <a:cs typeface="+mn-cs"/>
              </a:rPr>
              <a:t>In a machine with segmented addressing (see Section 8.3), a segment register holds the address of the base of the segment. There may be multiple registers: for example, one for the operating system and one for the current process.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Index registers: </a:t>
            </a:r>
            <a:r>
              <a:rPr lang="en-US" sz="1200" kern="1200" dirty="0" smtClean="0">
                <a:solidFill>
                  <a:schemeClr val="tx1"/>
                </a:solidFill>
                <a:latin typeface="Times New Roman" pitchFamily="-1" charset="0"/>
                <a:ea typeface="+mn-ea"/>
                <a:cs typeface="+mn-cs"/>
              </a:rPr>
              <a:t>These are used for indexed addressing and may be autoindexed.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Stack pointer: </a:t>
            </a:r>
            <a:r>
              <a:rPr lang="en-US" sz="1200" kern="1200" dirty="0" smtClean="0">
                <a:solidFill>
                  <a:schemeClr val="tx1"/>
                </a:solidFill>
                <a:latin typeface="Times New Roman" pitchFamily="-1" charset="0"/>
                <a:ea typeface="+mn-ea"/>
                <a:cs typeface="+mn-cs"/>
              </a:rPr>
              <a:t>If there is user-visible stack addressing, then typically there is a dedicated register that points to the top of the stack. This allows implicit ad- dressing; that is, push, pop, and other stack instructions need not contain an explicit stack operand. </a:t>
            </a:r>
          </a:p>
          <a:p>
            <a:pPr lvl="1"/>
            <a:endParaRPr lang="en-US" sz="1200" b="1" kern="1200" dirty="0" smtClean="0">
              <a:solidFill>
                <a:schemeClr val="tx1"/>
              </a:solidFill>
              <a:latin typeface="Times New Roman" pitchFamily="-1" charset="0"/>
              <a:ea typeface="ＭＳ Ｐゴシック" pitchFamily="-1" charset="-128"/>
              <a:cs typeface="+mn-cs"/>
            </a:endParaRPr>
          </a:p>
          <a:p>
            <a:r>
              <a:rPr lang="en-US" sz="1200" kern="1200" dirty="0" smtClean="0">
                <a:solidFill>
                  <a:schemeClr val="tx1"/>
                </a:solidFill>
                <a:latin typeface="Times New Roman" pitchFamily="-1" charset="0"/>
                <a:ea typeface="+mn-ea"/>
                <a:cs typeface="+mn-cs"/>
              </a:rPr>
              <a:t>There are several design issues to be addressed here. An important issue is whether to use completely general-purpose registers or to specialize their use. We have already touched on this issue in the preceding chapter because it affects instruction set design. With the use of specialized registers, it can generally be implicit in the opcode which type of register a certain operand specifier refers to. The operand specifier must only identify one of a set of specialized registers rather than one out of all the registers, thus saving bits. On the other hand, this specialization limits the programmer’s flexibility.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Another design issue is the number of registers, either general purpose or data plus address, to be provided. Again, this affects instruction set design because more registers require more operand specifier bits. As we previously discussed, somewhere between 8 and 32 registers appears optimum [LUND77]. Fewer registers result in more memory references; more registers do not noticeably reduce memory references (e.g., see [WILL90]). However, a new approach, which finds advantage in the use of hundreds of registers, is exhibited in some RISC systems and is discussed in Chapter 15.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Finally, there is the issue of register length. Registers that must hold addresses obviously must be at least long enough to hold the largest address. Data registers should be able to hold values of most data types. Some machines allow two contiguous registers to be used as one for holding double-length values.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 final category of registers, which is at least partially visible to the user, holds </a:t>
            </a:r>
            <a:r>
              <a:rPr lang="en-US" sz="1200" b="1" kern="1200" dirty="0" smtClean="0">
                <a:solidFill>
                  <a:schemeClr val="tx1"/>
                </a:solidFill>
                <a:latin typeface="Times New Roman" pitchFamily="-1" charset="0"/>
                <a:ea typeface="+mn-ea"/>
                <a:cs typeface="+mn-cs"/>
              </a:rPr>
              <a:t>condition codes </a:t>
            </a:r>
            <a:r>
              <a:rPr lang="en-US" sz="1200" kern="1200" dirty="0" smtClean="0">
                <a:solidFill>
                  <a:schemeClr val="tx1"/>
                </a:solidFill>
                <a:latin typeface="Times New Roman" pitchFamily="-1" charset="0"/>
                <a:ea typeface="+mn-ea"/>
                <a:cs typeface="+mn-cs"/>
              </a:rPr>
              <a:t>(also referred to as </a:t>
            </a:r>
            <a:r>
              <a:rPr lang="en-US" sz="1200" i="1" kern="1200" dirty="0" smtClean="0">
                <a:solidFill>
                  <a:schemeClr val="tx1"/>
                </a:solidFill>
                <a:latin typeface="Times New Roman" pitchFamily="-1" charset="0"/>
                <a:ea typeface="+mn-ea"/>
                <a:cs typeface="+mn-cs"/>
              </a:rPr>
              <a:t>flags). </a:t>
            </a:r>
            <a:r>
              <a:rPr lang="en-US" sz="1200" kern="1200" dirty="0" smtClean="0">
                <a:solidFill>
                  <a:schemeClr val="tx1"/>
                </a:solidFill>
                <a:latin typeface="Times New Roman" pitchFamily="-1" charset="0"/>
                <a:ea typeface="+mn-ea"/>
                <a:cs typeface="+mn-cs"/>
              </a:rPr>
              <a:t>Condition codes are bits set by the processor hardware as the result of operations. For example, an arithmetic operation may produce a positive, negative, zero, or overflow result. In addition to the result itself being stored in a register or memory, a condition code is also set. The code may subsequently be tested as part of a conditional branch operation.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Condition code bits are collected into one or more registers. Usually, they form part of a control register. Generally, machine instructions allow these bits to be read by implicit reference, but the programmer cannot alter them. </a:t>
            </a:r>
            <a:endParaRPr lang="en-US" dirty="0" smtClean="0"/>
          </a:p>
          <a:p>
            <a:endParaRPr lang="en-US" dirty="0" smtClean="0"/>
          </a:p>
          <a:p>
            <a:pPr lvl="1"/>
            <a:endParaRPr lang="en-US" sz="1200" b="1" kern="1200" dirty="0" smtClean="0">
              <a:solidFill>
                <a:schemeClr val="tx1"/>
              </a:solidFill>
              <a:latin typeface="Times New Roman" pitchFamily="-1" charset="0"/>
              <a:ea typeface="ＭＳ Ｐゴシック" pitchFamily="-1"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27</a:t>
            </a:r>
          </a:p>
        </p:txBody>
      </p:sp>
      <p:sp>
        <p:nvSpPr>
          <p:cNvPr id="583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4" name="Rectangle 6"/>
          <p:cNvSpPr>
            <a:spLocks noGrp="1" noRot="1" noChangeAspect="1" noChangeArrowheads="1" noTextEdit="1"/>
          </p:cNvSpPr>
          <p:nvPr>
            <p:ph type="sldImg"/>
          </p:nvPr>
        </p:nvSpPr>
        <p:spPr>
          <a:xfrm>
            <a:off x="1150938" y="692150"/>
            <a:ext cx="4556125" cy="3416300"/>
          </a:xfrm>
          <a:ln cap="flat"/>
        </p:spPr>
      </p:sp>
      <p:sp>
        <p:nvSpPr>
          <p:cNvPr id="58375"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Many processors, including those based on the IA-64 architecture and the MIPS processors, do not use condition codes at all. Rather, conditional branch instructions specify a comparison to be made and act on the result of the comparison, without storing a condition code. Table 14.1, based on [DERO87], lists key advantages and disadvantages of condition codes.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In some machines, a subroutine call will result in the automatic saving of all user-visible registers, to be restored on return. The processor performs the saving and restoring as part of the execution of call and return instructions. This allows each subroutine to use the user-visible registers independently. On other machines, it is the responsibility of the programmer to save the contents of the relevant user- visible registers prior to a subroutine call, by including instructions for this purpose in the program. </a:t>
            </a:r>
            <a:endParaRPr lang="en-US" dirty="0" smtClean="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30</a:t>
            </a:r>
          </a:p>
        </p:txBody>
      </p:sp>
      <p:sp>
        <p:nvSpPr>
          <p:cNvPr id="645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8" name="Rectangle 6"/>
          <p:cNvSpPr>
            <a:spLocks noGrp="1" noRot="1" noChangeAspect="1" noChangeArrowheads="1" noTextEdit="1"/>
          </p:cNvSpPr>
          <p:nvPr>
            <p:ph type="sldImg"/>
          </p:nvPr>
        </p:nvSpPr>
        <p:spPr>
          <a:xfrm>
            <a:off x="1150938" y="692150"/>
            <a:ext cx="4556125" cy="3416300"/>
          </a:xfrm>
          <a:ln cap="flat"/>
        </p:spPr>
      </p:sp>
      <p:sp>
        <p:nvSpPr>
          <p:cNvPr id="64519"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There are a variety of processor registers that are employed to control the operation of the processor. Most of these, on most machines, are not visible to the user. Some of them may be visible to machine instructions executed in a control or operating system mode.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Of course, different machines will have different register organizations and use different terminology. We list here a reasonably complete list of register types, with a brief description.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Four registers are essential to instruction execution: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Program counter (PC): </a:t>
            </a:r>
            <a:r>
              <a:rPr lang="en-US" sz="1200" kern="1200" dirty="0" smtClean="0">
                <a:solidFill>
                  <a:schemeClr val="tx1"/>
                </a:solidFill>
                <a:latin typeface="Times New Roman" pitchFamily="-1" charset="0"/>
                <a:ea typeface="+mn-ea"/>
                <a:cs typeface="+mn-cs"/>
              </a:rPr>
              <a:t>Contains the address of an instruction to be fetched.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Instruction register (IR): </a:t>
            </a:r>
            <a:r>
              <a:rPr lang="en-US" sz="1200" kern="1200" dirty="0" smtClean="0">
                <a:solidFill>
                  <a:schemeClr val="tx1"/>
                </a:solidFill>
                <a:latin typeface="Times New Roman" pitchFamily="-1" charset="0"/>
                <a:ea typeface="+mn-ea"/>
                <a:cs typeface="+mn-cs"/>
              </a:rPr>
              <a:t>Contains the instruction most recently fetched.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Memory address register (MAR): </a:t>
            </a:r>
            <a:r>
              <a:rPr lang="en-US" sz="1200" kern="1200" dirty="0" smtClean="0">
                <a:solidFill>
                  <a:schemeClr val="tx1"/>
                </a:solidFill>
                <a:latin typeface="Times New Roman" pitchFamily="-1" charset="0"/>
                <a:ea typeface="+mn-ea"/>
                <a:cs typeface="+mn-cs"/>
              </a:rPr>
              <a:t>Contains the address of a location in memory.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Memory buffer register (MBR): </a:t>
            </a:r>
            <a:r>
              <a:rPr lang="en-US" sz="1200" kern="1200" dirty="0" smtClean="0">
                <a:solidFill>
                  <a:schemeClr val="tx1"/>
                </a:solidFill>
                <a:latin typeface="Times New Roman" pitchFamily="-1" charset="0"/>
                <a:ea typeface="+mn-ea"/>
                <a:cs typeface="+mn-cs"/>
              </a:rPr>
              <a:t>Contains a word of data to be written to memory or the word most recently read.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Not all processors have internal registers designated as MAR and MBR, but some equivalent buffering mechanism is needed whereby the bits to be transferred to the system bus are staged and the bits to be read from the data bus are temporarily stored.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Typically, the processor updates the PC after each instruction fetch so that the PC always points to the next instruction to be executed. A branch or skip instruction will also modify the contents of the PC. The fetched instruction is loaded into an IR, where the opcode and operand specifiers are analyzed. Data are exchanged with memory using the MAR and MBR. In a bus- organized system, the MAR connects directly to the address bus, and the MBR connects directly to the data bus. User-visible registers, in turn, exchange data with the MBR.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four registers just mentioned are used for the movement of data between the processor and memory. Within the processor, data must be presented to the ALU for processing. The ALU may have direct access to the MBR and user-visible registers. Alternatively, there may be additional buffering registers at the boundary to the ALU; these registers serve as input and output registers for the ALU and exchange data with the MBR and user-visible registers. </a:t>
            </a:r>
            <a:endParaRPr lang="en-US" dirty="0" smtClean="0"/>
          </a:p>
          <a:p>
            <a:endParaRPr lang="en-US" sz="1200" kern="1200" dirty="0" smtClean="0">
              <a:solidFill>
                <a:schemeClr val="tx1"/>
              </a:solidFill>
              <a:latin typeface="Times New Roman" pitchFamily="-1" charset="0"/>
              <a:ea typeface="+mn-ea"/>
              <a:cs typeface="+mn-cs"/>
            </a:endParaRP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7/21/12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7/21/12</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7/21/12</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7/21/12</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7/21/12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7/21/12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7/21/12</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7/21/12</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7/21/12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7/21/12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7/21/12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7/21/12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7/21/12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7/21/12</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7/21/12</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7/21/12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7/21/12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7/21/12</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7/21/12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7/21/12</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df"/><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df"/><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df"/><Relationship Id="rId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df"/><Relationship Id="rId4"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df"/><Relationship Id="rId4"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29.pn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32.wmf"/><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df"/><Relationship Id="rId4"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df"/><Relationship Id="rId4" Type="http://schemas.openxmlformats.org/officeDocument/2006/relationships/image" Target="../media/image36.png"/><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df"/><Relationship Id="rId4"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df"/><Relationship Id="rId4" Type="http://schemas.openxmlformats.org/officeDocument/2006/relationships/image" Target="../media/image40.png"/><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41.pdf"/><Relationship Id="rId4" Type="http://schemas.openxmlformats.org/officeDocument/2006/relationships/image" Target="../media/image42.png"/><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df"/><Relationship Id="rId4" Type="http://schemas.openxmlformats.org/officeDocument/2006/relationships/image" Target="../media/image44.png"/><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4.pdf"/><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5.pdf"/><Relationship Id="rId4"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47.pdf"/><Relationship Id="rId4" Type="http://schemas.openxmlformats.org/officeDocument/2006/relationships/image" Target="../media/image48.png"/><Relationship Id="rId5" Type="http://schemas.openxmlformats.org/officeDocument/2006/relationships/image" Target="../media/image49.pdf"/><Relationship Id="rId6" Type="http://schemas.openxmlformats.org/officeDocument/2006/relationships/image" Target="../media/image50.png"/><Relationship Id="rId7" Type="http://schemas.openxmlformats.org/officeDocument/2006/relationships/image" Target="../media/image51.pdf"/><Relationship Id="rId8" Type="http://schemas.openxmlformats.org/officeDocument/2006/relationships/image" Target="../media/image52.png"/><Relationship Id="rId9" Type="http://schemas.openxmlformats.org/officeDocument/2006/relationships/image" Target="../media/image53.pdf"/><Relationship Id="rId10" Type="http://schemas.openxmlformats.org/officeDocument/2006/relationships/image" Target="../media/image54.png"/><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55.pdf"/><Relationship Id="rId4" Type="http://schemas.openxmlformats.org/officeDocument/2006/relationships/image" Target="../media/image56.png"/><Relationship Id="rId5" Type="http://schemas.openxmlformats.org/officeDocument/2006/relationships/image" Target="../media/image57.pdf"/><Relationship Id="rId6" Type="http://schemas.openxmlformats.org/officeDocument/2006/relationships/image" Target="../media/image58.png"/><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df"/><Relationship Id="rId4" Type="http://schemas.openxmlformats.org/officeDocument/2006/relationships/image" Target="../media/image60.png"/><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61.pdf"/><Relationship Id="rId4" Type="http://schemas.openxmlformats.org/officeDocument/2006/relationships/image" Target="../media/image62.png"/><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63.pdf"/><Relationship Id="rId4" Type="http://schemas.openxmlformats.org/officeDocument/2006/relationships/image" Target="../media/image64.png"/><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65.pdf"/><Relationship Id="rId4" Type="http://schemas.openxmlformats.org/officeDocument/2006/relationships/image" Target="../media/image66.png"/><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67.pdf"/><Relationship Id="rId4" Type="http://schemas.openxmlformats.org/officeDocument/2006/relationships/image" Target="../media/image68.png"/><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5.pdf"/><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69.pdf"/><Relationship Id="rId4" Type="http://schemas.openxmlformats.org/officeDocument/2006/relationships/image" Target="../media/image70.png"/><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71.pdf"/><Relationship Id="rId4" Type="http://schemas.openxmlformats.org/officeDocument/2006/relationships/image" Target="../media/image72.png"/><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73.pdf"/><Relationship Id="rId4" Type="http://schemas.openxmlformats.org/officeDocument/2006/relationships/image" Target="../media/image74.png"/><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9</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553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5542" name="Rectangle 6"/>
          <p:cNvSpPr>
            <a:spLocks noGrp="1" noChangeArrowheads="1"/>
          </p:cNvSpPr>
          <p:nvPr>
            <p:ph type="title"/>
          </p:nvPr>
        </p:nvSpPr>
        <p:spPr>
          <a:xfrm>
            <a:off x="533400" y="609600"/>
            <a:ext cx="7556313" cy="1116106"/>
          </a:xfrm>
        </p:spPr>
        <p:txBody>
          <a:bodyPr/>
          <a:lstStyle/>
          <a:p>
            <a:r>
              <a:rPr lang="en-US" dirty="0">
                <a:effectLst>
                  <a:outerShdw blurRad="38100" dist="38100" dir="2700000" algn="tl">
                    <a:srgbClr val="000000">
                      <a:alpha val="43137"/>
                    </a:srgbClr>
                  </a:outerShdw>
                </a:effectLst>
              </a:rPr>
              <a:t>Program Status </a:t>
            </a:r>
            <a:r>
              <a:rPr lang="en-US" dirty="0" smtClean="0">
                <a:effectLst>
                  <a:outerShdw blurRad="38100" dist="38100" dir="2700000" algn="tl">
                    <a:srgbClr val="000000">
                      <a:alpha val="43137"/>
                    </a:srgbClr>
                  </a:outerShdw>
                </a:effectLst>
              </a:rPr>
              <a:t>Word (PSW)</a:t>
            </a:r>
            <a:endParaRPr lang="en-US" dirty="0">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1"/>
          </p:nvPr>
        </p:nvGraphicFramePr>
        <p:xfrm>
          <a:off x="457200" y="1752600"/>
          <a:ext cx="8188326" cy="472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3.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0"/>
            <a:ext cx="8875059" cy="6858000"/>
          </a:xfrm>
          <a:prstGeom prst="rect">
            <a:avLst/>
          </a:prstGeom>
        </p:spPr>
      </p:pic>
      <p:sp>
        <p:nvSpPr>
          <p:cNvPr id="5" name="Rectangle 2"/>
          <p:cNvSpPr txBox="1">
            <a:spLocks noChangeArrowheads="1"/>
          </p:cNvSpPr>
          <p:nvPr/>
        </p:nvSpPr>
        <p:spPr>
          <a:xfrm>
            <a:off x="5029200" y="3962400"/>
            <a:ext cx="4114800" cy="1116012"/>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Example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accent1"/>
                </a:solidFill>
                <a:effectLst>
                  <a:outerShdw blurRad="38100" dist="38100" dir="2700000" algn="tl">
                    <a:srgbClr val="000000">
                      <a:alpha val="43137"/>
                    </a:srgbClr>
                  </a:outerShdw>
                </a:effectLst>
                <a:latin typeface="+mj-lt"/>
                <a:ea typeface="+mj-ea"/>
                <a:cs typeface="+mj-cs"/>
              </a:rPr>
              <a:t>Microprocessor</a:t>
            </a:r>
            <a:r>
              <a:rPr kumimoji="0" lang="en-US" sz="32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a:t>
            </a:r>
            <a:endParaRPr kumimoji="0" lang="en-US" sz="32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Register Organizations</a:t>
            </a:r>
            <a:endParaRPr kumimoji="0" lang="en-US" sz="32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373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3732" name="Rectangle 4"/>
          <p:cNvSpPr>
            <a:spLocks noGrp="1" noChangeArrowheads="1"/>
          </p:cNvSpPr>
          <p:nvPr>
            <p:ph type="title" idx="4294967295"/>
          </p:nvPr>
        </p:nvSpPr>
        <p:spPr>
          <a:xfrm>
            <a:off x="6096000" y="914400"/>
            <a:ext cx="2667000" cy="1116013"/>
          </a:xfrm>
          <a:noFill/>
          <a:ln/>
        </p:spPr>
        <p:txBody>
          <a:bodyPr lIns="90488" tIns="44450" rIns="90488" bIns="44450"/>
          <a:lstStyle/>
          <a:p>
            <a:pPr algn="ctr"/>
            <a:r>
              <a:rPr lang="en-US" dirty="0">
                <a:effectLst>
                  <a:outerShdw blurRad="38100" dist="38100" dir="2700000" algn="tl">
                    <a:srgbClr val="000000">
                      <a:alpha val="43137"/>
                    </a:srgbClr>
                  </a:outerShdw>
                </a:effectLst>
              </a:rPr>
              <a:t>Instruction Cycle</a:t>
            </a:r>
          </a:p>
        </p:txBody>
      </p:sp>
      <p:graphicFrame>
        <p:nvGraphicFramePr>
          <p:cNvPr id="20" name="Content Placeholder 19"/>
          <p:cNvGraphicFramePr>
            <a:graphicFrameLocks noGrp="1"/>
          </p:cNvGraphicFramePr>
          <p:nvPr>
            <p:ph idx="4294967295"/>
          </p:nvPr>
        </p:nvGraphicFramePr>
        <p:xfrm>
          <a:off x="0" y="533400"/>
          <a:ext cx="8915400" cy="6019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381000" y="228600"/>
            <a:ext cx="7556500" cy="1116012"/>
          </a:xfrm>
        </p:spPr>
        <p:txBody>
          <a:bodyPr/>
          <a:lstStyle/>
          <a:p>
            <a:r>
              <a:rPr lang="en-US" dirty="0">
                <a:effectLst>
                  <a:outerShdw blurRad="38100" dist="38100" dir="2700000" algn="tl">
                    <a:srgbClr val="000000">
                      <a:alpha val="43137"/>
                    </a:srgbClr>
                  </a:outerShdw>
                </a:effectLst>
              </a:rPr>
              <a:t>Instruction </a:t>
            </a:r>
            <a:r>
              <a:rPr lang="en-US" dirty="0" smtClean="0">
                <a:effectLst>
                  <a:outerShdw blurRad="38100" dist="38100" dir="2700000" algn="tl">
                    <a:srgbClr val="000000">
                      <a:alpha val="43137"/>
                    </a:srgbClr>
                  </a:outerShdw>
                </a:effectLst>
              </a:rPr>
              <a:t>Cycle</a:t>
            </a:r>
            <a:endParaRPr lang="en-US" dirty="0">
              <a:effectLst>
                <a:outerShdw blurRad="38100" dist="38100" dir="2700000" algn="tl">
                  <a:srgbClr val="000000">
                    <a:alpha val="43137"/>
                  </a:srgbClr>
                </a:outerShdw>
              </a:effectLst>
            </a:endParaRPr>
          </a:p>
        </p:txBody>
      </p:sp>
      <p:pic>
        <p:nvPicPr>
          <p:cNvPr id="4" name="Picture 3" descr="f4.pdf"/>
          <p:cNvPicPr>
            <a:picLocks noChangeAspect="1"/>
          </p:cNvPicPr>
          <p:nvPr/>
        </p:nvPicPr>
        <mc:AlternateContent>
          <mc:Choice xmlns:ma="http://schemas.microsoft.com/office/mac/drawingml/2008/main" Requires="ma">
            <p:blipFill>
              <a:blip r:embed="rId3"/>
              <a:srcRect l="15455" t="12941" r="18182" b="11765"/>
              <a:stretch>
                <a:fillRect/>
              </a:stretch>
            </p:blipFill>
          </mc:Choice>
          <mc:Fallback>
            <p:blipFill>
              <a:blip r:embed="rId4"/>
              <a:srcRect l="15455" t="12941" r="18182" b="11765"/>
              <a:stretch>
                <a:fillRect/>
              </a:stretch>
            </p:blipFill>
          </mc:Fallback>
        </mc:AlternateContent>
        <p:spPr>
          <a:xfrm>
            <a:off x="762000" y="887553"/>
            <a:ext cx="6810059" cy="5970447"/>
          </a:xfrm>
          <a:prstGeom prst="rect">
            <a:avLst/>
          </a:prstGeom>
        </p:spPr>
      </p:pic>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304800" y="457200"/>
            <a:ext cx="7556500" cy="1116012"/>
          </a:xfrm>
        </p:spPr>
        <p:txBody>
          <a:bodyPr/>
          <a:lstStyle/>
          <a:p>
            <a:r>
              <a:rPr lang="en-US" dirty="0">
                <a:effectLst>
                  <a:outerShdw blurRad="38100" dist="38100" dir="2700000" algn="tl">
                    <a:srgbClr val="000000">
                      <a:alpha val="43137"/>
                    </a:srgbClr>
                  </a:outerShdw>
                </a:effectLst>
              </a:rPr>
              <a:t>Instruction Cycle State Diagram</a:t>
            </a:r>
          </a:p>
        </p:txBody>
      </p:sp>
      <p:pic>
        <p:nvPicPr>
          <p:cNvPr id="4" name="Picture 3" descr="f5.pdf"/>
          <p:cNvPicPr>
            <a:picLocks noChangeAspect="1"/>
          </p:cNvPicPr>
          <p:nvPr/>
        </p:nvPicPr>
        <mc:AlternateContent>
          <mc:Choice xmlns:ma="http://schemas.microsoft.com/office/mac/drawingml/2008/main" Requires="ma">
            <p:blipFill>
              <a:blip r:embed="rId3"/>
              <a:srcRect l="2727" t="17647" r="4545" b="9412"/>
              <a:stretch>
                <a:fillRect/>
              </a:stretch>
            </p:blipFill>
          </mc:Choice>
          <mc:Fallback>
            <p:blipFill>
              <a:blip r:embed="rId4"/>
              <a:srcRect l="2727" t="17647" r="4545" b="9412"/>
              <a:stretch>
                <a:fillRect/>
              </a:stretch>
            </p:blipFill>
          </mc:Fallback>
        </mc:AlternateContent>
        <p:spPr>
          <a:xfrm>
            <a:off x="0" y="1295400"/>
            <a:ext cx="9151413" cy="5562600"/>
          </a:xfrm>
          <a:prstGeom prst="rect">
            <a:avLst/>
          </a:prstGeom>
        </p:spPr>
      </p:pic>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609600" y="228600"/>
            <a:ext cx="7556500" cy="1116013"/>
          </a:xfrm>
        </p:spPr>
        <p:txBody>
          <a:bodyPr/>
          <a:lstStyle/>
          <a:p>
            <a:r>
              <a:rPr lang="en-US" dirty="0" smtClean="0">
                <a:effectLst>
                  <a:outerShdw blurRad="38100" dist="38100" dir="2700000" algn="tl">
                    <a:srgbClr val="000000">
                      <a:alpha val="43137"/>
                    </a:srgbClr>
                  </a:outerShdw>
                </a:effectLst>
              </a:rPr>
              <a:t>Data Flow, Fetch Cycle</a:t>
            </a:r>
            <a:endParaRPr lang="en-US" dirty="0">
              <a:effectLst>
                <a:outerShdw blurRad="38100" dist="38100" dir="2700000" algn="tl">
                  <a:srgbClr val="000000">
                    <a:alpha val="43137"/>
                  </a:srgbClr>
                </a:outerShdw>
              </a:effectLst>
            </a:endParaRPr>
          </a:p>
        </p:txBody>
      </p:sp>
      <p:pic>
        <p:nvPicPr>
          <p:cNvPr id="5" name="Picture 4" descr="f6.pdf"/>
          <p:cNvPicPr>
            <a:picLocks noChangeAspect="1"/>
          </p:cNvPicPr>
          <p:nvPr/>
        </p:nvPicPr>
        <mc:AlternateContent>
          <mc:Choice xmlns:ma="http://schemas.microsoft.com/office/mac/drawingml/2008/main" Requires="ma">
            <p:blipFill>
              <a:blip r:embed="rId3"/>
              <a:srcRect t="20909" b="14545"/>
              <a:stretch>
                <a:fillRect/>
              </a:stretch>
            </p:blipFill>
          </mc:Choice>
          <mc:Fallback>
            <p:blipFill>
              <a:blip r:embed="rId4"/>
              <a:srcRect t="20909" b="14545"/>
              <a:stretch>
                <a:fillRect/>
              </a:stretch>
            </p:blipFill>
          </mc:Fallback>
        </mc:AlternateContent>
        <p:spPr>
          <a:xfrm>
            <a:off x="1371600" y="914400"/>
            <a:ext cx="7298084" cy="6096000"/>
          </a:xfrm>
          <a:prstGeom prst="rect">
            <a:avLst/>
          </a:prstGeom>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381000" y="228600"/>
            <a:ext cx="7556500" cy="1116012"/>
          </a:xfrm>
        </p:spPr>
        <p:txBody>
          <a:bodyPr/>
          <a:lstStyle/>
          <a:p>
            <a:r>
              <a:rPr lang="en-US" dirty="0">
                <a:effectLst>
                  <a:outerShdw blurRad="38100" dist="38100" dir="2700000" algn="tl">
                    <a:srgbClr val="000000">
                      <a:alpha val="43137"/>
                    </a:srgbClr>
                  </a:outerShdw>
                </a:effectLst>
              </a:rPr>
              <a:t>Data </a:t>
            </a:r>
            <a:r>
              <a:rPr lang="en-US" dirty="0" smtClean="0">
                <a:effectLst>
                  <a:outerShdw blurRad="38100" dist="38100" dir="2700000" algn="tl">
                    <a:srgbClr val="000000">
                      <a:alpha val="43137"/>
                    </a:srgbClr>
                  </a:outerShdw>
                </a:effectLst>
              </a:rPr>
              <a:t>Flow, Indirect Cycle</a:t>
            </a:r>
            <a:endParaRPr lang="en-US" dirty="0">
              <a:effectLst>
                <a:outerShdw blurRad="38100" dist="38100" dir="2700000" algn="tl">
                  <a:srgbClr val="000000">
                    <a:alpha val="43137"/>
                  </a:srgbClr>
                </a:outerShdw>
              </a:effectLst>
            </a:endParaRPr>
          </a:p>
        </p:txBody>
      </p:sp>
      <p:pic>
        <p:nvPicPr>
          <p:cNvPr id="4" name="Picture 3" descr="f7.pdf"/>
          <p:cNvPicPr>
            <a:picLocks noChangeAspect="1"/>
          </p:cNvPicPr>
          <p:nvPr/>
        </p:nvPicPr>
        <mc:AlternateContent>
          <mc:Choice xmlns:ma="http://schemas.microsoft.com/office/mac/drawingml/2008/main" Requires="ma">
            <p:blipFill>
              <a:blip r:embed="rId3"/>
              <a:srcRect t="21818" b="22727"/>
              <a:stretch>
                <a:fillRect/>
              </a:stretch>
            </p:blipFill>
          </mc:Choice>
          <mc:Fallback>
            <p:blipFill>
              <a:blip r:embed="rId4"/>
              <a:srcRect t="21818" b="22727"/>
              <a:stretch>
                <a:fillRect/>
              </a:stretch>
            </p:blipFill>
          </mc:Fallback>
        </mc:AlternateContent>
        <p:spPr>
          <a:xfrm>
            <a:off x="152401" y="869582"/>
            <a:ext cx="8754160" cy="6282282"/>
          </a:xfrm>
          <a:prstGeom prst="rect">
            <a:avLst/>
          </a:prstGeom>
        </p:spPr>
      </p:pic>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228600" y="228600"/>
            <a:ext cx="7556500" cy="1116012"/>
          </a:xfrm>
        </p:spPr>
        <p:txBody>
          <a:bodyPr/>
          <a:lstStyle/>
          <a:p>
            <a:r>
              <a:rPr lang="en-US" dirty="0" smtClean="0">
                <a:effectLst>
                  <a:outerShdw blurRad="38100" dist="38100" dir="2700000" algn="tl">
                    <a:srgbClr val="000000">
                      <a:alpha val="43137"/>
                    </a:srgbClr>
                  </a:outerShdw>
                </a:effectLst>
              </a:rPr>
              <a:t>Data Flow, Interrupt Cycle</a:t>
            </a:r>
            <a:endParaRPr lang="en-US" dirty="0">
              <a:effectLst>
                <a:outerShdw blurRad="38100" dist="38100" dir="2700000" algn="tl">
                  <a:srgbClr val="000000">
                    <a:alpha val="43137"/>
                  </a:srgbClr>
                </a:outerShdw>
              </a:effectLst>
            </a:endParaRPr>
          </a:p>
        </p:txBody>
      </p:sp>
      <p:pic>
        <p:nvPicPr>
          <p:cNvPr id="4" name="Picture 3" descr="f8.pdf"/>
          <p:cNvPicPr>
            <a:picLocks noChangeAspect="1"/>
          </p:cNvPicPr>
          <p:nvPr/>
        </p:nvPicPr>
        <mc:AlternateContent>
          <mc:Choice xmlns:ma="http://schemas.microsoft.com/office/mac/drawingml/2008/main" Requires="ma">
            <p:blipFill>
              <a:blip r:embed="rId3"/>
              <a:srcRect t="21818" b="18182"/>
              <a:stretch>
                <a:fillRect/>
              </a:stretch>
            </p:blipFill>
          </mc:Choice>
          <mc:Fallback>
            <p:blipFill>
              <a:blip r:embed="rId4"/>
              <a:srcRect t="21818" b="18182"/>
              <a:stretch>
                <a:fillRect/>
              </a:stretch>
            </p:blipFill>
          </mc:Fallback>
        </mc:AlternateContent>
        <p:spPr>
          <a:xfrm>
            <a:off x="762000" y="1059612"/>
            <a:ext cx="7467600" cy="5798388"/>
          </a:xfrm>
          <a:prstGeom prst="rect">
            <a:avLst/>
          </a:prstGeom>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987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9876" name="Rectangle 4"/>
          <p:cNvSpPr>
            <a:spLocks noGrp="1" noChangeArrowheads="1"/>
          </p:cNvSpPr>
          <p:nvPr>
            <p:ph type="title" idx="4294967295"/>
          </p:nvPr>
        </p:nvSpPr>
        <p:spPr>
          <a:xfrm>
            <a:off x="381000" y="685800"/>
            <a:ext cx="7556500" cy="1116013"/>
          </a:xfrm>
          <a:noFill/>
          <a:ln/>
        </p:spPr>
        <p:txBody>
          <a:bodyPr lIns="90488" tIns="44450" rIns="90488" bIns="44450"/>
          <a:lstStyle/>
          <a:p>
            <a:r>
              <a:rPr lang="en-US" dirty="0" smtClean="0">
                <a:effectLst>
                  <a:outerShdw blurRad="38100" dist="38100" dir="2700000" algn="tl">
                    <a:srgbClr val="000000">
                      <a:alpha val="43137"/>
                    </a:srgbClr>
                  </a:outerShdw>
                </a:effectLst>
              </a:rPr>
              <a:t>Pipelining Strategy</a:t>
            </a:r>
            <a:endParaRPr lang="en-US"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4294967295"/>
          </p:nvPr>
        </p:nvGraphicFramePr>
        <p:xfrm>
          <a:off x="381000" y="1905000"/>
          <a:ext cx="8382000" cy="4495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304800" y="228600"/>
            <a:ext cx="7556500" cy="1116012"/>
          </a:xfrm>
        </p:spPr>
        <p:txBody>
          <a:bodyPr/>
          <a:lstStyle/>
          <a:p>
            <a:r>
              <a:rPr lang="en-GB" dirty="0" smtClean="0">
                <a:effectLst>
                  <a:outerShdw blurRad="38100" dist="38100" dir="2700000" algn="tl">
                    <a:srgbClr val="000000">
                      <a:alpha val="43137"/>
                    </a:srgbClr>
                  </a:outerShdw>
                </a:effectLst>
              </a:rPr>
              <a:t>Two-Stage </a:t>
            </a:r>
            <a:r>
              <a:rPr lang="en-GB" dirty="0">
                <a:effectLst>
                  <a:outerShdw blurRad="38100" dist="38100" dir="2700000" algn="tl">
                    <a:srgbClr val="000000">
                      <a:alpha val="43137"/>
                    </a:srgbClr>
                  </a:outerShdw>
                </a:effectLst>
              </a:rPr>
              <a:t>Instruction Pipeline</a:t>
            </a:r>
          </a:p>
        </p:txBody>
      </p:sp>
      <p:pic>
        <p:nvPicPr>
          <p:cNvPr id="4" name="Picture 3" descr="f9.pdf"/>
          <p:cNvPicPr>
            <a:picLocks noChangeAspect="1"/>
          </p:cNvPicPr>
          <p:nvPr/>
        </p:nvPicPr>
        <mc:AlternateContent>
          <mc:Choice xmlns:ma="http://schemas.microsoft.com/office/mac/drawingml/2008/main" Requires="ma">
            <p:blipFill>
              <a:blip r:embed="rId3"/>
              <a:srcRect l="10909" t="17647" r="20000" b="16471"/>
              <a:stretch>
                <a:fillRect/>
              </a:stretch>
            </p:blipFill>
          </mc:Choice>
          <mc:Fallback>
            <p:blipFill>
              <a:blip r:embed="rId4"/>
              <a:srcRect l="10909" t="17647" r="20000" b="16471"/>
              <a:stretch>
                <a:fillRect/>
              </a:stretch>
            </p:blipFill>
          </mc:Fallback>
        </mc:AlternateContent>
        <p:spPr>
          <a:xfrm>
            <a:off x="609600" y="1086854"/>
            <a:ext cx="7832385" cy="5771146"/>
          </a:xfrm>
          <a:prstGeom prst="rect">
            <a:avLst/>
          </a:prstGeom>
        </p:spPr>
      </p:pic>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4800600"/>
            <a:ext cx="6191157" cy="833718"/>
          </a:xfrm>
        </p:spPr>
        <p:txBody>
          <a:bodyPr>
            <a:noAutofit/>
          </a:bodyPr>
          <a:lstStyle/>
          <a:p>
            <a:r>
              <a:rPr lang="en-US" sz="5400" dirty="0" smtClean="0">
                <a:effectLst>
                  <a:outerShdw blurRad="38100" dist="38100" dir="2700000" algn="tl">
                    <a:srgbClr val="000000">
                      <a:alpha val="43137"/>
                    </a:srgbClr>
                  </a:outerShdw>
                </a:effectLst>
              </a:rPr>
              <a:t>Chapter 14</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533400" y="5867400"/>
            <a:ext cx="6191157" cy="733425"/>
          </a:xfrm>
        </p:spPr>
        <p:txBody>
          <a:bodyPr>
            <a:normAutofit fontScale="70000" lnSpcReduction="20000"/>
          </a:bodyPr>
          <a:lstStyle/>
          <a:p>
            <a:r>
              <a:rPr lang="en-US" sz="4400" dirty="0" smtClean="0"/>
              <a:t>Processor Structure and Function</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Additional Stages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98518" y="1524000"/>
            <a:ext cx="3657600" cy="5029200"/>
          </a:xfrm>
        </p:spPr>
        <p:txBody>
          <a:bodyPr>
            <a:normAutofit/>
          </a:bodyPr>
          <a:lstStyle/>
          <a:p>
            <a:r>
              <a:rPr lang="en-US" dirty="0" smtClean="0"/>
              <a:t>Fetch instruction (FI)</a:t>
            </a:r>
          </a:p>
          <a:p>
            <a:pPr lvl="1"/>
            <a:r>
              <a:rPr lang="en-US" dirty="0" smtClean="0"/>
              <a:t>Read the next expected instruction into a buffer</a:t>
            </a:r>
          </a:p>
          <a:p>
            <a:r>
              <a:rPr lang="en-US" dirty="0" smtClean="0"/>
              <a:t>Decode instruction (DI)</a:t>
            </a:r>
          </a:p>
          <a:p>
            <a:pPr lvl="1"/>
            <a:r>
              <a:rPr lang="en-US" dirty="0" smtClean="0"/>
              <a:t>Determine the opcode and the operand specifiers</a:t>
            </a:r>
          </a:p>
          <a:p>
            <a:r>
              <a:rPr lang="en-US" dirty="0" smtClean="0"/>
              <a:t>Calculate operands (CO)</a:t>
            </a:r>
          </a:p>
          <a:p>
            <a:pPr lvl="1"/>
            <a:r>
              <a:rPr lang="en-US" dirty="0" smtClean="0"/>
              <a:t>Calculate the effective address of each source operand</a:t>
            </a:r>
          </a:p>
          <a:p>
            <a:pPr lvl="1"/>
            <a:r>
              <a:rPr lang="en-US" dirty="0" smtClean="0"/>
              <a:t>This may involve displacement, register indirect, indirect, or other forms of address calculation</a:t>
            </a:r>
            <a:endParaRPr lang="en-US" dirty="0"/>
          </a:p>
        </p:txBody>
      </p:sp>
      <p:sp>
        <p:nvSpPr>
          <p:cNvPr id="6" name="Content Placeholder 5"/>
          <p:cNvSpPr>
            <a:spLocks noGrp="1"/>
          </p:cNvSpPr>
          <p:nvPr>
            <p:ph sz="half" idx="2"/>
          </p:nvPr>
        </p:nvSpPr>
        <p:spPr>
          <a:xfrm>
            <a:off x="4648200" y="1752600"/>
            <a:ext cx="3657600" cy="4719637"/>
          </a:xfrm>
        </p:spPr>
        <p:txBody>
          <a:bodyPr>
            <a:normAutofit/>
          </a:bodyPr>
          <a:lstStyle/>
          <a:p>
            <a:r>
              <a:rPr lang="en-US" dirty="0" smtClean="0"/>
              <a:t>Fetch operands (FO)</a:t>
            </a:r>
          </a:p>
          <a:p>
            <a:pPr lvl="1"/>
            <a:r>
              <a:rPr lang="en-US" dirty="0" smtClean="0"/>
              <a:t>Fetch each operand from memory</a:t>
            </a:r>
          </a:p>
          <a:p>
            <a:pPr lvl="1"/>
            <a:r>
              <a:rPr lang="en-US" dirty="0" smtClean="0"/>
              <a:t>Operands in registers need not be fetched</a:t>
            </a:r>
          </a:p>
          <a:p>
            <a:r>
              <a:rPr lang="en-US" dirty="0" smtClean="0"/>
              <a:t>Execute instruction (EI)</a:t>
            </a:r>
          </a:p>
          <a:p>
            <a:pPr lvl="1"/>
            <a:r>
              <a:rPr lang="en-US" dirty="0" smtClean="0"/>
              <a:t>Perform the indicated operation and store the result, if any, in the specified destination operand location</a:t>
            </a:r>
          </a:p>
          <a:p>
            <a:r>
              <a:rPr lang="en-US" dirty="0" smtClean="0"/>
              <a:t>Write operand (WO)</a:t>
            </a:r>
          </a:p>
          <a:p>
            <a:pPr lvl="1"/>
            <a:r>
              <a:rPr lang="en-US" dirty="0" smtClean="0"/>
              <a:t>Store the result in memory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2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29" name="Rectangle 9"/>
          <p:cNvSpPr>
            <a:spLocks noGrp="1" noChangeArrowheads="1"/>
          </p:cNvSpPr>
          <p:nvPr>
            <p:ph type="title" idx="4294967295"/>
          </p:nvPr>
        </p:nvSpPr>
        <p:spPr>
          <a:xfrm>
            <a:off x="152400" y="152400"/>
            <a:ext cx="7556500" cy="1116012"/>
          </a:xfrm>
        </p:spPr>
        <p:txBody>
          <a:bodyPr/>
          <a:lstStyle/>
          <a:p>
            <a:r>
              <a:rPr lang="en-US" sz="3200" dirty="0">
                <a:effectLst>
                  <a:outerShdw blurRad="38100" dist="38100" dir="2700000" algn="tl">
                    <a:srgbClr val="000000">
                      <a:alpha val="43137"/>
                    </a:srgbClr>
                  </a:outerShdw>
                </a:effectLst>
              </a:rPr>
              <a:t>Timing Diagram for</a:t>
            </a:r>
            <a:r>
              <a:rPr lang="en-US" sz="3200" dirty="0" smtClean="0">
                <a:effectLst>
                  <a:outerShdw blurRad="38100" dist="38100" dir="2700000" algn="tl">
                    <a:srgbClr val="000000">
                      <a:alpha val="43137"/>
                    </a:srgbClr>
                  </a:outerShdw>
                </a:effectLst>
              </a:rPr>
              <a:t> Instruction Pipeline </a:t>
            </a:r>
            <a:r>
              <a:rPr lang="en-US" sz="3200" dirty="0">
                <a:effectLst>
                  <a:outerShdw blurRad="38100" dist="38100" dir="2700000" algn="tl">
                    <a:srgbClr val="000000">
                      <a:alpha val="43137"/>
                    </a:srgbClr>
                  </a:outerShdw>
                </a:effectLst>
              </a:rPr>
              <a:t>Operation</a:t>
            </a:r>
          </a:p>
        </p:txBody>
      </p:sp>
      <p:pic>
        <p:nvPicPr>
          <p:cNvPr id="6" name="Picture 5" descr="f10.pdf"/>
          <p:cNvPicPr>
            <a:picLocks noChangeAspect="1"/>
          </p:cNvPicPr>
          <p:nvPr/>
        </p:nvPicPr>
        <mc:AlternateContent>
          <mc:Choice xmlns:ma="http://schemas.microsoft.com/office/mac/drawingml/2008/main" Requires="ma">
            <p:blipFill>
              <a:blip r:embed="rId3"/>
              <a:srcRect l="10000" t="3529" r="6364" b="14118"/>
              <a:stretch>
                <a:fillRect/>
              </a:stretch>
            </p:blipFill>
          </mc:Choice>
          <mc:Fallback>
            <p:blipFill>
              <a:blip r:embed="rId4"/>
              <a:srcRect l="10000" t="3529" r="6364" b="14118"/>
              <a:stretch>
                <a:fillRect/>
              </a:stretch>
            </p:blipFill>
          </mc:Fallback>
        </mc:AlternateContent>
        <p:spPr>
          <a:xfrm>
            <a:off x="990600" y="1210312"/>
            <a:ext cx="7422710" cy="5647688"/>
          </a:xfrm>
          <a:prstGeom prst="rect">
            <a:avLst/>
          </a:prstGeom>
        </p:spPr>
      </p:pic>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397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3972" name="Rectangle 4"/>
          <p:cNvSpPr>
            <a:spLocks noGrp="1" noChangeArrowheads="1"/>
          </p:cNvSpPr>
          <p:nvPr>
            <p:ph type="title" idx="4294967295"/>
          </p:nvPr>
        </p:nvSpPr>
        <p:spPr>
          <a:xfrm>
            <a:off x="152400" y="152400"/>
            <a:ext cx="7556500" cy="1116012"/>
          </a:xfrm>
          <a:noFill/>
          <a:ln/>
        </p:spPr>
        <p:txBody>
          <a:bodyPr lIns="90488" tIns="44450" rIns="90488" bIns="44450"/>
          <a:lstStyle/>
          <a:p>
            <a:r>
              <a:rPr lang="en-US" dirty="0">
                <a:effectLst>
                  <a:outerShdw blurRad="38100" dist="38100" dir="2700000" algn="tl">
                    <a:srgbClr val="000000">
                      <a:alpha val="43137"/>
                    </a:srgbClr>
                  </a:outerShdw>
                </a:effectLst>
              </a:rPr>
              <a:t>The Effect of a Conditional Branch on Instruction Pipeline Operation</a:t>
            </a:r>
          </a:p>
        </p:txBody>
      </p:sp>
      <p:pic>
        <p:nvPicPr>
          <p:cNvPr id="6" name="Picture 5" descr="f11.pdf"/>
          <p:cNvPicPr>
            <a:picLocks noChangeAspect="1"/>
          </p:cNvPicPr>
          <p:nvPr/>
        </p:nvPicPr>
        <mc:AlternateContent>
          <mc:Choice xmlns:ma="http://schemas.microsoft.com/office/mac/drawingml/2008/main" Requires="ma">
            <p:blipFill>
              <a:blip r:embed="rId3"/>
              <a:srcRect l="8182" t="2353" r="3636" b="17647"/>
              <a:stretch>
                <a:fillRect/>
              </a:stretch>
            </p:blipFill>
          </mc:Choice>
          <mc:Fallback>
            <p:blipFill>
              <a:blip r:embed="rId4"/>
              <a:srcRect l="8182" t="2353" r="3636" b="17647"/>
              <a:stretch>
                <a:fillRect/>
              </a:stretch>
            </p:blipFill>
          </mc:Fallback>
        </mc:AlternateContent>
        <p:spPr>
          <a:xfrm>
            <a:off x="762000" y="1371658"/>
            <a:ext cx="7826157" cy="5486342"/>
          </a:xfrm>
          <a:prstGeom prst="rect">
            <a:avLst/>
          </a:prstGeom>
        </p:spPr>
      </p:pic>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Six Stage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Instruction Pipeline</a:t>
            </a:r>
          </a:p>
        </p:txBody>
      </p:sp>
      <p:pic>
        <p:nvPicPr>
          <p:cNvPr id="4" name="Picture 3" descr="f12.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70" name="Rectangle 6"/>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Alternative Pipeline Depiction</a:t>
            </a:r>
          </a:p>
        </p:txBody>
      </p:sp>
      <p:pic>
        <p:nvPicPr>
          <p:cNvPr id="4" name="Picture 3" descr="f13.pdf"/>
          <p:cNvPicPr>
            <a:picLocks noChangeAspect="1"/>
          </p:cNvPicPr>
          <p:nvPr/>
        </p:nvPicPr>
        <mc:AlternateContent>
          <mc:Choice xmlns:ma="http://schemas.microsoft.com/office/mac/drawingml/2008/main" Requires="ma">
            <p:blipFill>
              <a:blip r:embed="rId3"/>
              <a:srcRect t="8182" r="2353" b="14545"/>
              <a:stretch>
                <a:fillRect/>
              </a:stretch>
            </p:blipFill>
          </mc:Choice>
          <mc:Fallback>
            <p:blipFill>
              <a:blip r:embed="rId4"/>
              <a:srcRect t="8182" r="2353" b="14545"/>
              <a:stretch>
                <a:fillRect/>
              </a:stretch>
            </p:blipFill>
          </mc:Fallback>
        </mc:AlternateContent>
        <p:spPr>
          <a:xfrm>
            <a:off x="3657600" y="609600"/>
            <a:ext cx="5654954" cy="5791200"/>
          </a:xfrm>
          <a:prstGeom prst="rect">
            <a:avLst/>
          </a:prstGeom>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81000" y="1295400"/>
            <a:ext cx="3255264" cy="1905000"/>
          </a:xfrm>
        </p:spPr>
        <p:txBody>
          <a:bodyPr>
            <a:normAutofit/>
          </a:bodyPr>
          <a:lstStyle/>
          <a:p>
            <a:r>
              <a:rPr lang="en-GB" dirty="0">
                <a:effectLst>
                  <a:outerShdw blurRad="38100" dist="38100" dir="2700000" algn="tl">
                    <a:srgbClr val="000000">
                      <a:alpha val="43137"/>
                    </a:srgbClr>
                  </a:outerShdw>
                </a:effectLst>
              </a:rPr>
              <a:t>Speedup Factors</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with Instruction</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Pipelining</a:t>
            </a:r>
          </a:p>
        </p:txBody>
      </p:sp>
      <p:pic>
        <p:nvPicPr>
          <p:cNvPr id="4" name="Picture 3" descr="f14.pdf"/>
          <p:cNvPicPr>
            <a:picLocks noChangeAspect="1"/>
          </p:cNvPicPr>
          <p:nvPr/>
        </p:nvPicPr>
        <mc:AlternateContent>
          <mc:Choice xmlns:ma="http://schemas.microsoft.com/office/mac/drawingml/2008/main" Requires="ma">
            <p:blipFill>
              <a:blip r:embed="rId3"/>
              <a:srcRect l="7059" t="8182" r="11765" b="18182"/>
              <a:stretch>
                <a:fillRect/>
              </a:stretch>
            </p:blipFill>
          </mc:Choice>
          <mc:Fallback>
            <p:blipFill>
              <a:blip r:embed="rId4"/>
              <a:srcRect l="7059" t="8182" r="11765" b="18182"/>
              <a:stretch>
                <a:fillRect/>
              </a:stretch>
            </p:blipFill>
          </mc:Fallback>
        </mc:AlternateContent>
        <p:spPr>
          <a:xfrm>
            <a:off x="3626666" y="152400"/>
            <a:ext cx="5517334" cy="6476999"/>
          </a:xfrm>
          <a:prstGeom prst="rect">
            <a:avLst/>
          </a:prstGeom>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a:xfrm>
            <a:off x="609600" y="228600"/>
            <a:ext cx="7556500" cy="1116012"/>
          </a:xfrm>
        </p:spPr>
        <p:txBody>
          <a:bodyPr/>
          <a:lstStyle/>
          <a:p>
            <a:r>
              <a:rPr lang="en-GB" dirty="0">
                <a:effectLst>
                  <a:outerShdw blurRad="38100" dist="38100" dir="2700000" algn="tl">
                    <a:srgbClr val="000000">
                      <a:alpha val="43137"/>
                    </a:srgbClr>
                  </a:outerShdw>
                </a:effectLst>
              </a:rPr>
              <a:t>Pipeline Hazards</a:t>
            </a:r>
          </a:p>
        </p:txBody>
      </p:sp>
      <p:graphicFrame>
        <p:nvGraphicFramePr>
          <p:cNvPr id="11" name="Content Placeholder 10"/>
          <p:cNvGraphicFramePr>
            <a:graphicFrameLocks noGrp="1"/>
          </p:cNvGraphicFramePr>
          <p:nvPr>
            <p:ph idx="4294967295"/>
          </p:nvPr>
        </p:nvGraphicFramePr>
        <p:xfrm>
          <a:off x="381000" y="1219200"/>
          <a:ext cx="8458200" cy="49831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781800" y="5105400"/>
            <a:ext cx="2155687" cy="1549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28600" y="1066800"/>
            <a:ext cx="3255264" cy="1162050"/>
          </a:xfrm>
        </p:spPr>
        <p:txBody>
          <a:bodyPr/>
          <a:lstStyle/>
          <a:p>
            <a:pPr algn="ctr"/>
            <a:r>
              <a:rPr lang="en-GB" dirty="0">
                <a:effectLst>
                  <a:outerShdw blurRad="38100" dist="38100" dir="2700000" algn="tl">
                    <a:srgbClr val="000000">
                      <a:alpha val="43137"/>
                    </a:srgbClr>
                  </a:outerShdw>
                </a:effectLst>
              </a:rPr>
              <a:t>Resource</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Hazards</a:t>
            </a:r>
            <a:endParaRPr lang="en-GB" dirty="0">
              <a:effectLst>
                <a:outerShdw blurRad="38100" dist="38100" dir="2700000" algn="tl">
                  <a:srgbClr val="000000">
                    <a:alpha val="43137"/>
                  </a:srgbClr>
                </a:outerShdw>
              </a:effectLst>
            </a:endParaRPr>
          </a:p>
        </p:txBody>
      </p:sp>
      <p:sp>
        <p:nvSpPr>
          <p:cNvPr id="7" name="Text Placeholder 6"/>
          <p:cNvSpPr>
            <a:spLocks noGrp="1"/>
          </p:cNvSpPr>
          <p:nvPr>
            <p:ph type="body" sz="half" idx="2"/>
          </p:nvPr>
        </p:nvSpPr>
        <p:spPr>
          <a:xfrm>
            <a:off x="381000" y="3352800"/>
            <a:ext cx="3255264" cy="2971800"/>
          </a:xfrm>
        </p:spPr>
        <p:txBody>
          <a:bodyPr>
            <a:normAutofit/>
          </a:bodyPr>
          <a:lstStyle/>
          <a:p>
            <a:r>
              <a:rPr lang="en-US" dirty="0" smtClean="0">
                <a:effectLst>
                  <a:outerShdw blurRad="38100" dist="38100" dir="2700000" algn="tl">
                    <a:srgbClr val="000000">
                      <a:alpha val="43137"/>
                    </a:srgbClr>
                  </a:outerShdw>
                </a:effectLst>
              </a:rPr>
              <a:t>A resource hazard occurs when two or more instructions that are already in the pipeline need the same resource</a:t>
            </a:r>
          </a:p>
          <a:p>
            <a:r>
              <a:rPr lang="en-US" dirty="0" smtClean="0">
                <a:effectLst>
                  <a:outerShdw blurRad="38100" dist="38100" dir="2700000" algn="tl">
                    <a:srgbClr val="000000">
                      <a:alpha val="43137"/>
                    </a:srgbClr>
                  </a:outerShdw>
                </a:effectLst>
              </a:rPr>
              <a:t>The result is that the instructions must be executed in serial rather than parallel for a portion of the pipeline</a:t>
            </a:r>
          </a:p>
          <a:p>
            <a:r>
              <a:rPr lang="en-US" dirty="0" smtClean="0">
                <a:effectLst>
                  <a:outerShdw blurRad="38100" dist="38100" dir="2700000" algn="tl">
                    <a:srgbClr val="000000">
                      <a:alpha val="43137"/>
                    </a:srgbClr>
                  </a:outerShdw>
                </a:effectLst>
              </a:rPr>
              <a:t>A resource hazard is sometimes referred to as a </a:t>
            </a:r>
            <a:r>
              <a:rPr lang="en-US" i="1" dirty="0" smtClean="0"/>
              <a:t>structural hazard</a:t>
            </a:r>
            <a:endParaRPr lang="en-US" dirty="0"/>
          </a:p>
        </p:txBody>
      </p:sp>
      <p:pic>
        <p:nvPicPr>
          <p:cNvPr id="5" name="Picture 4" descr="f15.pdf"/>
          <p:cNvPicPr>
            <a:picLocks noChangeAspect="1"/>
          </p:cNvPicPr>
          <p:nvPr/>
        </p:nvPicPr>
        <mc:AlternateContent>
          <mc:Choice xmlns:ma="http://schemas.microsoft.com/office/mac/drawingml/2008/main" Requires="ma">
            <p:blipFill>
              <a:blip r:embed="rId3"/>
              <a:srcRect l="10588" t="5455" r="16471" b="14545"/>
              <a:stretch>
                <a:fillRect/>
              </a:stretch>
            </p:blipFill>
          </mc:Choice>
          <mc:Fallback>
            <p:blipFill>
              <a:blip r:embed="rId4"/>
              <a:srcRect l="10588" t="5455" r="16471" b="14545"/>
              <a:stretch>
                <a:fillRect/>
              </a:stretch>
            </p:blipFill>
          </mc:Fallback>
        </mc:AlternateContent>
        <p:spPr>
          <a:xfrm>
            <a:off x="3962399" y="0"/>
            <a:ext cx="4939147" cy="7010346"/>
          </a:xfrm>
          <a:prstGeom prst="rect">
            <a:avLst/>
          </a:prstGeom>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533400" y="4648200"/>
            <a:ext cx="6191157" cy="833718"/>
          </a:xfrm>
        </p:spPr>
        <p:txBody>
          <a:bodyPr>
            <a:normAutofit/>
          </a:bodyPr>
          <a:lstStyle/>
          <a:p>
            <a:r>
              <a:rPr lang="en-GB" sz="3200" dirty="0">
                <a:effectLst>
                  <a:outerShdw blurRad="38100" dist="38100" dir="2700000" algn="tl">
                    <a:srgbClr val="000000">
                      <a:alpha val="43137"/>
                    </a:srgbClr>
                  </a:outerShdw>
                </a:effectLst>
              </a:rPr>
              <a:t>Data Hazards</a:t>
            </a:r>
          </a:p>
        </p:txBody>
      </p:sp>
      <p:sp>
        <p:nvSpPr>
          <p:cNvPr id="7" name="Text Placeholder 6"/>
          <p:cNvSpPr>
            <a:spLocks noGrp="1"/>
          </p:cNvSpPr>
          <p:nvPr>
            <p:ph type="body" sz="half" idx="2"/>
          </p:nvPr>
        </p:nvSpPr>
        <p:spPr>
          <a:xfrm>
            <a:off x="533400" y="5638800"/>
            <a:ext cx="6191157" cy="885825"/>
          </a:xfrm>
        </p:spPr>
        <p:txBody>
          <a:bodyPr>
            <a:normAutofit/>
          </a:bodyPr>
          <a:lstStyle/>
          <a:p>
            <a:r>
              <a:rPr lang="en-US" sz="1800" dirty="0" smtClean="0"/>
              <a:t>A data hazard occurs when there is a conflict in the access of an operand location</a:t>
            </a:r>
          </a:p>
          <a:p>
            <a:endParaRPr lang="en-US" dirty="0"/>
          </a:p>
        </p:txBody>
      </p:sp>
      <p:pic>
        <p:nvPicPr>
          <p:cNvPr id="5" name="Picture 4" descr="f16.pdf"/>
          <p:cNvPicPr>
            <a:picLocks noChangeAspect="1"/>
          </p:cNvPicPr>
          <p:nvPr/>
        </p:nvPicPr>
        <mc:AlternateContent>
          <mc:Choice xmlns:ma="http://schemas.microsoft.com/office/mac/drawingml/2008/main" Requires="ma">
            <p:blipFill>
              <a:blip r:embed="rId3"/>
              <a:srcRect l="2353" t="4545" r="10588" b="47273"/>
              <a:stretch>
                <a:fillRect/>
              </a:stretch>
            </p:blipFill>
          </mc:Choice>
          <mc:Fallback>
            <p:blipFill>
              <a:blip r:embed="rId4"/>
              <a:srcRect l="2353" t="4545" r="10588" b="47273"/>
              <a:stretch>
                <a:fillRect/>
              </a:stretch>
            </p:blipFill>
          </mc:Fallback>
        </mc:AlternateContent>
        <p:spPr>
          <a:xfrm>
            <a:off x="0" y="0"/>
            <a:ext cx="6489881" cy="4648200"/>
          </a:xfrm>
          <a:prstGeom prst="rect">
            <a:avLst/>
          </a:prstGeom>
        </p:spPr>
      </p:pic>
      <p:sp>
        <p:nvSpPr>
          <p:cNvPr id="8" name="TextBox 7"/>
          <p:cNvSpPr txBox="1"/>
          <p:nvPr/>
        </p:nvSpPr>
        <p:spPr>
          <a:xfrm>
            <a:off x="6781800" y="838200"/>
            <a:ext cx="2057400" cy="584776"/>
          </a:xfrm>
          <a:prstGeom prst="rect">
            <a:avLst/>
          </a:prstGeom>
          <a:noFill/>
        </p:spPr>
        <p:txBody>
          <a:bodyPr wrap="square" rtlCol="0">
            <a:spAutoFit/>
          </a:bodyPr>
          <a:lstStyle/>
          <a:p>
            <a:pPr algn="ctr"/>
            <a:r>
              <a:rPr lang="en-US" sz="3200" dirty="0" smtClean="0">
                <a:solidFill>
                  <a:schemeClr val="tx2"/>
                </a:solidFill>
                <a:latin typeface="+mj-lt"/>
              </a:rPr>
              <a:t>RAW</a:t>
            </a:r>
            <a:endParaRPr lang="en-US" sz="3200" dirty="0">
              <a:solidFill>
                <a:schemeClr val="tx2"/>
              </a:solidFill>
              <a:latin typeface="+mj-lt"/>
            </a:endParaRPr>
          </a:p>
        </p:txBody>
      </p:sp>
      <p:sp>
        <p:nvSpPr>
          <p:cNvPr id="9" name="TextBox 8"/>
          <p:cNvSpPr txBox="1"/>
          <p:nvPr/>
        </p:nvSpPr>
        <p:spPr>
          <a:xfrm>
            <a:off x="6781800" y="3124200"/>
            <a:ext cx="2057400" cy="584776"/>
          </a:xfrm>
          <a:prstGeom prst="rect">
            <a:avLst/>
          </a:prstGeom>
          <a:noFill/>
        </p:spPr>
        <p:txBody>
          <a:bodyPr wrap="square" rtlCol="0">
            <a:spAutoFit/>
          </a:bodyPr>
          <a:lstStyle/>
          <a:p>
            <a:pPr algn="ctr"/>
            <a:r>
              <a:rPr lang="en-US" sz="3200" dirty="0" smtClean="0">
                <a:solidFill>
                  <a:schemeClr val="bg1"/>
                </a:solidFill>
                <a:latin typeface="+mj-lt"/>
              </a:rPr>
              <a:t>Hazard</a:t>
            </a:r>
            <a:endParaRPr lang="en-US" sz="3200" dirty="0">
              <a:solidFill>
                <a:schemeClr val="bg1"/>
              </a:solidFill>
              <a:latin typeface="+mj-lt"/>
            </a:endParaRPr>
          </a:p>
        </p:txBody>
      </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533400" y="609600"/>
            <a:ext cx="7556313" cy="1116106"/>
          </a:xfrm>
        </p:spPr>
        <p:txBody>
          <a:bodyPr/>
          <a:lstStyle/>
          <a:p>
            <a:r>
              <a:rPr lang="en-GB" dirty="0">
                <a:effectLst>
                  <a:outerShdw blurRad="38100" dist="38100" dir="2700000" algn="tl">
                    <a:srgbClr val="000000">
                      <a:alpha val="43137"/>
                    </a:srgbClr>
                  </a:outerShdw>
                </a:effectLst>
              </a:rPr>
              <a:t>Types of Data Hazard</a:t>
            </a:r>
          </a:p>
        </p:txBody>
      </p:sp>
      <p:sp>
        <p:nvSpPr>
          <p:cNvPr id="196611" name="Rectangle 3"/>
          <p:cNvSpPr>
            <a:spLocks noGrp="1" noChangeArrowheads="1"/>
          </p:cNvSpPr>
          <p:nvPr>
            <p:ph idx="1"/>
          </p:nvPr>
        </p:nvSpPr>
        <p:spPr>
          <a:xfrm>
            <a:off x="498474" y="1752600"/>
            <a:ext cx="7556313" cy="4373563"/>
          </a:xfrm>
        </p:spPr>
        <p:txBody>
          <a:bodyPr>
            <a:normAutofit fontScale="85000" lnSpcReduction="20000"/>
          </a:bodyPr>
          <a:lstStyle/>
          <a:p>
            <a:r>
              <a:rPr lang="en-GB" sz="2400" dirty="0"/>
              <a:t>Read after write (RAW), or true dependency</a:t>
            </a:r>
          </a:p>
          <a:p>
            <a:pPr lvl="1"/>
            <a:r>
              <a:rPr lang="en-GB" sz="2000" dirty="0"/>
              <a:t>An instruction modifies a register or memory location</a:t>
            </a:r>
          </a:p>
          <a:p>
            <a:pPr lvl="1"/>
            <a:r>
              <a:rPr lang="en-GB" sz="2000" dirty="0"/>
              <a:t>Succeeding instruction reads data </a:t>
            </a:r>
            <a:r>
              <a:rPr lang="en-GB" sz="2000" dirty="0" smtClean="0"/>
              <a:t>in memory or register location</a:t>
            </a:r>
            <a:endParaRPr lang="en-GB" sz="2000" dirty="0"/>
          </a:p>
          <a:p>
            <a:pPr lvl="1"/>
            <a:r>
              <a:rPr lang="en-GB" sz="2000" dirty="0"/>
              <a:t>Hazard</a:t>
            </a:r>
            <a:r>
              <a:rPr lang="en-GB" sz="2000" dirty="0" smtClean="0"/>
              <a:t> occurs if the read </a:t>
            </a:r>
            <a:r>
              <a:rPr lang="en-GB" sz="2000" dirty="0"/>
              <a:t>takes place before write</a:t>
            </a:r>
            <a:r>
              <a:rPr lang="en-GB" sz="2000" dirty="0" smtClean="0"/>
              <a:t> operation is complete</a:t>
            </a:r>
            <a:endParaRPr lang="en-GB" sz="2000" dirty="0"/>
          </a:p>
          <a:p>
            <a:r>
              <a:rPr lang="en-GB" sz="2400" dirty="0"/>
              <a:t>Write after read </a:t>
            </a:r>
            <a:r>
              <a:rPr lang="en-GB" sz="2400" dirty="0" smtClean="0"/>
              <a:t>(WAR)</a:t>
            </a:r>
            <a:r>
              <a:rPr lang="en-GB" sz="2400" dirty="0"/>
              <a:t>, or antidependency</a:t>
            </a:r>
          </a:p>
          <a:p>
            <a:pPr lvl="1"/>
            <a:r>
              <a:rPr lang="en-GB" sz="2000" dirty="0"/>
              <a:t>An instruction reads a register or memory location </a:t>
            </a:r>
          </a:p>
          <a:p>
            <a:pPr lvl="1"/>
            <a:r>
              <a:rPr lang="en-GB" sz="2000" dirty="0"/>
              <a:t>Succeeding instruction writes to</a:t>
            </a:r>
            <a:r>
              <a:rPr lang="en-GB" sz="2000" dirty="0" smtClean="0"/>
              <a:t> the location</a:t>
            </a:r>
            <a:endParaRPr lang="en-GB" sz="2000" dirty="0"/>
          </a:p>
          <a:p>
            <a:pPr lvl="1"/>
            <a:r>
              <a:rPr lang="en-GB" sz="2000" dirty="0"/>
              <a:t>Hazard</a:t>
            </a:r>
            <a:r>
              <a:rPr lang="en-GB" sz="2000" dirty="0" smtClean="0"/>
              <a:t> occurs if the write operation completes </a:t>
            </a:r>
            <a:r>
              <a:rPr lang="en-GB" sz="2000" dirty="0"/>
              <a:t>before</a:t>
            </a:r>
            <a:r>
              <a:rPr lang="en-GB" sz="2000" dirty="0" smtClean="0"/>
              <a:t> the read operation takes </a:t>
            </a:r>
            <a:r>
              <a:rPr lang="en-GB" sz="2000" dirty="0"/>
              <a:t>place</a:t>
            </a:r>
          </a:p>
          <a:p>
            <a:r>
              <a:rPr lang="en-GB" sz="2400" dirty="0"/>
              <a:t>Write after write </a:t>
            </a:r>
            <a:r>
              <a:rPr lang="en-GB" sz="2400" dirty="0" smtClean="0"/>
              <a:t>(WAW</a:t>
            </a:r>
            <a:r>
              <a:rPr lang="en-GB" sz="2400" dirty="0"/>
              <a:t>), or output dependency</a:t>
            </a:r>
          </a:p>
          <a:p>
            <a:pPr lvl="1"/>
            <a:r>
              <a:rPr lang="en-GB" sz="2000" dirty="0"/>
              <a:t>Two instructions both write to</a:t>
            </a:r>
            <a:r>
              <a:rPr lang="en-GB" sz="2000" dirty="0" smtClean="0"/>
              <a:t> the same </a:t>
            </a:r>
            <a:r>
              <a:rPr lang="en-GB" sz="2000" dirty="0"/>
              <a:t>location</a:t>
            </a:r>
          </a:p>
          <a:p>
            <a:pPr lvl="1"/>
            <a:r>
              <a:rPr lang="en-GB" sz="2000" dirty="0"/>
              <a:t>Hazard</a:t>
            </a:r>
            <a:r>
              <a:rPr lang="en-GB" sz="2000" dirty="0" smtClean="0"/>
              <a:t> occurs if the write operations </a:t>
            </a:r>
            <a:r>
              <a:rPr lang="en-GB" sz="2000" dirty="0"/>
              <a:t>take place in</a:t>
            </a:r>
            <a:r>
              <a:rPr lang="en-GB" sz="2000" dirty="0" smtClean="0"/>
              <a:t> the reverse order of the intended sequence</a:t>
            </a:r>
            <a:endParaRPr lang="en-GB"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710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7108" name="Rectangle 4"/>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Processor Organization</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533400" y="1981200"/>
            <a:ext cx="7556313" cy="4495800"/>
          </a:xfrm>
        </p:spPr>
        <p:txBody>
          <a:bodyPr>
            <a:normAutofit fontScale="77500" lnSpcReduction="20000"/>
          </a:bodyPr>
          <a:lstStyle/>
          <a:p>
            <a:r>
              <a:rPr lang="en-US" dirty="0" smtClean="0"/>
              <a:t>Fetch instruction</a:t>
            </a:r>
          </a:p>
          <a:p>
            <a:pPr lvl="1"/>
            <a:r>
              <a:rPr lang="en-US" dirty="0" smtClean="0"/>
              <a:t>The processor reads an instruction from memory (register, cache, main memory)</a:t>
            </a:r>
          </a:p>
          <a:p>
            <a:r>
              <a:rPr lang="en-US" dirty="0" smtClean="0"/>
              <a:t>Interpret instruction</a:t>
            </a:r>
          </a:p>
          <a:p>
            <a:pPr lvl="1"/>
            <a:r>
              <a:rPr lang="en-US" dirty="0" smtClean="0"/>
              <a:t>The instruction is decoded to determine what action is required</a:t>
            </a:r>
          </a:p>
          <a:p>
            <a:r>
              <a:rPr lang="en-US" dirty="0" smtClean="0"/>
              <a:t>Fetch data</a:t>
            </a:r>
          </a:p>
          <a:p>
            <a:pPr lvl="1"/>
            <a:r>
              <a:rPr lang="en-US" dirty="0" smtClean="0"/>
              <a:t>The execution of an instruction may require reading data from memory or an I/O module</a:t>
            </a:r>
          </a:p>
          <a:p>
            <a:r>
              <a:rPr lang="en-US" dirty="0" smtClean="0"/>
              <a:t>Process data</a:t>
            </a:r>
          </a:p>
          <a:p>
            <a:pPr lvl="1"/>
            <a:r>
              <a:rPr lang="en-US" dirty="0" smtClean="0"/>
              <a:t>The execution of an instruction may require performing some arithmetic or logical operation on data</a:t>
            </a:r>
          </a:p>
          <a:p>
            <a:r>
              <a:rPr lang="en-US" dirty="0" smtClean="0"/>
              <a:t>Write data</a:t>
            </a:r>
          </a:p>
          <a:p>
            <a:pPr lvl="1"/>
            <a:r>
              <a:rPr lang="en-US" dirty="0" smtClean="0"/>
              <a:t>The results of an execution may require writing data to memory or an I/O module</a:t>
            </a:r>
          </a:p>
          <a:p>
            <a:r>
              <a:rPr lang="en-US" dirty="0" smtClean="0"/>
              <a:t>In order to do these things the processor needs to store some data temporarily and therefore needs a small internal memory</a:t>
            </a:r>
            <a:endParaRPr lang="en-US" dirty="0"/>
          </a:p>
        </p:txBody>
      </p:sp>
      <p:sp>
        <p:nvSpPr>
          <p:cNvPr id="9" name="Text Placeholder 8"/>
          <p:cNvSpPr>
            <a:spLocks noGrp="1"/>
          </p:cNvSpPr>
          <p:nvPr>
            <p:ph type="body" sz="half" idx="2"/>
          </p:nvPr>
        </p:nvSpPr>
        <p:spPr>
          <a:xfrm>
            <a:off x="762000" y="1219200"/>
            <a:ext cx="7558960" cy="774700"/>
          </a:xfrm>
        </p:spPr>
        <p:txBody>
          <a:bodyPr/>
          <a:lstStyle/>
          <a:p>
            <a:r>
              <a:rPr lang="en-US" sz="2800" dirty="0" smtClean="0"/>
              <a:t>Processor Requirements:</a:t>
            </a:r>
            <a:endParaRPr lang="en-US" sz="2800" dirty="0"/>
          </a:p>
        </p:txBody>
      </p:sp>
      <p:pic>
        <p:nvPicPr>
          <p:cNvPr id="10" name="Picture 9"/>
          <p:cNvPicPr>
            <a:picLocks noChangeAspect="1"/>
          </p:cNvPicPr>
          <p:nvPr/>
        </p:nvPicPr>
        <p:blipFill>
          <a:blip r:embed="rId3"/>
          <a:stretch>
            <a:fillRect/>
          </a:stretch>
        </p:blipFill>
        <p:spPr>
          <a:xfrm rot="726868">
            <a:off x="6971827" y="478043"/>
            <a:ext cx="1786215" cy="1274312"/>
          </a:xfrm>
          <a:prstGeom prst="rect">
            <a:avLst/>
          </a:prstGeom>
          <a:effec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Control Hazard</a:t>
            </a:r>
          </a:p>
        </p:txBody>
      </p:sp>
      <p:sp>
        <p:nvSpPr>
          <p:cNvPr id="197635" name="Rectangle 3"/>
          <p:cNvSpPr>
            <a:spLocks noGrp="1" noChangeArrowheads="1"/>
          </p:cNvSpPr>
          <p:nvPr>
            <p:ph idx="1"/>
          </p:nvPr>
        </p:nvSpPr>
        <p:spPr/>
        <p:txBody>
          <a:bodyPr>
            <a:normAutofit lnSpcReduction="10000"/>
          </a:bodyPr>
          <a:lstStyle/>
          <a:p>
            <a:r>
              <a:rPr lang="en-GB" dirty="0" smtClean="0"/>
              <a:t>Also known as a </a:t>
            </a:r>
            <a:r>
              <a:rPr lang="en-GB" i="1" dirty="0" smtClean="0"/>
              <a:t>branch hazard</a:t>
            </a:r>
            <a:endParaRPr lang="en-GB" dirty="0" smtClean="0"/>
          </a:p>
          <a:p>
            <a:r>
              <a:rPr lang="en-GB" dirty="0" smtClean="0"/>
              <a:t>O</a:t>
            </a:r>
            <a:r>
              <a:rPr lang="en-GB" dirty="0" smtClean="0"/>
              <a:t>ccurs </a:t>
            </a:r>
            <a:r>
              <a:rPr lang="en-GB" dirty="0" smtClean="0"/>
              <a:t>when the pipeline makes the wrong decision on a branch prediction</a:t>
            </a:r>
          </a:p>
          <a:p>
            <a:r>
              <a:rPr lang="en-GB" dirty="0" smtClean="0"/>
              <a:t>Brings instructions into the pipeline that must subsequently be discarded</a:t>
            </a:r>
          </a:p>
          <a:p>
            <a:r>
              <a:rPr lang="en-GB" dirty="0" smtClean="0"/>
              <a:t>Dealing with Branches:</a:t>
            </a:r>
          </a:p>
          <a:p>
            <a:pPr lvl="1"/>
            <a:r>
              <a:rPr lang="en-GB" dirty="0" smtClean="0"/>
              <a:t>Multiple streams</a:t>
            </a:r>
          </a:p>
          <a:p>
            <a:pPr lvl="1"/>
            <a:r>
              <a:rPr lang="en-GB" dirty="0" smtClean="0"/>
              <a:t>Prefetch branch target</a:t>
            </a:r>
          </a:p>
          <a:p>
            <a:pPr lvl="1"/>
            <a:r>
              <a:rPr lang="en-GB" dirty="0" smtClean="0"/>
              <a:t>Loop buffer</a:t>
            </a:r>
          </a:p>
          <a:p>
            <a:pPr lvl="1"/>
            <a:r>
              <a:rPr lang="en-GB" dirty="0" smtClean="0"/>
              <a:t>Branch prediction</a:t>
            </a:r>
          </a:p>
          <a:p>
            <a:pPr lvl="1"/>
            <a:r>
              <a:rPr lang="en-GB" dirty="0" smtClean="0"/>
              <a:t>Delayed branch</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806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8068" name="Rectangle 4"/>
          <p:cNvSpPr>
            <a:spLocks noGrp="1" noChangeArrowheads="1"/>
          </p:cNvSpPr>
          <p:nvPr>
            <p:ph type="title" idx="4294967295"/>
          </p:nvPr>
        </p:nvSpPr>
        <p:spPr>
          <a:xfrm>
            <a:off x="609600" y="304800"/>
            <a:ext cx="7556500" cy="1116012"/>
          </a:xfrm>
          <a:noFill/>
          <a:ln/>
        </p:spPr>
        <p:txBody>
          <a:bodyPr lIns="90488" tIns="44450" rIns="90488" bIns="44450"/>
          <a:lstStyle/>
          <a:p>
            <a:r>
              <a:rPr lang="en-US" dirty="0">
                <a:effectLst>
                  <a:outerShdw blurRad="38100" dist="38100" dir="2700000" algn="tl">
                    <a:srgbClr val="000000">
                      <a:alpha val="43137"/>
                    </a:srgbClr>
                  </a:outerShdw>
                </a:effectLst>
              </a:rPr>
              <a:t>Multiple Streams</a:t>
            </a:r>
          </a:p>
        </p:txBody>
      </p:sp>
      <p:graphicFrame>
        <p:nvGraphicFramePr>
          <p:cNvPr id="7" name="Content Placeholder 6"/>
          <p:cNvGraphicFramePr>
            <a:graphicFrameLocks noGrp="1"/>
          </p:cNvGraphicFramePr>
          <p:nvPr>
            <p:ph idx="4294967295"/>
          </p:nvPr>
        </p:nvGraphicFramePr>
        <p:xfrm>
          <a:off x="381000" y="1371600"/>
          <a:ext cx="8305800" cy="5029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011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0116" name="Rectangle 4"/>
          <p:cNvSpPr>
            <a:spLocks noGrp="1" noChangeArrowheads="1"/>
          </p:cNvSpPr>
          <p:nvPr>
            <p:ph type="title"/>
          </p:nvPr>
        </p:nvSpPr>
        <p:spPr>
          <a:xfrm>
            <a:off x="304800" y="304800"/>
            <a:ext cx="6191157" cy="833718"/>
          </a:xfrm>
          <a:noFill/>
          <a:ln/>
        </p:spPr>
        <p:txBody>
          <a:bodyPr lIns="90488" tIns="44450" rIns="90488" bIns="44450"/>
          <a:lstStyle/>
          <a:p>
            <a:r>
              <a:rPr lang="en-US" dirty="0">
                <a:effectLst>
                  <a:outerShdw blurRad="38100" dist="38100" dir="2700000" algn="tl">
                    <a:srgbClr val="000000">
                      <a:alpha val="43137"/>
                    </a:srgbClr>
                  </a:outerShdw>
                </a:effectLst>
              </a:rPr>
              <a:t>Prefetch Branch Target</a:t>
            </a:r>
          </a:p>
        </p:txBody>
      </p:sp>
      <p:sp>
        <p:nvSpPr>
          <p:cNvPr id="90117" name="Rectangle 5"/>
          <p:cNvSpPr>
            <a:spLocks noGrp="1" noChangeArrowheads="1"/>
          </p:cNvSpPr>
          <p:nvPr>
            <p:ph type="body" sz="half" idx="2"/>
          </p:nvPr>
        </p:nvSpPr>
        <p:spPr>
          <a:xfrm>
            <a:off x="685800" y="1447800"/>
            <a:ext cx="5818095" cy="4848224"/>
          </a:xfrm>
          <a:noFill/>
          <a:ln/>
        </p:spPr>
        <p:txBody>
          <a:bodyPr lIns="90488" tIns="44450" rIns="90488" bIns="44450">
            <a:normAutofit/>
          </a:bodyPr>
          <a:lstStyle/>
          <a:p>
            <a:pPr marL="228600" indent="-228600">
              <a:spcBef>
                <a:spcPts val="2000"/>
              </a:spcBef>
              <a:buFont typeface="Wingdings" pitchFamily="2" charset="2"/>
              <a:buChar char="n"/>
            </a:pPr>
            <a:r>
              <a:rPr lang="en-US" sz="2000" dirty="0" smtClean="0"/>
              <a:t>When a conditional branch is recognized, the target of the branch is prefetched</a:t>
            </a:r>
            <a:r>
              <a:rPr lang="en-US" sz="2000" dirty="0" smtClean="0"/>
              <a:t>, in addition to the instruction following the </a:t>
            </a:r>
            <a:r>
              <a:rPr lang="en-US" sz="2000" dirty="0" smtClean="0"/>
              <a:t>branch</a:t>
            </a:r>
            <a:endParaRPr lang="en-US" sz="2000" dirty="0" smtClean="0"/>
          </a:p>
          <a:p>
            <a:pPr marL="228600" indent="-228600">
              <a:spcBef>
                <a:spcPts val="2000"/>
              </a:spcBef>
              <a:buFont typeface="Wingdings" pitchFamily="2" charset="2"/>
              <a:buChar char="n"/>
            </a:pPr>
            <a:r>
              <a:rPr lang="en-US" sz="2000" dirty="0" smtClean="0"/>
              <a:t>Target is then saved until the branch instruction is </a:t>
            </a:r>
            <a:r>
              <a:rPr lang="en-US" sz="2000" dirty="0" smtClean="0"/>
              <a:t>executed</a:t>
            </a:r>
            <a:endParaRPr lang="en-US" sz="2000" dirty="0" smtClean="0"/>
          </a:p>
          <a:p>
            <a:pPr marL="228600" indent="-228600">
              <a:spcBef>
                <a:spcPts val="2000"/>
              </a:spcBef>
              <a:buFont typeface="Wingdings" pitchFamily="2" charset="2"/>
              <a:buChar char="n"/>
            </a:pPr>
            <a:r>
              <a:rPr lang="en-US" sz="2000" dirty="0" smtClean="0"/>
              <a:t>If the branch is taken, the target has already been </a:t>
            </a:r>
            <a:r>
              <a:rPr lang="en-US" sz="2000" dirty="0" err="1" smtClean="0"/>
              <a:t>prefetched</a:t>
            </a:r>
            <a:endParaRPr lang="en-US" sz="2000" dirty="0" smtClean="0"/>
          </a:p>
          <a:p>
            <a:pPr marL="228600" indent="-228600">
              <a:spcBef>
                <a:spcPts val="2000"/>
              </a:spcBef>
              <a:buFont typeface="Wingdings" pitchFamily="2" charset="2"/>
              <a:buChar char="n"/>
            </a:pPr>
            <a:r>
              <a:rPr lang="en-US" sz="2000" dirty="0" smtClean="0"/>
              <a:t>IBM 360/91 uses this approach</a:t>
            </a:r>
            <a:endParaRPr lang="en-US" sz="2000" dirty="0"/>
          </a:p>
        </p:txBody>
      </p:sp>
      <p:sp useBgFill="1">
        <p:nvSpPr>
          <p:cNvPr id="7" name="TextBox 6"/>
          <p:cNvSpPr txBox="1"/>
          <p:nvPr/>
        </p:nvSpPr>
        <p:spPr>
          <a:xfrm>
            <a:off x="225334" y="4690631"/>
            <a:ext cx="384265" cy="414769"/>
          </a:xfrm>
          <a:prstGeom prst="rect">
            <a:avLst/>
          </a:prstGeom>
        </p:spPr>
        <p:txBody>
          <a:bodyPr wrap="square" rtlCol="0">
            <a:spAutoFit/>
          </a:bodyPr>
          <a:lstStyle/>
          <a:p>
            <a:endParaRPr lang="en-US"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16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164"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Loop Buffer</a:t>
            </a:r>
          </a:p>
        </p:txBody>
      </p:sp>
      <p:sp>
        <p:nvSpPr>
          <p:cNvPr id="92165" name="Rectangle 5"/>
          <p:cNvSpPr>
            <a:spLocks noGrp="1" noChangeArrowheads="1"/>
          </p:cNvSpPr>
          <p:nvPr>
            <p:ph idx="1"/>
          </p:nvPr>
        </p:nvSpPr>
        <p:spPr>
          <a:xfrm>
            <a:off x="533400" y="1600200"/>
            <a:ext cx="7556313" cy="4724400"/>
          </a:xfrm>
          <a:noFill/>
          <a:ln/>
        </p:spPr>
        <p:txBody>
          <a:bodyPr lIns="90488" tIns="44450" rIns="90488" bIns="44450">
            <a:normAutofit lnSpcReduction="10000"/>
          </a:bodyPr>
          <a:lstStyle/>
          <a:p>
            <a:r>
              <a:rPr lang="en-US" dirty="0" smtClean="0"/>
              <a:t>Small, very-high speed memory maintained by the instruction fetch stage of the pipeline and containing the </a:t>
            </a:r>
            <a:r>
              <a:rPr lang="en-US" i="1" dirty="0" smtClean="0"/>
              <a:t>n </a:t>
            </a:r>
            <a:r>
              <a:rPr lang="en-US" dirty="0" smtClean="0"/>
              <a:t>most recently fetched instructions, in sequence</a:t>
            </a:r>
          </a:p>
          <a:p>
            <a:r>
              <a:rPr lang="en-US" dirty="0" smtClean="0"/>
              <a:t>Benefits:</a:t>
            </a:r>
          </a:p>
          <a:p>
            <a:pPr lvl="1"/>
            <a:r>
              <a:rPr lang="en-US" dirty="0" smtClean="0"/>
              <a:t>Instructions fetched in sequence will be available without the usual memory access time</a:t>
            </a:r>
          </a:p>
          <a:p>
            <a:pPr lvl="1"/>
            <a:r>
              <a:rPr lang="en-US" dirty="0" smtClean="0"/>
              <a:t>If a</a:t>
            </a:r>
            <a:r>
              <a:rPr lang="en-US" dirty="0" smtClean="0"/>
              <a:t> branch </a:t>
            </a:r>
            <a:r>
              <a:rPr lang="en-US" dirty="0" smtClean="0"/>
              <a:t>occurs to a target just a few locations ahead of the address of the branch instruction, the target will already be in the buffer</a:t>
            </a:r>
          </a:p>
          <a:p>
            <a:pPr lvl="1"/>
            <a:r>
              <a:rPr lang="en-US" dirty="0" smtClean="0"/>
              <a:t>This strategy is particularly well suited to dealing with loops</a:t>
            </a:r>
          </a:p>
          <a:p>
            <a:pPr marL="228600" lvl="1">
              <a:spcBef>
                <a:spcPts val="2000"/>
              </a:spcBef>
              <a:buClr>
                <a:schemeClr val="accent1"/>
              </a:buClr>
            </a:pPr>
            <a:r>
              <a:rPr lang="en-US" sz="2000" dirty="0" smtClean="0"/>
              <a:t>Similar in principle to a cache dedicated to instructions</a:t>
            </a:r>
          </a:p>
          <a:p>
            <a:pPr lvl="1"/>
            <a:r>
              <a:rPr lang="en-US" sz="1838" dirty="0" smtClean="0"/>
              <a:t>Differences: </a:t>
            </a:r>
          </a:p>
          <a:p>
            <a:pPr lvl="2"/>
            <a:r>
              <a:rPr lang="en-US" sz="1838" dirty="0" smtClean="0"/>
              <a:t>The loop buffer only retains instructions in sequence</a:t>
            </a:r>
          </a:p>
          <a:p>
            <a:pPr lvl="2"/>
            <a:r>
              <a:rPr lang="en-US" sz="1838" dirty="0" smtClean="0"/>
              <a:t>Is much smaller in size and hence lower in cost</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4724400" y="685800"/>
            <a:ext cx="2819400" cy="1116012"/>
          </a:xfrm>
        </p:spPr>
        <p:txBody>
          <a:bodyPr/>
          <a:lstStyle/>
          <a:p>
            <a:r>
              <a:rPr lang="en-GB" dirty="0">
                <a:effectLst>
                  <a:outerShdw blurRad="38100" dist="38100" dir="2700000" algn="tl">
                    <a:srgbClr val="000000">
                      <a:alpha val="43137"/>
                    </a:srgbClr>
                  </a:outerShdw>
                </a:effectLst>
              </a:rPr>
              <a:t>Loop </a:t>
            </a:r>
            <a:r>
              <a:rPr lang="en-GB" dirty="0" smtClean="0">
                <a:effectLst>
                  <a:outerShdw blurRad="38100" dist="38100" dir="2700000" algn="tl">
                    <a:srgbClr val="000000">
                      <a:alpha val="43137"/>
                    </a:srgbClr>
                  </a:outerShdw>
                </a:effectLst>
              </a:rPr>
              <a:t>Buffer</a:t>
            </a:r>
            <a:endParaRPr lang="en-GB" dirty="0">
              <a:effectLst>
                <a:outerShdw blurRad="38100" dist="38100" dir="2700000" algn="tl">
                  <a:srgbClr val="000000">
                    <a:alpha val="43137"/>
                  </a:srgbClr>
                </a:outerShdw>
              </a:effectLst>
            </a:endParaRPr>
          </a:p>
        </p:txBody>
      </p:sp>
      <p:pic>
        <p:nvPicPr>
          <p:cNvPr id="4" name="Picture 3" descr="f17.pdf"/>
          <p:cNvPicPr>
            <a:picLocks noChangeAspect="1"/>
          </p:cNvPicPr>
          <p:nvPr/>
        </p:nvPicPr>
        <mc:AlternateContent>
          <mc:Choice xmlns:ma="http://schemas.microsoft.com/office/mac/drawingml/2008/main" Requires="ma">
            <p:blipFill>
              <a:blip r:embed="rId3"/>
              <a:srcRect l="16471" t="20909" r="10588" b="35455"/>
              <a:stretch>
                <a:fillRect/>
              </a:stretch>
            </p:blipFill>
          </mc:Choice>
          <mc:Fallback>
            <p:blipFill>
              <a:blip r:embed="rId4"/>
              <a:srcRect l="16471" t="20909" r="10588" b="35455"/>
              <a:stretch>
                <a:fillRect/>
              </a:stretch>
            </p:blipFill>
          </mc:Fallback>
        </mc:AlternateContent>
        <p:spPr>
          <a:xfrm>
            <a:off x="457200" y="457200"/>
            <a:ext cx="8464579" cy="6553201"/>
          </a:xfrm>
          <a:prstGeom prst="rect">
            <a:avLst/>
          </a:prstGeom>
        </p:spPr>
      </p:pic>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4211" name="Rectangle 3"/>
          <p:cNvSpPr>
            <a:spLocks noChangeArrowheads="1"/>
          </p:cNvSpPr>
          <p:nvPr/>
        </p:nvSpPr>
        <p:spPr bwMode="auto">
          <a:xfrm>
            <a:off x="3429000" y="624840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4212" name="Rectangle 4"/>
          <p:cNvSpPr>
            <a:spLocks noGrp="1" noChangeArrowheads="1"/>
          </p:cNvSpPr>
          <p:nvPr>
            <p:ph type="title"/>
          </p:nvPr>
        </p:nvSpPr>
        <p:spPr>
          <a:xfrm>
            <a:off x="609600" y="609600"/>
            <a:ext cx="7556313" cy="1116106"/>
          </a:xfrm>
        </p:spPr>
        <p:txBody>
          <a:bodyPr/>
          <a:lstStyle/>
          <a:p>
            <a:r>
              <a:rPr lang="en-US" dirty="0" smtClean="0">
                <a:effectLst>
                  <a:outerShdw blurRad="38100" dist="38100" dir="2700000" algn="tl">
                    <a:srgbClr val="000000">
                      <a:alpha val="43137"/>
                    </a:srgbClr>
                  </a:outerShdw>
                </a:effectLst>
              </a:rPr>
              <a:t>Branch Prediction</a:t>
            </a:r>
            <a:endParaRPr lang="en-US" dirty="0">
              <a:effectLst>
                <a:outerShdw blurRad="38100" dist="38100" dir="2700000" algn="tl">
                  <a:srgbClr val="000000">
                    <a:alpha val="43137"/>
                  </a:srgbClr>
                </a:outerShdw>
              </a:effectLst>
            </a:endParaRPr>
          </a:p>
        </p:txBody>
      </p:sp>
      <p:sp>
        <p:nvSpPr>
          <p:cNvPr id="94213" name="Rectangle 5"/>
          <p:cNvSpPr>
            <a:spLocks noGrp="1" noChangeArrowheads="1"/>
          </p:cNvSpPr>
          <p:nvPr>
            <p:ph idx="1"/>
          </p:nvPr>
        </p:nvSpPr>
        <p:spPr/>
        <p:txBody>
          <a:bodyPr/>
          <a:lstStyle/>
          <a:p>
            <a:r>
              <a:rPr lang="en-US" dirty="0" smtClean="0"/>
              <a:t>Various techniques can be used to predict whether a branch will be taken:</a:t>
            </a:r>
          </a:p>
          <a:p>
            <a:pPr>
              <a:buNone/>
            </a:pPr>
            <a:endParaRPr lang="en-US" sz="1000" dirty="0" smtClean="0"/>
          </a:p>
          <a:p>
            <a:pPr marL="571500" lvl="1" indent="-342900">
              <a:buClr>
                <a:schemeClr val="accent1"/>
              </a:buClr>
              <a:buSzPct val="100000"/>
              <a:buFont typeface="+mj-lt"/>
              <a:buAutoNum type="arabicPeriod"/>
            </a:pPr>
            <a:r>
              <a:rPr lang="en-US" dirty="0" smtClean="0"/>
              <a:t>Predict never taken</a:t>
            </a:r>
          </a:p>
          <a:p>
            <a:pPr marL="571500" lvl="1" indent="-342900">
              <a:buClr>
                <a:schemeClr val="accent1"/>
              </a:buClr>
              <a:buSzPct val="100000"/>
              <a:buFont typeface="+mj-lt"/>
              <a:buAutoNum type="arabicPeriod"/>
            </a:pPr>
            <a:r>
              <a:rPr lang="en-US" dirty="0" smtClean="0"/>
              <a:t>Predict always taken</a:t>
            </a:r>
          </a:p>
          <a:p>
            <a:pPr marL="571500" lvl="1" indent="-342900">
              <a:buClr>
                <a:schemeClr val="accent1"/>
              </a:buClr>
              <a:buSzPct val="100000"/>
              <a:buFont typeface="+mj-lt"/>
              <a:buAutoNum type="arabicPeriod"/>
            </a:pPr>
            <a:r>
              <a:rPr lang="en-US" dirty="0" smtClean="0"/>
              <a:t>Predict by opcode</a:t>
            </a:r>
          </a:p>
          <a:p>
            <a:pPr marL="571500" lvl="1" indent="-342900">
              <a:buClr>
                <a:schemeClr val="accent1"/>
              </a:buClr>
              <a:buSzPct val="100000"/>
              <a:buFont typeface="+mj-lt"/>
              <a:buAutoNum type="arabicPeriod"/>
            </a:pPr>
            <a:endParaRPr lang="en-US" sz="1000" dirty="0" smtClean="0"/>
          </a:p>
          <a:p>
            <a:pPr marL="571500" lvl="1" indent="-342900">
              <a:buClr>
                <a:schemeClr val="accent1"/>
              </a:buClr>
              <a:buSzPct val="100000"/>
              <a:buNone/>
            </a:pPr>
            <a:endParaRPr lang="en-US" sz="1000" dirty="0" smtClean="0"/>
          </a:p>
          <a:p>
            <a:pPr marL="571500" lvl="1" indent="-342900">
              <a:buClr>
                <a:schemeClr val="accent1"/>
              </a:buClr>
              <a:buSzPct val="100000"/>
              <a:buFont typeface="+mj-lt"/>
              <a:buAutoNum type="arabicPeriod"/>
            </a:pPr>
            <a:r>
              <a:rPr lang="en-US" dirty="0" smtClean="0"/>
              <a:t>Taken/not taken switch</a:t>
            </a:r>
          </a:p>
          <a:p>
            <a:pPr marL="571500" lvl="1" indent="-342900">
              <a:buClr>
                <a:schemeClr val="accent1"/>
              </a:buClr>
              <a:buSzPct val="100000"/>
              <a:buFont typeface="+mj-lt"/>
              <a:buAutoNum type="arabicPeriod"/>
            </a:pPr>
            <a:r>
              <a:rPr lang="en-US" dirty="0" smtClean="0"/>
              <a:t>Branch history table</a:t>
            </a:r>
          </a:p>
        </p:txBody>
      </p:sp>
      <p:sp>
        <p:nvSpPr>
          <p:cNvPr id="9" name="Right Brace 8"/>
          <p:cNvSpPr/>
          <p:nvPr/>
        </p:nvSpPr>
        <p:spPr>
          <a:xfrm>
            <a:off x="3124200" y="3048000"/>
            <a:ext cx="609600" cy="1143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Right Brace 9"/>
          <p:cNvSpPr/>
          <p:nvPr/>
        </p:nvSpPr>
        <p:spPr>
          <a:xfrm>
            <a:off x="3429000" y="4495800"/>
            <a:ext cx="457200" cy="838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extBox 10"/>
          <p:cNvSpPr txBox="1"/>
          <p:nvPr/>
        </p:nvSpPr>
        <p:spPr>
          <a:xfrm>
            <a:off x="3733800" y="2971800"/>
            <a:ext cx="4492089" cy="1277273"/>
          </a:xfrm>
          <a:prstGeom prst="rect">
            <a:avLst/>
          </a:prstGeom>
          <a:noFill/>
        </p:spPr>
        <p:txBody>
          <a:bodyPr wrap="square" rtlCol="0">
            <a:spAutoFit/>
          </a:bodyPr>
          <a:lstStyle/>
          <a:p>
            <a:pPr lvl="1" indent="-228600" eaLnBrk="1" hangingPunct="1">
              <a:spcBef>
                <a:spcPts val="600"/>
              </a:spcBef>
              <a:buClr>
                <a:schemeClr val="accent1">
                  <a:lumMod val="60000"/>
                  <a:lumOff val="40000"/>
                </a:schemeClr>
              </a:buClr>
              <a:buSzPct val="75000"/>
              <a:buFont typeface="Wingdings" pitchFamily="2" charset="2"/>
              <a:buChar char="n"/>
            </a:pPr>
            <a:r>
              <a:rPr lang="en-US" sz="1800" dirty="0" smtClean="0">
                <a:solidFill>
                  <a:schemeClr val="tx1">
                    <a:lumMod val="65000"/>
                    <a:lumOff val="35000"/>
                  </a:schemeClr>
                </a:solidFill>
                <a:latin typeface="+mn-lt"/>
              </a:rPr>
              <a:t>These approaches are static</a:t>
            </a:r>
          </a:p>
          <a:p>
            <a:pPr lvl="1" indent="-228600" eaLnBrk="1" hangingPunct="1">
              <a:spcBef>
                <a:spcPts val="600"/>
              </a:spcBef>
              <a:buClr>
                <a:schemeClr val="accent1">
                  <a:lumMod val="60000"/>
                  <a:lumOff val="40000"/>
                </a:schemeClr>
              </a:buClr>
              <a:buSzPct val="75000"/>
              <a:buFont typeface="Wingdings" pitchFamily="2" charset="2"/>
              <a:buChar char="n"/>
            </a:pPr>
            <a:r>
              <a:rPr lang="en-US" sz="1800" dirty="0" smtClean="0">
                <a:solidFill>
                  <a:schemeClr val="tx1">
                    <a:lumMod val="65000"/>
                    <a:lumOff val="35000"/>
                  </a:schemeClr>
                </a:solidFill>
                <a:latin typeface="+mn-lt"/>
              </a:rPr>
              <a:t>They do not depend on the execution history up to the time of the conditional branch instruction</a:t>
            </a:r>
          </a:p>
        </p:txBody>
      </p:sp>
      <p:sp>
        <p:nvSpPr>
          <p:cNvPr id="12" name="TextBox 11"/>
          <p:cNvSpPr txBox="1"/>
          <p:nvPr/>
        </p:nvSpPr>
        <p:spPr>
          <a:xfrm>
            <a:off x="3810000" y="4724400"/>
            <a:ext cx="4403770" cy="723275"/>
          </a:xfrm>
          <a:prstGeom prst="rect">
            <a:avLst/>
          </a:prstGeom>
          <a:noFill/>
        </p:spPr>
        <p:txBody>
          <a:bodyPr wrap="none" rtlCol="0">
            <a:spAutoFit/>
          </a:bodyPr>
          <a:lstStyle/>
          <a:p>
            <a:pPr lvl="1" indent="-228600" eaLnBrk="1" hangingPunct="1">
              <a:spcBef>
                <a:spcPts val="600"/>
              </a:spcBef>
              <a:buClr>
                <a:schemeClr val="accent1">
                  <a:lumMod val="60000"/>
                  <a:lumOff val="40000"/>
                </a:schemeClr>
              </a:buClr>
              <a:buSzPct val="75000"/>
              <a:buFont typeface="Wingdings" pitchFamily="2" charset="2"/>
              <a:buChar char="n"/>
            </a:pPr>
            <a:r>
              <a:rPr lang="en-US" sz="1800" dirty="0" smtClean="0">
                <a:solidFill>
                  <a:schemeClr val="tx1">
                    <a:lumMod val="65000"/>
                    <a:lumOff val="35000"/>
                  </a:schemeClr>
                </a:solidFill>
                <a:latin typeface="+mn-lt"/>
              </a:rPr>
              <a:t>These approaches are dynamic</a:t>
            </a:r>
          </a:p>
          <a:p>
            <a:pPr lvl="1" indent="-228600" eaLnBrk="1" hangingPunct="1">
              <a:spcBef>
                <a:spcPts val="600"/>
              </a:spcBef>
              <a:buClr>
                <a:schemeClr val="accent1">
                  <a:lumMod val="60000"/>
                  <a:lumOff val="40000"/>
                </a:schemeClr>
              </a:buClr>
              <a:buSzPct val="75000"/>
              <a:buFont typeface="Wingdings" pitchFamily="2" charset="2"/>
              <a:buChar char="n"/>
            </a:pPr>
            <a:r>
              <a:rPr lang="en-US" sz="1800" dirty="0" smtClean="0">
                <a:solidFill>
                  <a:schemeClr val="tx1">
                    <a:lumMod val="65000"/>
                    <a:lumOff val="35000"/>
                  </a:schemeClr>
                </a:solidFill>
                <a:latin typeface="+mn-lt"/>
              </a:rPr>
              <a:t>They depend on the execution history</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81000" y="1676400"/>
            <a:ext cx="3255264" cy="1162050"/>
          </a:xfrm>
        </p:spPr>
        <p:txBody>
          <a:bodyPr/>
          <a:lstStyle/>
          <a:p>
            <a:r>
              <a:rPr lang="en-GB" dirty="0">
                <a:effectLst>
                  <a:outerShdw blurRad="38100" dist="38100" dir="2700000" algn="tl">
                    <a:srgbClr val="000000">
                      <a:alpha val="43137"/>
                    </a:srgbClr>
                  </a:outerShdw>
                </a:effectLst>
              </a:rPr>
              <a:t>Branch Prediction </a:t>
            </a:r>
            <a:r>
              <a:rPr lang="en-GB" dirty="0" smtClean="0">
                <a:effectLst>
                  <a:outerShdw blurRad="38100" dist="38100" dir="2700000" algn="tl">
                    <a:srgbClr val="000000">
                      <a:alpha val="43137"/>
                    </a:srgbClr>
                  </a:outerShdw>
                </a:effectLst>
              </a:rPr>
              <a:t>Flow Chart</a:t>
            </a:r>
            <a:endParaRPr lang="en-GB" dirty="0">
              <a:effectLst>
                <a:outerShdw blurRad="38100" dist="38100" dir="2700000" algn="tl">
                  <a:srgbClr val="000000">
                    <a:alpha val="43137"/>
                  </a:srgbClr>
                </a:outerShdw>
              </a:effectLst>
            </a:endParaRPr>
          </a:p>
        </p:txBody>
      </p:sp>
      <p:pic>
        <p:nvPicPr>
          <p:cNvPr id="4" name="Picture 3" descr="f18.pdf"/>
          <p:cNvPicPr>
            <a:picLocks noChangeAspect="1"/>
          </p:cNvPicPr>
          <p:nvPr/>
        </p:nvPicPr>
        <mc:AlternateContent>
          <mc:Choice xmlns:ma="http://schemas.microsoft.com/office/mac/drawingml/2008/main" Requires="ma">
            <p:blipFill>
              <a:blip r:embed="rId3"/>
              <a:srcRect l="11765" t="5455" r="14118" b="11818"/>
              <a:stretch>
                <a:fillRect/>
              </a:stretch>
            </p:blipFill>
          </mc:Choice>
          <mc:Fallback>
            <p:blipFill>
              <a:blip r:embed="rId4"/>
              <a:srcRect l="11765" t="5455" r="14118" b="11818"/>
              <a:stretch>
                <a:fillRect/>
              </a:stretch>
            </p:blipFill>
          </mc:Fallback>
        </mc:AlternateContent>
        <p:spPr>
          <a:xfrm>
            <a:off x="3962400" y="0"/>
            <a:ext cx="4800115" cy="6933557"/>
          </a:xfrm>
          <a:prstGeom prst="rect">
            <a:avLst/>
          </a:prstGeom>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304800" y="228600"/>
            <a:ext cx="7556500" cy="1116012"/>
          </a:xfrm>
        </p:spPr>
        <p:txBody>
          <a:bodyPr/>
          <a:lstStyle/>
          <a:p>
            <a:r>
              <a:rPr lang="en-US" dirty="0">
                <a:effectLst>
                  <a:outerShdw blurRad="38100" dist="38100" dir="2700000" algn="tl">
                    <a:srgbClr val="000000">
                      <a:alpha val="43137"/>
                    </a:srgbClr>
                  </a:outerShdw>
                </a:effectLst>
              </a:rPr>
              <a:t>Branch Prediction State Diagram</a:t>
            </a:r>
          </a:p>
        </p:txBody>
      </p:sp>
      <p:pic>
        <p:nvPicPr>
          <p:cNvPr id="4" name="Picture 3" descr="f19.pdf"/>
          <p:cNvPicPr>
            <a:picLocks noChangeAspect="1"/>
          </p:cNvPicPr>
          <p:nvPr/>
        </p:nvPicPr>
        <mc:AlternateContent>
          <mc:Choice xmlns:ma="http://schemas.microsoft.com/office/mac/drawingml/2008/main" Requires="ma">
            <p:blipFill>
              <a:blip r:embed="rId3"/>
              <a:srcRect l="8182" t="12941" r="13636" b="4706"/>
              <a:stretch>
                <a:fillRect/>
              </a:stretch>
            </p:blipFill>
          </mc:Choice>
          <mc:Fallback>
            <p:blipFill>
              <a:blip r:embed="rId4"/>
              <a:srcRect l="8182" t="12941" r="13636" b="4706"/>
              <a:stretch>
                <a:fillRect/>
              </a:stretch>
            </p:blipFill>
          </mc:Fallback>
        </mc:AlternateContent>
        <p:spPr>
          <a:xfrm>
            <a:off x="860627" y="887552"/>
            <a:ext cx="7335191" cy="5970447"/>
          </a:xfrm>
          <a:prstGeom prst="rect">
            <a:avLst/>
          </a:prstGeom>
        </p:spPr>
      </p:pic>
    </p:spTree>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Dealing With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Branches</a:t>
            </a:r>
          </a:p>
        </p:txBody>
      </p:sp>
      <p:pic>
        <p:nvPicPr>
          <p:cNvPr id="4" name="Picture 3" descr="f20.pdf"/>
          <p:cNvPicPr>
            <a:picLocks noChangeAspect="1"/>
          </p:cNvPicPr>
          <p:nvPr/>
        </p:nvPicPr>
        <mc:AlternateContent>
          <mc:Choice xmlns:ma="http://schemas.microsoft.com/office/mac/drawingml/2008/main" Requires="ma">
            <p:blipFill>
              <a:blip r:embed="rId3"/>
              <a:srcRect l="16471" t="4545" r="8235" b="8182"/>
              <a:stretch>
                <a:fillRect/>
              </a:stretch>
            </p:blipFill>
          </mc:Choice>
          <mc:Fallback>
            <p:blipFill>
              <a:blip r:embed="rId4"/>
              <a:srcRect l="16471" t="4545" r="8235" b="8182"/>
              <a:stretch>
                <a:fillRect/>
              </a:stretch>
            </p:blipFill>
          </mc:Fallback>
        </mc:AlternateContent>
        <p:spPr>
          <a:xfrm>
            <a:off x="4267200" y="0"/>
            <a:ext cx="4571988" cy="6858000"/>
          </a:xfrm>
          <a:prstGeom prst="rect">
            <a:avLst/>
          </a:prstGeom>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Intel 80486 Pipelining</a:t>
            </a:r>
          </a:p>
        </p:txBody>
      </p:sp>
      <p:sp>
        <p:nvSpPr>
          <p:cNvPr id="144387" name="Rectangle 3"/>
          <p:cNvSpPr>
            <a:spLocks noGrp="1" noChangeArrowheads="1"/>
          </p:cNvSpPr>
          <p:nvPr>
            <p:ph idx="1"/>
          </p:nvPr>
        </p:nvSpPr>
        <p:spPr>
          <a:xfrm>
            <a:off x="533400" y="1524000"/>
            <a:ext cx="7556313" cy="4876800"/>
          </a:xfrm>
        </p:spPr>
        <p:txBody>
          <a:bodyPr>
            <a:normAutofit fontScale="85000" lnSpcReduction="10000"/>
          </a:bodyPr>
          <a:lstStyle/>
          <a:p>
            <a:pPr>
              <a:lnSpc>
                <a:spcPct val="90000"/>
              </a:lnSpc>
            </a:pPr>
            <a:r>
              <a:rPr lang="en-GB" sz="2000" dirty="0" smtClean="0"/>
              <a:t>Fetch</a:t>
            </a:r>
          </a:p>
          <a:p>
            <a:pPr lvl="1">
              <a:lnSpc>
                <a:spcPct val="90000"/>
              </a:lnSpc>
            </a:pPr>
            <a:r>
              <a:rPr lang="en-GB" sz="1800" dirty="0" smtClean="0"/>
              <a:t>Objective is to fill the prefetch buffers with new data as soon as the old data have been consumed by the instruction decoder</a:t>
            </a:r>
          </a:p>
          <a:p>
            <a:pPr lvl="1">
              <a:lnSpc>
                <a:spcPct val="90000"/>
              </a:lnSpc>
            </a:pPr>
            <a:r>
              <a:rPr lang="en-GB" dirty="0" smtClean="0"/>
              <a:t>Operates independently of the other stages to keep the prefetch buffers full</a:t>
            </a:r>
            <a:endParaRPr lang="en-GB" sz="1800" dirty="0" smtClean="0"/>
          </a:p>
          <a:p>
            <a:pPr>
              <a:lnSpc>
                <a:spcPct val="90000"/>
              </a:lnSpc>
            </a:pPr>
            <a:r>
              <a:rPr lang="en-GB" sz="2000" dirty="0" smtClean="0"/>
              <a:t>Decode </a:t>
            </a:r>
            <a:r>
              <a:rPr lang="en-GB" sz="2000" dirty="0"/>
              <a:t>stage </a:t>
            </a:r>
            <a:r>
              <a:rPr lang="en-GB" sz="2000" dirty="0" smtClean="0"/>
              <a:t>1</a:t>
            </a:r>
          </a:p>
          <a:p>
            <a:pPr lvl="1">
              <a:lnSpc>
                <a:spcPct val="90000"/>
              </a:lnSpc>
            </a:pPr>
            <a:r>
              <a:rPr lang="en-GB" sz="1800" dirty="0" smtClean="0"/>
              <a:t>All opcode and addressing-mode information is decoded in the D1 stage</a:t>
            </a:r>
          </a:p>
          <a:p>
            <a:pPr lvl="1">
              <a:lnSpc>
                <a:spcPct val="90000"/>
              </a:lnSpc>
            </a:pPr>
            <a:r>
              <a:rPr lang="en-GB" dirty="0" smtClean="0"/>
              <a:t>3 bytes of instruction are passed to the D1 stage from the prefetch buffers</a:t>
            </a:r>
          </a:p>
          <a:p>
            <a:pPr lvl="1">
              <a:lnSpc>
                <a:spcPct val="90000"/>
              </a:lnSpc>
            </a:pPr>
            <a:r>
              <a:rPr lang="en-GB" sz="1800" dirty="0" smtClean="0"/>
              <a:t>D1 decoder can then direct the D2 stage to capture the rest of the instruction</a:t>
            </a:r>
          </a:p>
          <a:p>
            <a:pPr>
              <a:lnSpc>
                <a:spcPct val="90000"/>
              </a:lnSpc>
            </a:pPr>
            <a:r>
              <a:rPr lang="en-GB" sz="2000" dirty="0" smtClean="0"/>
              <a:t>Decode </a:t>
            </a:r>
            <a:r>
              <a:rPr lang="en-GB" sz="2000" dirty="0"/>
              <a:t>stage </a:t>
            </a:r>
            <a:r>
              <a:rPr lang="en-GB" sz="2000" dirty="0" smtClean="0"/>
              <a:t>2</a:t>
            </a:r>
          </a:p>
          <a:p>
            <a:pPr lvl="1">
              <a:lnSpc>
                <a:spcPct val="90000"/>
              </a:lnSpc>
            </a:pPr>
            <a:r>
              <a:rPr lang="en-GB" sz="1800" dirty="0" smtClean="0"/>
              <a:t>Expands each opcode into control signals for the ALU</a:t>
            </a:r>
          </a:p>
          <a:p>
            <a:pPr lvl="1">
              <a:lnSpc>
                <a:spcPct val="90000"/>
              </a:lnSpc>
            </a:pPr>
            <a:r>
              <a:rPr lang="en-GB" dirty="0" smtClean="0"/>
              <a:t>Also controls the computation of the more complex addressing modes</a:t>
            </a:r>
            <a:endParaRPr lang="en-GB" sz="1800" dirty="0" smtClean="0"/>
          </a:p>
          <a:p>
            <a:pPr>
              <a:lnSpc>
                <a:spcPct val="90000"/>
              </a:lnSpc>
            </a:pPr>
            <a:r>
              <a:rPr lang="en-GB" sz="2000" dirty="0" smtClean="0"/>
              <a:t>Execute</a:t>
            </a:r>
          </a:p>
          <a:p>
            <a:pPr lvl="1">
              <a:lnSpc>
                <a:spcPct val="90000"/>
              </a:lnSpc>
            </a:pPr>
            <a:r>
              <a:rPr lang="en-GB" sz="1800" dirty="0" smtClean="0"/>
              <a:t>Stage includes ALU operations, cache access, and register update</a:t>
            </a:r>
          </a:p>
          <a:p>
            <a:pPr>
              <a:lnSpc>
                <a:spcPct val="90000"/>
              </a:lnSpc>
            </a:pPr>
            <a:r>
              <a:rPr lang="en-GB" sz="2000" dirty="0" smtClean="0"/>
              <a:t>Write back</a:t>
            </a:r>
          </a:p>
          <a:p>
            <a:pPr lvl="1">
              <a:lnSpc>
                <a:spcPct val="90000"/>
              </a:lnSpc>
            </a:pPr>
            <a:r>
              <a:rPr lang="en-GB" sz="1800" dirty="0" smtClean="0"/>
              <a:t>Updates registers and status flags modified during the </a:t>
            </a:r>
            <a:r>
              <a:rPr lang="en-GB" sz="1800" dirty="0" smtClean="0"/>
              <a:t>preceding </a:t>
            </a:r>
            <a:r>
              <a:rPr lang="en-GB" sz="1800" dirty="0" smtClean="0"/>
              <a:t>execute stage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304800" y="228600"/>
            <a:ext cx="7556500" cy="1116012"/>
          </a:xfrm>
        </p:spPr>
        <p:txBody>
          <a:bodyPr/>
          <a:lstStyle/>
          <a:p>
            <a:r>
              <a:rPr lang="en-GB" dirty="0">
                <a:effectLst>
                  <a:outerShdw blurRad="38100" dist="38100" dir="2700000" algn="tl">
                    <a:srgbClr val="000000">
                      <a:alpha val="43137"/>
                    </a:srgbClr>
                  </a:outerShdw>
                </a:effectLst>
              </a:rPr>
              <a:t>CPU With</a:t>
            </a:r>
            <a:r>
              <a:rPr lang="en-GB" dirty="0" smtClean="0">
                <a:effectLst>
                  <a:outerShdw blurRad="38100" dist="38100" dir="2700000" algn="tl">
                    <a:srgbClr val="000000">
                      <a:alpha val="43137"/>
                    </a:srgbClr>
                  </a:outerShdw>
                </a:effectLst>
              </a:rPr>
              <a:t> the System </a:t>
            </a:r>
            <a:r>
              <a:rPr lang="en-GB" dirty="0">
                <a:effectLst>
                  <a:outerShdw blurRad="38100" dist="38100" dir="2700000" algn="tl">
                    <a:srgbClr val="000000">
                      <a:alpha val="43137"/>
                    </a:srgbClr>
                  </a:outerShdw>
                </a:effectLst>
              </a:rPr>
              <a:t>Bus</a:t>
            </a:r>
          </a:p>
        </p:txBody>
      </p:sp>
      <p:pic>
        <p:nvPicPr>
          <p:cNvPr id="4" name="Picture 3" descr="f1.pdf"/>
          <p:cNvPicPr>
            <a:picLocks noChangeAspect="1"/>
          </p:cNvPicPr>
          <p:nvPr/>
        </p:nvPicPr>
        <mc:AlternateContent xmlns:ma="http://schemas.microsoft.com/office/mac/drawingml/2008/main">
          <mc:Choice Requires="ma">
            <p:blipFill>
              <a:blip r:embed="rId3"/>
              <a:srcRect l="8235" t="20909" r="8235" b="1363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8235" t="20909" r="8235" b="13636"/>
              <a:stretch>
                <a:fillRect/>
              </a:stretch>
            </p:blipFill>
          </mc:Fallback>
        </mc:AlternateContent>
        <p:spPr>
          <a:xfrm>
            <a:off x="1371600" y="990600"/>
            <a:ext cx="5850792" cy="5933287"/>
          </a:xfrm>
          <a:prstGeom prst="rect">
            <a:avLst/>
          </a:prstGeom>
        </p:spPr>
      </p:pic>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81000" y="1295400"/>
            <a:ext cx="3255264" cy="2228850"/>
          </a:xfrm>
        </p:spPr>
        <p:txBody>
          <a:bodyPr>
            <a:normAutofit/>
          </a:bodyPr>
          <a:lstStyle/>
          <a:p>
            <a:pPr algn="ctr"/>
            <a:r>
              <a:rPr lang="en-GB" dirty="0">
                <a:effectLst>
                  <a:outerShdw blurRad="38100" dist="38100" dir="2700000" algn="tl">
                    <a:srgbClr val="000000">
                      <a:alpha val="43137"/>
                    </a:srgbClr>
                  </a:outerShdw>
                </a:effectLst>
              </a:rPr>
              <a:t>80486</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Instruction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Pipeline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Examples</a:t>
            </a:r>
            <a:endParaRPr lang="en-GB" dirty="0">
              <a:effectLst>
                <a:outerShdw blurRad="38100" dist="38100" dir="2700000" algn="tl">
                  <a:srgbClr val="000000">
                    <a:alpha val="43137"/>
                  </a:srgbClr>
                </a:outerShdw>
              </a:effectLst>
            </a:endParaRPr>
          </a:p>
        </p:txBody>
      </p:sp>
      <p:pic>
        <p:nvPicPr>
          <p:cNvPr id="4" name="Picture 3" descr="f21.pdf"/>
          <p:cNvPicPr>
            <a:picLocks noChangeAspect="1"/>
          </p:cNvPicPr>
          <p:nvPr/>
        </p:nvPicPr>
        <mc:AlternateContent>
          <mc:Choice xmlns:ma="http://schemas.microsoft.com/office/mac/drawingml/2008/main" Requires="ma">
            <p:blipFill>
              <a:blip r:embed="rId3"/>
              <a:srcRect l="5882" t="8182" r="3529" b="10000"/>
              <a:stretch>
                <a:fillRect/>
              </a:stretch>
            </p:blipFill>
          </mc:Choice>
          <mc:Fallback>
            <p:blipFill>
              <a:blip r:embed="rId4"/>
              <a:srcRect l="5882" t="8182" r="3529" b="10000"/>
              <a:stretch>
                <a:fillRect/>
              </a:stretch>
            </p:blipFill>
          </mc:Fallback>
        </mc:AlternateContent>
        <p:spPr>
          <a:xfrm>
            <a:off x="3688929" y="152400"/>
            <a:ext cx="5585456" cy="6528522"/>
          </a:xfrm>
          <a:prstGeom prst="rect">
            <a:avLst/>
          </a:prstGeom>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228600" y="152400"/>
            <a:ext cx="7556500" cy="1116013"/>
          </a:xfrm>
        </p:spPr>
        <p:txBody>
          <a:bodyPr/>
          <a:lstStyle/>
          <a:p>
            <a:pPr algn="ctr"/>
            <a:r>
              <a:rPr lang="en-GB" dirty="0" smtClean="0">
                <a:effectLst>
                  <a:outerShdw blurRad="38100" dist="38100" dir="2700000" algn="tl">
                    <a:srgbClr val="000000">
                      <a:alpha val="43137"/>
                    </a:srgbClr>
                  </a:outerShdw>
                </a:effectLst>
              </a:rPr>
              <a:t>Table 14.2</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x86 Processor Registers</a:t>
            </a:r>
            <a:endParaRPr lang="en-GB"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09600" y="1447800"/>
            <a:ext cx="8229600" cy="2014358"/>
          </a:xfrm>
          <a:prstGeom prst="rect">
            <a:avLst/>
          </a:prstGeom>
        </p:spPr>
      </p:pic>
      <p:pic>
        <p:nvPicPr>
          <p:cNvPr id="5" name="Picture 4"/>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429000" y="3505200"/>
            <a:ext cx="5943600" cy="177800"/>
          </a:xfrm>
          <a:prstGeom prst="rect">
            <a:avLst/>
          </a:prstGeom>
        </p:spPr>
      </p:pic>
      <p:pic>
        <p:nvPicPr>
          <p:cNvPr id="6" name="Picture 5"/>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09600" y="4191000"/>
            <a:ext cx="8229600" cy="2014358"/>
          </a:xfrm>
          <a:prstGeom prst="rect">
            <a:avLst/>
          </a:prstGeom>
        </p:spPr>
      </p:pic>
      <p:pic>
        <p:nvPicPr>
          <p:cNvPr id="7" name="Picture 6"/>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3581400" y="6248400"/>
            <a:ext cx="5943600" cy="177800"/>
          </a:xfrm>
          <a:prstGeom prst="rect">
            <a:avLst/>
          </a:prstGeom>
        </p:spPr>
      </p:pic>
    </p:spTree>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228600" y="152400"/>
            <a:ext cx="7556500" cy="1116013"/>
          </a:xfrm>
        </p:spPr>
        <p:txBody>
          <a:bodyPr/>
          <a:lstStyle/>
          <a:p>
            <a:pPr algn="ctr"/>
            <a:r>
              <a:rPr lang="en-GB" dirty="0" smtClean="0">
                <a:effectLst>
                  <a:outerShdw blurRad="38100" dist="38100" dir="2700000" algn="tl">
                    <a:srgbClr val="000000">
                      <a:alpha val="43137"/>
                    </a:srgbClr>
                  </a:outerShdw>
                </a:effectLst>
              </a:rPr>
              <a:t>Table 14.2</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x86 Processor Registers</a:t>
            </a:r>
            <a:endParaRPr lang="en-GB" dirty="0">
              <a:effectLst>
                <a:outerShdw blurRad="38100" dist="38100" dir="2700000" algn="tl">
                  <a:srgbClr val="000000">
                    <a:alpha val="43137"/>
                  </a:srgbClr>
                </a:outerShdw>
              </a:effectLst>
            </a:endParaRPr>
          </a:p>
        </p:txBody>
      </p:sp>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 y="1981200"/>
            <a:ext cx="8986982" cy="3722641"/>
          </a:xfrm>
          <a:prstGeom prst="rect">
            <a:avLst/>
          </a:prstGeom>
        </p:spPr>
      </p:pic>
      <p:pic>
        <p:nvPicPr>
          <p:cNvPr id="10" name="Picture 9"/>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733800" y="5715000"/>
            <a:ext cx="5943600" cy="177800"/>
          </a:xfrm>
          <a:prstGeom prst="rect">
            <a:avLst/>
          </a:prstGeom>
        </p:spPr>
      </p:pic>
    </p:spTree>
  </p:cSld>
  <p:clrMapOvr>
    <a:masterClrMapping/>
  </p:clrMapOvr>
  <p:transition spd="med">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0" y="381000"/>
            <a:ext cx="9144000" cy="963612"/>
          </a:xfrm>
        </p:spPr>
        <p:txBody>
          <a:bodyPr/>
          <a:lstStyle/>
          <a:p>
            <a:pPr algn="ctr"/>
            <a:r>
              <a:rPr lang="en-GB" dirty="0" smtClean="0">
                <a:effectLst>
                  <a:outerShdw blurRad="38100" dist="38100" dir="2700000" algn="tl">
                    <a:srgbClr val="000000">
                      <a:alpha val="43137"/>
                    </a:srgbClr>
                  </a:outerShdw>
                </a:effectLst>
              </a:rPr>
              <a:t>x86 EFLAGS </a:t>
            </a:r>
            <a:r>
              <a:rPr lang="en-GB" dirty="0">
                <a:effectLst>
                  <a:outerShdw blurRad="38100" dist="38100" dir="2700000" algn="tl">
                    <a:srgbClr val="000000">
                      <a:alpha val="43137"/>
                    </a:srgbClr>
                  </a:outerShdw>
                </a:effectLst>
              </a:rPr>
              <a:t>Register</a:t>
            </a:r>
          </a:p>
        </p:txBody>
      </p:sp>
      <p:pic>
        <p:nvPicPr>
          <p:cNvPr id="4" name="Picture 3" descr="f22.pdf"/>
          <p:cNvPicPr>
            <a:picLocks noChangeAspect="1"/>
          </p:cNvPicPr>
          <p:nvPr/>
        </p:nvPicPr>
        <mc:AlternateContent>
          <mc:Choice xmlns:ma="http://schemas.microsoft.com/office/mac/drawingml/2008/main" Requires="ma">
            <p:blipFill>
              <a:blip r:embed="rId3"/>
              <a:srcRect l="10000" t="16471" r="10909" b="23529"/>
              <a:stretch>
                <a:fillRect/>
              </a:stretch>
            </p:blipFill>
          </mc:Choice>
          <mc:Fallback>
            <p:blipFill>
              <a:blip r:embed="rId4"/>
              <a:srcRect l="10000" t="16471" r="10909" b="23529"/>
              <a:stretch>
                <a:fillRect/>
              </a:stretch>
            </p:blipFill>
          </mc:Fallback>
        </mc:AlternateContent>
        <p:spPr>
          <a:xfrm>
            <a:off x="0" y="1497794"/>
            <a:ext cx="9144000" cy="5360206"/>
          </a:xfrm>
          <a:prstGeom prst="rect">
            <a:avLst/>
          </a:prstGeom>
        </p:spPr>
      </p:pic>
    </p:spTree>
  </p:cSld>
  <p:clrMapOvr>
    <a:masterClrMapping/>
  </p:clrMapOvr>
  <p:transition spd="med">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6019800" y="1371600"/>
            <a:ext cx="2895600" cy="1676400"/>
          </a:xfrm>
        </p:spPr>
        <p:txBody>
          <a:bodyPr/>
          <a:lstStyle/>
          <a:p>
            <a:pPr algn="ctr"/>
            <a:r>
              <a:rPr lang="en-GB" dirty="0">
                <a:effectLst>
                  <a:outerShdw blurRad="38100" dist="38100" dir="2700000" algn="tl">
                    <a:srgbClr val="000000">
                      <a:alpha val="43137"/>
                    </a:srgbClr>
                  </a:outerShdw>
                </a:effectLst>
              </a:rPr>
              <a:t>Control</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Registers</a:t>
            </a:r>
            <a:endParaRPr lang="en-GB" dirty="0">
              <a:effectLst>
                <a:outerShdw blurRad="38100" dist="38100" dir="2700000" algn="tl">
                  <a:srgbClr val="000000">
                    <a:alpha val="43137"/>
                  </a:srgbClr>
                </a:outerShdw>
              </a:effectLst>
            </a:endParaRPr>
          </a:p>
        </p:txBody>
      </p:sp>
      <p:pic>
        <p:nvPicPr>
          <p:cNvPr id="4" name="Picture 3" descr="f23.pdf"/>
          <p:cNvPicPr>
            <a:picLocks noChangeAspect="1"/>
          </p:cNvPicPr>
          <p:nvPr/>
        </p:nvPicPr>
        <mc:AlternateContent>
          <mc:Choice xmlns:ma="http://schemas.microsoft.com/office/mac/drawingml/2008/main" Requires="ma">
            <p:blipFill>
              <a:blip r:embed="rId3"/>
              <a:srcRect l="3529" t="8182" r="3529" b="9091"/>
              <a:stretch>
                <a:fillRect/>
              </a:stretch>
            </p:blipFill>
          </mc:Choice>
          <mc:Fallback>
            <p:blipFill>
              <a:blip r:embed="rId4"/>
              <a:srcRect l="3529" t="8182" r="3529" b="9091"/>
              <a:stretch>
                <a:fillRect/>
              </a:stretch>
            </p:blipFill>
          </mc:Fallback>
        </mc:AlternateContent>
        <p:spPr>
          <a:xfrm>
            <a:off x="228600" y="0"/>
            <a:ext cx="5953594" cy="6857999"/>
          </a:xfrm>
          <a:prstGeom prst="rect">
            <a:avLst/>
          </a:prstGeom>
        </p:spPr>
      </p:pic>
    </p:spTree>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228600" y="228600"/>
            <a:ext cx="7556500" cy="1116012"/>
          </a:xfrm>
        </p:spPr>
        <p:txBody>
          <a:bodyPr/>
          <a:lstStyle/>
          <a:p>
            <a:r>
              <a:rPr lang="en-GB" dirty="0">
                <a:effectLst>
                  <a:outerShdw blurRad="38100" dist="38100" dir="2700000" algn="tl">
                    <a:srgbClr val="000000">
                      <a:alpha val="43137"/>
                    </a:srgbClr>
                  </a:outerShdw>
                </a:effectLst>
              </a:rPr>
              <a:t>Mapping of MMX Registers to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Floating-Point Registers</a:t>
            </a:r>
          </a:p>
        </p:txBody>
      </p:sp>
      <p:pic>
        <p:nvPicPr>
          <p:cNvPr id="4" name="Picture 3" descr="f24.pdf"/>
          <p:cNvPicPr>
            <a:picLocks noChangeAspect="1"/>
          </p:cNvPicPr>
          <p:nvPr/>
        </p:nvPicPr>
        <mc:AlternateContent>
          <mc:Choice xmlns:ma="http://schemas.microsoft.com/office/mac/drawingml/2008/main" Requires="ma">
            <p:blipFill>
              <a:blip r:embed="rId3"/>
              <a:srcRect t="9091" b="30909"/>
              <a:stretch>
                <a:fillRect/>
              </a:stretch>
            </p:blipFill>
          </mc:Choice>
          <mc:Fallback>
            <p:blipFill>
              <a:blip r:embed="rId4"/>
              <a:srcRect t="9091" b="30909"/>
              <a:stretch>
                <a:fillRect/>
              </a:stretch>
            </p:blipFill>
          </mc:Fallback>
        </mc:AlternateContent>
        <p:spPr>
          <a:xfrm>
            <a:off x="1295400" y="1447800"/>
            <a:ext cx="7230876" cy="5614596"/>
          </a:xfrm>
          <a:prstGeom prst="rect">
            <a:avLst/>
          </a:prstGeom>
        </p:spPr>
      </p:pic>
    </p:spTree>
  </p:cSld>
  <p:clrMapOvr>
    <a:masterClrMapping/>
  </p:clrMapOvr>
  <p:transition spd="med">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Interrupt </a:t>
            </a:r>
            <a:r>
              <a:rPr lang="en-GB" dirty="0">
                <a:effectLst>
                  <a:outerShdw blurRad="38100" dist="38100" dir="2700000" algn="tl">
                    <a:srgbClr val="000000">
                      <a:alpha val="43137"/>
                    </a:srgbClr>
                  </a:outerShdw>
                </a:effectLst>
              </a:rPr>
              <a:t>Processing</a:t>
            </a:r>
          </a:p>
        </p:txBody>
      </p:sp>
      <p:sp>
        <p:nvSpPr>
          <p:cNvPr id="151555" name="Rectangle 3"/>
          <p:cNvSpPr>
            <a:spLocks noGrp="1" noChangeArrowheads="1"/>
          </p:cNvSpPr>
          <p:nvPr>
            <p:ph idx="1"/>
          </p:nvPr>
        </p:nvSpPr>
        <p:spPr>
          <a:xfrm>
            <a:off x="533400" y="1981200"/>
            <a:ext cx="7556313" cy="4495800"/>
          </a:xfrm>
        </p:spPr>
        <p:txBody>
          <a:bodyPr>
            <a:normAutofit fontScale="92500" lnSpcReduction="10000"/>
          </a:bodyPr>
          <a:lstStyle/>
          <a:p>
            <a:r>
              <a:rPr lang="en-GB" dirty="0" smtClean="0"/>
              <a:t>Interrupts</a:t>
            </a:r>
          </a:p>
          <a:p>
            <a:pPr lvl="1"/>
            <a:r>
              <a:rPr lang="en-GB" dirty="0" smtClean="0"/>
              <a:t>Generated by a signal from hardware and it may occur at random times during the execution of a program</a:t>
            </a:r>
          </a:p>
          <a:p>
            <a:pPr lvl="1"/>
            <a:r>
              <a:rPr lang="en-GB" dirty="0"/>
              <a:t>Maskable</a:t>
            </a:r>
          </a:p>
          <a:p>
            <a:pPr lvl="1"/>
            <a:r>
              <a:rPr lang="en-GB" dirty="0"/>
              <a:t>Nonmaskable</a:t>
            </a:r>
          </a:p>
          <a:p>
            <a:r>
              <a:rPr lang="en-GB" dirty="0" smtClean="0"/>
              <a:t>Exceptions</a:t>
            </a:r>
          </a:p>
          <a:p>
            <a:pPr lvl="1"/>
            <a:r>
              <a:rPr lang="en-GB" dirty="0" smtClean="0"/>
              <a:t>Generated from software and is provoked by the execution of an instruction</a:t>
            </a:r>
          </a:p>
          <a:p>
            <a:pPr lvl="1"/>
            <a:r>
              <a:rPr lang="en-GB" dirty="0"/>
              <a:t>Processor detected</a:t>
            </a:r>
          </a:p>
          <a:p>
            <a:pPr lvl="1"/>
            <a:r>
              <a:rPr lang="en-GB" dirty="0"/>
              <a:t>Programmed</a:t>
            </a:r>
          </a:p>
          <a:p>
            <a:r>
              <a:rPr lang="en-GB" dirty="0"/>
              <a:t>Interrupt vector table</a:t>
            </a:r>
          </a:p>
          <a:p>
            <a:pPr lvl="1"/>
            <a:r>
              <a:rPr lang="en-GB" dirty="0" smtClean="0"/>
              <a:t>Every type of interrupt is </a:t>
            </a:r>
            <a:r>
              <a:rPr lang="en-GB" dirty="0"/>
              <a:t>assigned a number</a:t>
            </a:r>
            <a:endParaRPr lang="en-GB" dirty="0" smtClean="0"/>
          </a:p>
          <a:p>
            <a:pPr lvl="1"/>
            <a:r>
              <a:rPr lang="en-GB" dirty="0" smtClean="0"/>
              <a:t>Number is used to index into the interrupt vector table</a:t>
            </a:r>
          </a:p>
        </p:txBody>
      </p:sp>
      <p:sp>
        <p:nvSpPr>
          <p:cNvPr id="4" name="Text Placeholder 3"/>
          <p:cNvSpPr>
            <a:spLocks noGrp="1"/>
          </p:cNvSpPr>
          <p:nvPr>
            <p:ph type="body" sz="half" idx="2"/>
          </p:nvPr>
        </p:nvSpPr>
        <p:spPr>
          <a:xfrm>
            <a:off x="609600" y="1295400"/>
            <a:ext cx="7558960" cy="608853"/>
          </a:xfrm>
        </p:spPr>
        <p:txBody>
          <a:bodyPr/>
          <a:lstStyle/>
          <a:p>
            <a:r>
              <a:rPr lang="en-US" dirty="0" smtClean="0"/>
              <a:t>Interrupts and Exceptions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8915400" cy="1116012"/>
          </a:xfrm>
        </p:spPr>
        <p:txBody>
          <a:bodyPr/>
          <a:lstStyle/>
          <a:p>
            <a:pPr algn="ctr"/>
            <a:r>
              <a:rPr lang="en-US" sz="2000" dirty="0" smtClean="0">
                <a:effectLst>
                  <a:outerShdw blurRad="38100" dist="38100" dir="2700000" algn="tl">
                    <a:srgbClr val="000000">
                      <a:alpha val="43137"/>
                    </a:srgbClr>
                  </a:outerShdw>
                </a:effectLst>
              </a:rPr>
              <a:t>Table 14.3</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x86 Exception and Interrupt Vector Table</a:t>
            </a:r>
            <a:endParaRPr lang="en-US" sz="2000"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38199" y="762001"/>
            <a:ext cx="7395655" cy="6096000"/>
          </a:xfrm>
          <a:prstGeom prst="rect">
            <a:avLst/>
          </a:prstGeom>
        </p:spPr>
      </p:pic>
      <p:sp>
        <p:nvSpPr>
          <p:cNvPr id="6" name="Rectangle 5"/>
          <p:cNvSpPr/>
          <p:nvPr/>
        </p:nvSpPr>
        <p:spPr>
          <a:xfrm>
            <a:off x="228600" y="6581001"/>
            <a:ext cx="9144000" cy="276999"/>
          </a:xfrm>
          <a:prstGeom prst="rect">
            <a:avLst/>
          </a:prstGeom>
        </p:spPr>
        <p:txBody>
          <a:bodyPr wrap="square">
            <a:spAutoFit/>
          </a:bodyPr>
          <a:lstStyle/>
          <a:p>
            <a:r>
              <a:rPr lang="en-US" sz="1200" dirty="0" smtClean="0">
                <a:solidFill>
                  <a:schemeClr val="tx1">
                    <a:lumMod val="65000"/>
                    <a:lumOff val="35000"/>
                  </a:schemeClr>
                </a:solidFill>
                <a:latin typeface="+mn-lt"/>
              </a:rPr>
              <a:t>Unshaded: exceptions	  Shaded: interrupts</a:t>
            </a:r>
            <a:endParaRPr lang="en-US" sz="1200" dirty="0">
              <a:solidFill>
                <a:schemeClr val="tx1">
                  <a:lumMod val="65000"/>
                  <a:lumOff val="35000"/>
                </a:schemeClr>
              </a:solidFill>
              <a:latin typeface="+mn-lt"/>
            </a:endParaRPr>
          </a:p>
        </p:txBody>
      </p:sp>
    </p:spTree>
  </p:cSld>
  <p:clrMapOvr>
    <a:masterClrMapping/>
  </p:clrMapOvr>
  <p:transition spd="med">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The ARM Processor</a:t>
            </a:r>
            <a:endParaRPr lang="en-GB"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33400" y="2209800"/>
            <a:ext cx="7556313" cy="4343399"/>
          </a:xfrm>
        </p:spPr>
        <p:txBody>
          <a:bodyPr>
            <a:normAutofit fontScale="85000" lnSpcReduction="20000"/>
          </a:bodyPr>
          <a:lstStyle/>
          <a:p>
            <a:r>
              <a:rPr lang="en-US" dirty="0" smtClean="0"/>
              <a:t>Moderate array of uniform registers</a:t>
            </a:r>
          </a:p>
          <a:p>
            <a:r>
              <a:rPr lang="en-US" dirty="0" smtClean="0"/>
              <a:t>A load/store model of data processing in which operations only perform on operands in registers and not directly in memory</a:t>
            </a:r>
          </a:p>
          <a:p>
            <a:r>
              <a:rPr lang="en-US" dirty="0" smtClean="0"/>
              <a:t>A uniform fixed-length instruction of 32 bits for the standard set and 16 bits for the Thumb instruction set</a:t>
            </a:r>
          </a:p>
          <a:p>
            <a:r>
              <a:rPr lang="en-US" dirty="0" smtClean="0"/>
              <a:t>Separate arithmetic logic unit (ALU) and shifter units</a:t>
            </a:r>
          </a:p>
          <a:p>
            <a:r>
              <a:rPr lang="en-US" dirty="0" smtClean="0"/>
              <a:t>A small number of addressing modes with all load/store addresses determined from registers and instruction fields</a:t>
            </a:r>
          </a:p>
          <a:p>
            <a:r>
              <a:rPr lang="en-US" dirty="0" smtClean="0"/>
              <a:t>Auto-increment and auto-decrement addressing modes are used to improve the operation of program loops</a:t>
            </a:r>
          </a:p>
          <a:p>
            <a:r>
              <a:rPr lang="en-US" dirty="0" smtClean="0"/>
              <a:t>Conditional execution of instructions minimizes the need for conditional branch instructions, thereby improving pipeline efficiency, because pipeline flushing is reduced</a:t>
            </a:r>
            <a:endParaRPr lang="en-US" dirty="0"/>
          </a:p>
        </p:txBody>
      </p:sp>
      <p:sp>
        <p:nvSpPr>
          <p:cNvPr id="5" name="Text Placeholder 4"/>
          <p:cNvSpPr>
            <a:spLocks noGrp="1"/>
          </p:cNvSpPr>
          <p:nvPr>
            <p:ph type="body" sz="half" idx="2"/>
          </p:nvPr>
        </p:nvSpPr>
        <p:spPr/>
        <p:txBody>
          <a:bodyPr/>
          <a:lstStyle/>
          <a:p>
            <a:r>
              <a:rPr lang="en-US" dirty="0" smtClean="0"/>
              <a:t>ARM is primarily a RISC system with the following attributes: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Simplified ARM Organization</a:t>
            </a:r>
          </a:p>
        </p:txBody>
      </p:sp>
      <p:pic>
        <p:nvPicPr>
          <p:cNvPr id="4" name="Picture 3" descr="f25.pdf"/>
          <p:cNvPicPr>
            <a:picLocks noChangeAspect="1"/>
          </p:cNvPicPr>
          <p:nvPr/>
        </p:nvPicPr>
        <mc:AlternateContent>
          <mc:Choice xmlns:ma="http://schemas.microsoft.com/office/mac/drawingml/2008/main" Requires="ma">
            <p:blipFill>
              <a:blip r:embed="rId3"/>
              <a:srcRect l="8235" t="9091" r="3529" b="10000"/>
              <a:stretch>
                <a:fillRect/>
              </a:stretch>
            </p:blipFill>
          </mc:Choice>
          <mc:Fallback>
            <p:blipFill>
              <a:blip r:embed="rId4"/>
              <a:srcRect l="8235" t="9091" r="3529" b="10000"/>
              <a:stretch>
                <a:fillRect/>
              </a:stretch>
            </p:blipFill>
          </mc:Fallback>
        </mc:AlternateContent>
        <p:spPr>
          <a:xfrm>
            <a:off x="3733800" y="228600"/>
            <a:ext cx="5586475" cy="6629400"/>
          </a:xfrm>
          <a:prstGeom prst="rect">
            <a:avLst/>
          </a:prstGeom>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304800" y="152400"/>
            <a:ext cx="7556500" cy="1116012"/>
          </a:xfrm>
        </p:spPr>
        <p:txBody>
          <a:bodyPr/>
          <a:lstStyle/>
          <a:p>
            <a:r>
              <a:rPr lang="en-GB" dirty="0">
                <a:effectLst>
                  <a:outerShdw blurRad="38100" dist="38100" dir="2700000" algn="tl">
                    <a:srgbClr val="000000">
                      <a:alpha val="43137"/>
                    </a:srgbClr>
                  </a:outerShdw>
                </a:effectLst>
              </a:rPr>
              <a:t>CPU Internal Structure</a:t>
            </a:r>
          </a:p>
        </p:txBody>
      </p:sp>
      <p:pic>
        <p:nvPicPr>
          <p:cNvPr id="4" name="Picture 3" descr="f2.pdf"/>
          <p:cNvPicPr>
            <a:picLocks noChangeAspect="1"/>
          </p:cNvPicPr>
          <p:nvPr/>
        </p:nvPicPr>
        <mc:AlternateContent xmlns:ma="http://schemas.microsoft.com/office/mac/drawingml/2008/main">
          <mc:Choice Requires="ma">
            <p:blipFill>
              <a:blip r:embed="rId3"/>
              <a:srcRect l="10000" t="4706" r="8182" b="3529"/>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10000" t="4706" r="8182" b="3529"/>
              <a:stretch>
                <a:fillRect/>
              </a:stretch>
            </p:blipFill>
          </mc:Fallback>
        </mc:AlternateContent>
        <p:spPr>
          <a:xfrm>
            <a:off x="914400" y="696946"/>
            <a:ext cx="7109003" cy="6161054"/>
          </a:xfrm>
          <a:prstGeom prst="rect">
            <a:avLst/>
          </a:prstGeom>
        </p:spPr>
      </p:pic>
    </p:spTree>
  </p:cSld>
  <p:clrMapOvr>
    <a:masterClrMapping/>
  </p:clrMapOvr>
  <p:transition spd="med">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609600" y="152400"/>
            <a:ext cx="7556500" cy="1116013"/>
          </a:xfrm>
        </p:spPr>
        <p:txBody>
          <a:bodyPr/>
          <a:lstStyle/>
          <a:p>
            <a:r>
              <a:rPr lang="en-GB" dirty="0" smtClean="0">
                <a:effectLst>
                  <a:outerShdw blurRad="38100" dist="38100" dir="2700000" algn="tl">
                    <a:srgbClr val="000000">
                      <a:alpha val="43137"/>
                    </a:srgbClr>
                  </a:outerShdw>
                </a:effectLst>
              </a:rPr>
              <a:t>Processor </a:t>
            </a:r>
            <a:r>
              <a:rPr lang="en-GB" dirty="0">
                <a:effectLst>
                  <a:outerShdw blurRad="38100" dist="38100" dir="2700000" algn="tl">
                    <a:srgbClr val="000000">
                      <a:alpha val="43137"/>
                    </a:srgbClr>
                  </a:outerShdw>
                </a:effectLst>
              </a:rPr>
              <a:t>Modes</a:t>
            </a:r>
          </a:p>
        </p:txBody>
      </p:sp>
      <p:graphicFrame>
        <p:nvGraphicFramePr>
          <p:cNvPr id="4" name="Content Placeholder 3"/>
          <p:cNvGraphicFramePr>
            <a:graphicFrameLocks noGrp="1"/>
          </p:cNvGraphicFramePr>
          <p:nvPr>
            <p:ph idx="4294967295"/>
          </p:nvPr>
        </p:nvGraphicFramePr>
        <p:xfrm>
          <a:off x="457200" y="914400"/>
          <a:ext cx="8264525" cy="5668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7556500" cy="1116012"/>
          </a:xfrm>
        </p:spPr>
        <p:txBody>
          <a:bodyPr/>
          <a:lstStyle/>
          <a:p>
            <a:r>
              <a:rPr lang="en-US" dirty="0" smtClean="0">
                <a:effectLst>
                  <a:outerShdw blurRad="38100" dist="38100" dir="2700000" algn="tl">
                    <a:srgbClr val="000000">
                      <a:alpha val="43137"/>
                    </a:srgbClr>
                  </a:outerShdw>
                </a:effectLst>
              </a:rPr>
              <a:t>Exception Modes</a:t>
            </a:r>
            <a:endParaRPr lang="en-US"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4294967295"/>
          </p:nvPr>
        </p:nvGraphicFramePr>
        <p:xfrm>
          <a:off x="228600" y="609600"/>
          <a:ext cx="8686800" cy="6096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5943600" y="1600200"/>
            <a:ext cx="2819400" cy="2971800"/>
          </a:xfrm>
        </p:spPr>
        <p:txBody>
          <a:bodyPr/>
          <a:lstStyle/>
          <a:p>
            <a:pPr algn="ctr"/>
            <a:r>
              <a:rPr lang="en-GB" sz="3200" dirty="0" smtClean="0">
                <a:effectLst>
                  <a:outerShdw blurRad="38100" dist="38100" dir="2700000" algn="tl">
                    <a:srgbClr val="000000">
                      <a:alpha val="43137"/>
                    </a:srgbClr>
                  </a:outerShdw>
                </a:effectLst>
              </a:rPr>
              <a:t>Figure 14.26</a:t>
            </a:r>
            <a:br>
              <a:rPr lang="en-GB" sz="3200" dirty="0" smtClean="0">
                <a:effectLst>
                  <a:outerShdw blurRad="38100" dist="38100" dir="2700000" algn="tl">
                    <a:srgbClr val="000000">
                      <a:alpha val="43137"/>
                    </a:srgbClr>
                  </a:outerShdw>
                </a:effectLst>
              </a:rPr>
            </a:br>
            <a:r>
              <a:rPr lang="en-GB" sz="3200" dirty="0" smtClean="0">
                <a:effectLst>
                  <a:outerShdw blurRad="38100" dist="38100" dir="2700000" algn="tl">
                    <a:srgbClr val="000000">
                      <a:alpha val="43137"/>
                    </a:srgbClr>
                  </a:outerShdw>
                </a:effectLst>
              </a:rPr>
              <a:t/>
            </a:r>
            <a:br>
              <a:rPr lang="en-GB" sz="3200" dirty="0" smtClean="0">
                <a:effectLst>
                  <a:outerShdw blurRad="38100" dist="38100" dir="2700000" algn="tl">
                    <a:srgbClr val="000000">
                      <a:alpha val="43137"/>
                    </a:srgbClr>
                  </a:outerShdw>
                </a:effectLst>
              </a:rPr>
            </a:br>
            <a:r>
              <a:rPr lang="en-GB" sz="3200" dirty="0" smtClean="0">
                <a:effectLst>
                  <a:outerShdw blurRad="38100" dist="38100" dir="2700000" algn="tl">
                    <a:srgbClr val="000000">
                      <a:alpha val="43137"/>
                    </a:srgbClr>
                  </a:outerShdw>
                </a:effectLst>
              </a:rPr>
              <a:t>ARM </a:t>
            </a:r>
            <a:r>
              <a:rPr lang="en-GB" sz="3200" dirty="0">
                <a:effectLst>
                  <a:outerShdw blurRad="38100" dist="38100" dir="2700000" algn="tl">
                    <a:srgbClr val="000000">
                      <a:alpha val="43137"/>
                    </a:srgbClr>
                  </a:outerShdw>
                </a:effectLst>
              </a:rPr>
              <a:t/>
            </a:r>
            <a:br>
              <a:rPr lang="en-GB" sz="3200" dirty="0">
                <a:effectLst>
                  <a:outerShdw blurRad="38100" dist="38100" dir="2700000" algn="tl">
                    <a:srgbClr val="000000">
                      <a:alpha val="43137"/>
                    </a:srgbClr>
                  </a:outerShdw>
                </a:effectLst>
              </a:rPr>
            </a:br>
            <a:r>
              <a:rPr lang="en-GB" sz="3200" dirty="0">
                <a:effectLst>
                  <a:outerShdw blurRad="38100" dist="38100" dir="2700000" algn="tl">
                    <a:srgbClr val="000000">
                      <a:alpha val="43137"/>
                    </a:srgbClr>
                  </a:outerShdw>
                </a:effectLst>
              </a:rPr>
              <a:t>Register </a:t>
            </a:r>
            <a:br>
              <a:rPr lang="en-GB" sz="3200" dirty="0">
                <a:effectLst>
                  <a:outerShdw blurRad="38100" dist="38100" dir="2700000" algn="tl">
                    <a:srgbClr val="000000">
                      <a:alpha val="43137"/>
                    </a:srgbClr>
                  </a:outerShdw>
                </a:effectLst>
              </a:rPr>
            </a:br>
            <a:r>
              <a:rPr lang="en-GB" sz="3200" dirty="0" smtClean="0">
                <a:effectLst>
                  <a:outerShdw blurRad="38100" dist="38100" dir="2700000" algn="tl">
                    <a:srgbClr val="000000">
                      <a:alpha val="43137"/>
                    </a:srgbClr>
                  </a:outerShdw>
                </a:effectLst>
              </a:rPr>
              <a:t>Organization</a:t>
            </a:r>
            <a:endParaRPr lang="en-GB" sz="3200" dirty="0">
              <a:effectLst>
                <a:outerShdw blurRad="38100" dist="38100" dir="2700000" algn="tl">
                  <a:srgbClr val="000000">
                    <a:alpha val="43137"/>
                  </a:srgbClr>
                </a:outerShdw>
              </a:effectLst>
            </a:endParaRPr>
          </a:p>
        </p:txBody>
      </p:sp>
      <p:sp>
        <p:nvSpPr>
          <p:cNvPr id="162820" name="Rectangle 4"/>
          <p:cNvSpPr>
            <a:spLocks noChangeArrowheads="1"/>
          </p:cNvSpPr>
          <p:nvPr/>
        </p:nvSpPr>
        <p:spPr bwMode="auto">
          <a:xfrm>
            <a:off x="0" y="-779463"/>
            <a:ext cx="9144000" cy="0"/>
          </a:xfrm>
          <a:prstGeom prst="rect">
            <a:avLst/>
          </a:prstGeom>
          <a:noFill/>
          <a:ln w="9525">
            <a:noFill/>
            <a:miter lim="800000"/>
            <a:headEnd/>
            <a:tailEnd/>
          </a:ln>
          <a:effectLst/>
        </p:spPr>
        <p:txBody>
          <a:bodyPr wrap="none" lIns="90000" tIns="46800" rIns="90000" bIns="46800" anchor="ctr">
            <a:prstTxWarp prst="textNoShape">
              <a:avLst/>
            </a:prstTxWarp>
            <a:spAutoFit/>
          </a:bodyPr>
          <a:lstStyle/>
          <a:p>
            <a:endParaRPr lang="en-GB" dirty="0"/>
          </a:p>
        </p:txBody>
      </p:sp>
      <p:pic>
        <p:nvPicPr>
          <p:cNvPr id="5" name="Picture 4" descr="f26.pdf"/>
          <p:cNvPicPr>
            <a:picLocks noChangeAspect="1"/>
          </p:cNvPicPr>
          <p:nvPr/>
        </p:nvPicPr>
        <mc:AlternateContent>
          <mc:Choice xmlns:ma="http://schemas.microsoft.com/office/mac/drawingml/2008/main" Requires="ma">
            <p:blipFill>
              <a:blip r:embed="rId3"/>
              <a:srcRect l="5882" t="8182" r="5882" b="14545"/>
              <a:stretch>
                <a:fillRect/>
              </a:stretch>
            </p:blipFill>
          </mc:Choice>
          <mc:Fallback>
            <p:blipFill>
              <a:blip r:embed="rId4"/>
              <a:srcRect l="5882" t="8182" r="5882" b="14545"/>
              <a:stretch>
                <a:fillRect/>
              </a:stretch>
            </p:blipFill>
          </mc:Fallback>
        </mc:AlternateContent>
        <p:spPr>
          <a:xfrm>
            <a:off x="152400" y="121911"/>
            <a:ext cx="5809124" cy="6583689"/>
          </a:xfrm>
          <a:prstGeom prst="rect">
            <a:avLst/>
          </a:prstGeom>
        </p:spPr>
      </p:pic>
    </p:spTree>
  </p:cSld>
  <p:clrMapOvr>
    <a:masterClrMapping/>
  </p:clrMapOvr>
  <p:transition spd="med">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a:xfrm>
            <a:off x="685800" y="1066800"/>
            <a:ext cx="7556500" cy="1116012"/>
          </a:xfrm>
        </p:spPr>
        <p:txBody>
          <a:bodyPr/>
          <a:lstStyle/>
          <a:p>
            <a:r>
              <a:rPr lang="en-GB" dirty="0" smtClean="0">
                <a:effectLst>
                  <a:outerShdw blurRad="38100" dist="38100" dir="2700000" algn="tl">
                    <a:srgbClr val="000000">
                      <a:alpha val="43137"/>
                    </a:srgbClr>
                  </a:outerShdw>
                </a:effectLst>
              </a:rPr>
              <a:t>Format of ARM CPSR and SPSR</a:t>
            </a:r>
            <a:endParaRPr lang="en-GB" dirty="0">
              <a:effectLst>
                <a:outerShdw blurRad="38100" dist="38100" dir="2700000" algn="tl">
                  <a:srgbClr val="000000">
                    <a:alpha val="43137"/>
                  </a:srgbClr>
                </a:outerShdw>
              </a:effectLst>
            </a:endParaRPr>
          </a:p>
        </p:txBody>
      </p:sp>
      <p:pic>
        <p:nvPicPr>
          <p:cNvPr id="5" name="Picture 4" descr="f27.pdf"/>
          <p:cNvPicPr>
            <a:picLocks noChangeAspect="1"/>
          </p:cNvPicPr>
          <p:nvPr/>
        </p:nvPicPr>
        <mc:AlternateContent>
          <mc:Choice xmlns:ma="http://schemas.microsoft.com/office/mac/drawingml/2008/main" Requires="ma">
            <p:blipFill>
              <a:blip r:embed="rId3"/>
              <a:srcRect l="5882" t="8182" r="7059" b="66364"/>
              <a:stretch>
                <a:fillRect/>
              </a:stretch>
            </p:blipFill>
          </mc:Choice>
          <mc:Fallback>
            <p:blipFill>
              <a:blip r:embed="rId4"/>
              <a:srcRect l="5882" t="8182" r="7059" b="66364"/>
              <a:stretch>
                <a:fillRect/>
              </a:stretch>
            </p:blipFill>
          </mc:Fallback>
        </mc:AlternateContent>
        <p:spPr>
          <a:xfrm>
            <a:off x="81640" y="2438400"/>
            <a:ext cx="9062360" cy="3429000"/>
          </a:xfrm>
          <a:prstGeom prst="rect">
            <a:avLst/>
          </a:prstGeom>
        </p:spPr>
      </p:pic>
    </p:spTree>
  </p:cSld>
  <p:clrMapOvr>
    <a:masterClrMapping/>
  </p:clrMapOvr>
  <p:transition spd="med">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6781800" y="1143000"/>
            <a:ext cx="2362200" cy="4419600"/>
          </a:xfrm>
        </p:spPr>
        <p:txBody>
          <a:bodyPr/>
          <a:lstStyle/>
          <a:p>
            <a:pPr algn="ctr"/>
            <a:r>
              <a:rPr lang="en-GB" dirty="0" smtClean="0">
                <a:effectLst>
                  <a:outerShdw blurRad="38100" dist="38100" dir="2700000" algn="tl">
                    <a:srgbClr val="000000">
                      <a:alpha val="43137"/>
                    </a:srgbClr>
                  </a:outerShdw>
                </a:effectLst>
              </a:rPr>
              <a:t>Table 14.4</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ARM</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Interrupt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Vector</a:t>
            </a:r>
            <a:endParaRPr lang="en-GB" dirty="0">
              <a:effectLst>
                <a:outerShdw blurRad="38100" dist="38100" dir="2700000" algn="tl">
                  <a:srgbClr val="000000">
                    <a:alpha val="43137"/>
                  </a:srgbClr>
                </a:outerShdw>
              </a:effectLst>
            </a:endParaRPr>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152400"/>
            <a:ext cx="6528420" cy="6705600"/>
          </a:xfrm>
          <a:prstGeom prst="rect">
            <a:avLst/>
          </a:prstGeom>
        </p:spPr>
      </p:pic>
    </p:spTree>
  </p:cSld>
  <p:clrMapOvr>
    <a:masterClrMapping/>
  </p:clrMapOvr>
  <p:transition spd="med">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97541" y="2438400"/>
            <a:ext cx="3657600" cy="4419600"/>
          </a:xfrm>
        </p:spPr>
        <p:txBody>
          <a:bodyPr>
            <a:normAutofit/>
          </a:bodyPr>
          <a:lstStyle/>
          <a:p>
            <a:r>
              <a:rPr lang="en-US" sz="1765" dirty="0" smtClean="0"/>
              <a:t>Processor organization</a:t>
            </a:r>
          </a:p>
          <a:p>
            <a:r>
              <a:rPr lang="en-US" sz="1765" dirty="0" smtClean="0"/>
              <a:t>Register organization</a:t>
            </a:r>
          </a:p>
          <a:p>
            <a:pPr lvl="1"/>
            <a:r>
              <a:rPr lang="en-US" sz="1765" dirty="0" smtClean="0"/>
              <a:t>User-visible registers</a:t>
            </a:r>
          </a:p>
          <a:p>
            <a:pPr lvl="1"/>
            <a:r>
              <a:rPr lang="en-US" sz="1765" dirty="0" smtClean="0"/>
              <a:t>Control and status registers</a:t>
            </a:r>
          </a:p>
          <a:p>
            <a:r>
              <a:rPr lang="en-US" sz="1765" dirty="0" smtClean="0"/>
              <a:t>Instruction cycle</a:t>
            </a:r>
          </a:p>
          <a:p>
            <a:pPr lvl="1"/>
            <a:r>
              <a:rPr lang="en-US" sz="1765" dirty="0" smtClean="0"/>
              <a:t>The indirect cycle</a:t>
            </a:r>
          </a:p>
          <a:p>
            <a:pPr lvl="1"/>
            <a:r>
              <a:rPr lang="en-US" sz="1765" dirty="0" smtClean="0"/>
              <a:t>Data flow</a:t>
            </a:r>
          </a:p>
          <a:p>
            <a:r>
              <a:rPr lang="en-US" sz="1765" dirty="0" smtClean="0"/>
              <a:t>The x86 processor family</a:t>
            </a:r>
          </a:p>
          <a:p>
            <a:pPr lvl="1"/>
            <a:r>
              <a:rPr lang="en-US" sz="1765" dirty="0" smtClean="0"/>
              <a:t>Register organization</a:t>
            </a:r>
          </a:p>
          <a:p>
            <a:pPr lvl="1"/>
            <a:r>
              <a:rPr lang="en-US" sz="1765" dirty="0" smtClean="0"/>
              <a:t>Interrupt processing</a:t>
            </a:r>
          </a:p>
        </p:txBody>
      </p:sp>
      <p:sp>
        <p:nvSpPr>
          <p:cNvPr id="32" name="Content Placeholder 31"/>
          <p:cNvSpPr>
            <a:spLocks noGrp="1"/>
          </p:cNvSpPr>
          <p:nvPr>
            <p:ph sz="quarter" idx="4"/>
          </p:nvPr>
        </p:nvSpPr>
        <p:spPr>
          <a:xfrm>
            <a:off x="4800600" y="2286000"/>
            <a:ext cx="3657600" cy="4114800"/>
          </a:xfrm>
        </p:spPr>
        <p:txBody>
          <a:bodyPr>
            <a:normAutofit/>
          </a:bodyPr>
          <a:lstStyle/>
          <a:p>
            <a:r>
              <a:rPr lang="en-US" sz="1765" dirty="0" smtClean="0"/>
              <a:t>Instruction pipelining</a:t>
            </a:r>
          </a:p>
          <a:p>
            <a:pPr lvl="1"/>
            <a:r>
              <a:rPr lang="en-US" sz="1765" dirty="0" smtClean="0"/>
              <a:t>Pipelining strategy</a:t>
            </a:r>
          </a:p>
          <a:p>
            <a:pPr lvl="1"/>
            <a:r>
              <a:rPr lang="en-US" sz="1765" dirty="0" smtClean="0"/>
              <a:t>Pipeline performance</a:t>
            </a:r>
          </a:p>
          <a:p>
            <a:pPr lvl="1"/>
            <a:r>
              <a:rPr lang="en-US" sz="1765" dirty="0" smtClean="0"/>
              <a:t>Pipeline hazards</a:t>
            </a:r>
          </a:p>
          <a:p>
            <a:pPr lvl="1"/>
            <a:r>
              <a:rPr lang="en-US" sz="1765" dirty="0" smtClean="0"/>
              <a:t>Dealing with branches</a:t>
            </a:r>
          </a:p>
          <a:p>
            <a:pPr lvl="1"/>
            <a:r>
              <a:rPr lang="en-US" sz="1765" dirty="0" smtClean="0"/>
              <a:t>Intel 80486 pipelining</a:t>
            </a:r>
          </a:p>
          <a:p>
            <a:r>
              <a:rPr lang="en-US" sz="1765" dirty="0" smtClean="0"/>
              <a:t>The Arm processor</a:t>
            </a:r>
          </a:p>
          <a:p>
            <a:pPr lvl="1"/>
            <a:r>
              <a:rPr lang="en-US" sz="1765" dirty="0" smtClean="0"/>
              <a:t>Processor organization</a:t>
            </a:r>
          </a:p>
          <a:p>
            <a:pPr lvl="1"/>
            <a:r>
              <a:rPr lang="en-US" sz="1765" dirty="0" smtClean="0"/>
              <a:t>Processor modes</a:t>
            </a:r>
          </a:p>
          <a:p>
            <a:pPr lvl="1"/>
            <a:r>
              <a:rPr lang="en-US" sz="1765" dirty="0" smtClean="0"/>
              <a:t>Register organization</a:t>
            </a:r>
          </a:p>
          <a:p>
            <a:pPr lvl="1"/>
            <a:r>
              <a:rPr lang="en-US" sz="1765" dirty="0" smtClean="0"/>
              <a:t>Interrupt processing</a:t>
            </a:r>
          </a:p>
        </p:txBody>
      </p:sp>
      <p:sp>
        <p:nvSpPr>
          <p:cNvPr id="44035" name="Rectangle 3"/>
          <p:cNvSpPr>
            <a:spLocks noGrp="1" noChangeArrowheads="1"/>
          </p:cNvSpPr>
          <p:nvPr>
            <p:ph type="body" idx="1"/>
          </p:nvPr>
        </p:nvSpPr>
        <p:spPr>
          <a:xfrm>
            <a:off x="497541" y="1295400"/>
            <a:ext cx="3657600" cy="1098177"/>
          </a:xfrm>
        </p:spPr>
        <p:txBody>
          <a:bodyPr>
            <a:normAutofit/>
          </a:bodyPr>
          <a:lstStyle/>
          <a:p>
            <a:r>
              <a:rPr lang="en-US" dirty="0" smtClean="0"/>
              <a:t>    </a:t>
            </a:r>
          </a:p>
          <a:p>
            <a:endParaRPr lang="en-US" sz="800" dirty="0" smtClean="0"/>
          </a:p>
          <a:p>
            <a:endParaRPr lang="en-US" sz="800" dirty="0" smtClean="0"/>
          </a:p>
          <a:p>
            <a:r>
              <a:rPr lang="en-US" sz="3200" dirty="0" smtClean="0"/>
              <a:t>Chapter 14     </a:t>
            </a:r>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smtClean="0">
                <a:solidFill>
                  <a:schemeClr val="accent1">
                    <a:lumMod val="50000"/>
                  </a:schemeClr>
                </a:solidFill>
              </a:rPr>
              <a:t>Processor Structure and Function</a:t>
            </a:r>
            <a:endParaRPr lang="en-US" dirty="0">
              <a:solidFill>
                <a:srgbClr val="6666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6" name="Rectangle 4"/>
          <p:cNvSpPr>
            <a:spLocks noGrp="1" noChangeArrowheads="1"/>
          </p:cNvSpPr>
          <p:nvPr>
            <p:ph type="title"/>
          </p:nvPr>
        </p:nvSpPr>
        <p:spPr>
          <a:xfrm>
            <a:off x="685800" y="609600"/>
            <a:ext cx="7556313" cy="1116106"/>
          </a:xfrm>
          <a:noFill/>
          <a:ln/>
        </p:spPr>
        <p:txBody>
          <a:bodyPr lIns="90488" tIns="44450" rIns="90488" bIns="44450"/>
          <a:lstStyle/>
          <a:p>
            <a:r>
              <a:rPr lang="en-US" dirty="0" smtClean="0">
                <a:effectLst>
                  <a:outerShdw blurRad="38100" dist="38100" dir="2700000" algn="tl">
                    <a:srgbClr val="000000">
                      <a:alpha val="43137"/>
                    </a:srgbClr>
                  </a:outerShdw>
                </a:effectLst>
              </a:rPr>
              <a:t>Register Organization</a:t>
            </a:r>
            <a:endParaRPr lang="en-US" dirty="0">
              <a:effectLst>
                <a:outerShdw blurRad="38100" dist="38100" dir="2700000" algn="tl">
                  <a:srgbClr val="000000">
                    <a:alpha val="43137"/>
                  </a:srgbClr>
                </a:outerShdw>
              </a:effectLst>
            </a:endParaRPr>
          </a:p>
        </p:txBody>
      </p:sp>
      <p:sp>
        <p:nvSpPr>
          <p:cNvPr id="49157" name="Rectangle 5"/>
          <p:cNvSpPr>
            <a:spLocks noGrp="1" noChangeArrowheads="1"/>
          </p:cNvSpPr>
          <p:nvPr>
            <p:ph sz="half" idx="2"/>
          </p:nvPr>
        </p:nvSpPr>
        <p:spPr>
          <a:xfrm>
            <a:off x="533400" y="3657600"/>
            <a:ext cx="3657600" cy="2124635"/>
          </a:xfrm>
          <a:noFill/>
          <a:ln/>
        </p:spPr>
        <p:txBody>
          <a:bodyPr lIns="90488" tIns="44450" rIns="90488" bIns="44450"/>
          <a:lstStyle/>
          <a:p>
            <a:r>
              <a:rPr lang="en-US" dirty="0" smtClean="0"/>
              <a:t>Enable the machine or assembly language programmer to minimize main memory references by optimizing use of registers</a:t>
            </a:r>
            <a:endParaRPr lang="en-US" dirty="0"/>
          </a:p>
        </p:txBody>
      </p:sp>
      <p:sp>
        <p:nvSpPr>
          <p:cNvPr id="8" name="Content Placeholder 7"/>
          <p:cNvSpPr>
            <a:spLocks noGrp="1"/>
          </p:cNvSpPr>
          <p:nvPr>
            <p:ph sz="quarter" idx="4"/>
          </p:nvPr>
        </p:nvSpPr>
        <p:spPr>
          <a:xfrm>
            <a:off x="4419600" y="3657600"/>
            <a:ext cx="3657600" cy="2200835"/>
          </a:xfrm>
        </p:spPr>
        <p:txBody>
          <a:bodyPr/>
          <a:lstStyle/>
          <a:p>
            <a:r>
              <a:rPr lang="en-US" dirty="0" smtClean="0"/>
              <a:t>Used by the control unit to control the operation of the processor and by </a:t>
            </a:r>
            <a:r>
              <a:rPr lang="en-US" dirty="0" smtClean="0"/>
              <a:t>privileged </a:t>
            </a:r>
            <a:r>
              <a:rPr lang="en-US" dirty="0" smtClean="0"/>
              <a:t>operating system programs to control the execution of programs</a:t>
            </a:r>
            <a:endParaRPr lang="en-US" dirty="0"/>
          </a:p>
        </p:txBody>
      </p:sp>
      <p:sp>
        <p:nvSpPr>
          <p:cNvPr id="6" name="Text Placeholder 5"/>
          <p:cNvSpPr>
            <a:spLocks noGrp="1"/>
          </p:cNvSpPr>
          <p:nvPr>
            <p:ph type="body" idx="1"/>
          </p:nvPr>
        </p:nvSpPr>
        <p:spPr>
          <a:xfrm>
            <a:off x="533400" y="3200400"/>
            <a:ext cx="3657600" cy="322729"/>
          </a:xfrm>
        </p:spPr>
        <p:txBody>
          <a:bodyPr/>
          <a:lstStyle/>
          <a:p>
            <a:r>
              <a:rPr lang="en-US" dirty="0" smtClean="0"/>
              <a:t>User-Visible Registers</a:t>
            </a:r>
            <a:endParaRPr lang="en-US" dirty="0"/>
          </a:p>
        </p:txBody>
      </p:sp>
      <p:sp>
        <p:nvSpPr>
          <p:cNvPr id="7" name="Text Placeholder 6"/>
          <p:cNvSpPr>
            <a:spLocks noGrp="1"/>
          </p:cNvSpPr>
          <p:nvPr>
            <p:ph type="body" sz="quarter" idx="3"/>
          </p:nvPr>
        </p:nvSpPr>
        <p:spPr>
          <a:xfrm>
            <a:off x="4419600" y="3200400"/>
            <a:ext cx="3657600" cy="322729"/>
          </a:xfrm>
        </p:spPr>
        <p:txBody>
          <a:bodyPr/>
          <a:lstStyle/>
          <a:p>
            <a:r>
              <a:rPr lang="en-US" dirty="0" smtClean="0"/>
              <a:t>Control and Status Registers</a:t>
            </a:r>
            <a:endParaRPr lang="en-US" dirty="0"/>
          </a:p>
        </p:txBody>
      </p:sp>
      <p:sp>
        <p:nvSpPr>
          <p:cNvPr id="9" name="TextBox 8"/>
          <p:cNvSpPr txBox="1"/>
          <p:nvPr/>
        </p:nvSpPr>
        <p:spPr>
          <a:xfrm>
            <a:off x="685800" y="1600200"/>
            <a:ext cx="7162800" cy="1179810"/>
          </a:xfrm>
          <a:prstGeom prst="rect">
            <a:avLst/>
          </a:prstGeom>
          <a:noFill/>
        </p:spPr>
        <p:txBody>
          <a:bodyPr wrap="square" rtlCol="0">
            <a:spAutoFit/>
          </a:bodyPr>
          <a:lstStyle/>
          <a:p>
            <a:pPr marL="228600" indent="-228600" eaLnBrk="1" hangingPunct="1">
              <a:spcBef>
                <a:spcPts val="2000"/>
              </a:spcBef>
              <a:buClr>
                <a:schemeClr val="accent1"/>
              </a:buClr>
              <a:buSzPct val="75000"/>
              <a:buFont typeface="Wingdings" pitchFamily="2" charset="2"/>
              <a:buChar char="n"/>
            </a:pPr>
            <a:r>
              <a:rPr lang="en-US" sz="1800" dirty="0">
                <a:solidFill>
                  <a:schemeClr val="tx1">
                    <a:lumMod val="65000"/>
                    <a:lumOff val="35000"/>
                  </a:schemeClr>
                </a:solidFill>
                <a:latin typeface="+mn-lt"/>
              </a:rPr>
              <a:t>Within the processor there is a set of registers that function as a level of memory above main memory and cache in the </a:t>
            </a:r>
            <a:r>
              <a:rPr lang="en-US" sz="1800" dirty="0" smtClean="0">
                <a:solidFill>
                  <a:schemeClr val="tx1">
                    <a:lumMod val="65000"/>
                    <a:lumOff val="35000"/>
                  </a:schemeClr>
                </a:solidFill>
                <a:latin typeface="+mn-lt"/>
              </a:rPr>
              <a:t>hierarchy</a:t>
            </a:r>
          </a:p>
          <a:p>
            <a:pPr marL="228600" indent="-228600" eaLnBrk="1" hangingPunct="1">
              <a:spcBef>
                <a:spcPts val="2000"/>
              </a:spcBef>
              <a:buClr>
                <a:schemeClr val="accent1"/>
              </a:buClr>
              <a:buSzPct val="75000"/>
              <a:buFont typeface="Wingdings" pitchFamily="2" charset="2"/>
              <a:buChar char="n"/>
            </a:pPr>
            <a:r>
              <a:rPr lang="en-US" sz="1800" dirty="0" smtClean="0">
                <a:solidFill>
                  <a:schemeClr val="tx1">
                    <a:lumMod val="65000"/>
                    <a:lumOff val="35000"/>
                  </a:schemeClr>
                </a:solidFill>
                <a:latin typeface="+mn-lt"/>
              </a:rPr>
              <a:t>The registers in the processor perform two roles:</a:t>
            </a:r>
            <a:endParaRPr lang="en-US" sz="1800"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4" name="Rectangle 4"/>
          <p:cNvSpPr>
            <a:spLocks noGrp="1" noChangeArrowheads="1"/>
          </p:cNvSpPr>
          <p:nvPr>
            <p:ph type="title" idx="4294967295"/>
          </p:nvPr>
        </p:nvSpPr>
        <p:spPr>
          <a:xfrm>
            <a:off x="304800" y="304800"/>
            <a:ext cx="7556500" cy="1116012"/>
          </a:xfrm>
          <a:noFill/>
          <a:ln/>
        </p:spPr>
        <p:txBody>
          <a:bodyPr lIns="90488" tIns="44450" rIns="90488" bIns="44450"/>
          <a:lstStyle/>
          <a:p>
            <a:r>
              <a:rPr lang="en-US" dirty="0" smtClean="0">
                <a:effectLst>
                  <a:outerShdw blurRad="38100" dist="38100" dir="2700000" algn="tl">
                    <a:srgbClr val="000000">
                      <a:alpha val="43137"/>
                    </a:srgbClr>
                  </a:outerShdw>
                </a:effectLst>
              </a:rPr>
              <a:t>User-Visible </a:t>
            </a:r>
            <a:r>
              <a:rPr lang="en-US" dirty="0">
                <a:effectLst>
                  <a:outerShdw blurRad="38100" dist="38100" dir="2700000" algn="tl">
                    <a:srgbClr val="000000">
                      <a:alpha val="43137"/>
                    </a:srgbClr>
                  </a:outerShdw>
                </a:effectLst>
              </a:rPr>
              <a:t>Registers</a:t>
            </a:r>
          </a:p>
        </p:txBody>
      </p:sp>
      <p:graphicFrame>
        <p:nvGraphicFramePr>
          <p:cNvPr id="17" name="Content Placeholder 16"/>
          <p:cNvGraphicFramePr>
            <a:graphicFrameLocks noGrp="1"/>
          </p:cNvGraphicFramePr>
          <p:nvPr>
            <p:ph idx="4294967295"/>
          </p:nvPr>
        </p:nvGraphicFramePr>
        <p:xfrm>
          <a:off x="0" y="152400"/>
          <a:ext cx="9144000" cy="6400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734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7348" name="Rectangle 4"/>
          <p:cNvSpPr>
            <a:spLocks noGrp="1" noChangeArrowheads="1"/>
          </p:cNvSpPr>
          <p:nvPr>
            <p:ph type="title" idx="4294967295"/>
          </p:nvPr>
        </p:nvSpPr>
        <p:spPr>
          <a:xfrm>
            <a:off x="533400" y="381000"/>
            <a:ext cx="7556500" cy="1116012"/>
          </a:xfrm>
          <a:noFill/>
          <a:ln/>
        </p:spPr>
        <p:txBody>
          <a:bodyPr lIns="90488" tIns="44450" rIns="90488" bIns="44450"/>
          <a:lstStyle/>
          <a:p>
            <a:pPr algn="ctr"/>
            <a:r>
              <a:rPr lang="en-US" dirty="0" smtClean="0">
                <a:effectLst>
                  <a:outerShdw blurRad="38100" dist="38100" dir="2700000" algn="tl">
                    <a:srgbClr val="000000">
                      <a:alpha val="43137"/>
                    </a:srgbClr>
                  </a:outerShdw>
                </a:effectLst>
              </a:rPr>
              <a:t>Table 14.1</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Condition Codes</a:t>
            </a:r>
            <a:endParaRPr lang="en-US"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 y="1828800"/>
            <a:ext cx="8536988" cy="4722968"/>
          </a:xfrm>
          <a:prstGeom prst="rect">
            <a:avLst/>
          </a:prstGeom>
        </p:spPr>
      </p:pic>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Control</a:t>
            </a:r>
            <a:r>
              <a:rPr lang="en-US" dirty="0" smtClean="0">
                <a:effectLst>
                  <a:outerShdw blurRad="38100" dist="38100" dir="2700000" algn="tl">
                    <a:srgbClr val="000000">
                      <a:alpha val="43137"/>
                    </a:srgbClr>
                  </a:outerShdw>
                </a:effectLst>
              </a:rPr>
              <a:t> and </a:t>
            </a:r>
            <a:r>
              <a:rPr lang="en-US" dirty="0">
                <a:effectLst>
                  <a:outerShdw blurRad="38100" dist="38100" dir="2700000" algn="tl">
                    <a:srgbClr val="000000">
                      <a:alpha val="43137"/>
                    </a:srgbClr>
                  </a:outerShdw>
                </a:effectLst>
              </a:rPr>
              <a:t>Status Registers</a:t>
            </a:r>
          </a:p>
        </p:txBody>
      </p:sp>
      <p:sp>
        <p:nvSpPr>
          <p:cNvPr id="6" name="Content Placeholder 5"/>
          <p:cNvSpPr>
            <a:spLocks noGrp="1"/>
          </p:cNvSpPr>
          <p:nvPr>
            <p:ph idx="1"/>
          </p:nvPr>
        </p:nvSpPr>
        <p:spPr/>
        <p:txBody>
          <a:bodyPr/>
          <a:lstStyle/>
          <a:p>
            <a:r>
              <a:rPr lang="en-US" dirty="0" smtClean="0"/>
              <a:t>Program counter (PC)</a:t>
            </a:r>
          </a:p>
          <a:p>
            <a:pPr lvl="1"/>
            <a:r>
              <a:rPr lang="en-US" dirty="0" smtClean="0"/>
              <a:t>Contains the address of an instruction to be fetched</a:t>
            </a:r>
          </a:p>
          <a:p>
            <a:r>
              <a:rPr lang="en-US" dirty="0" smtClean="0"/>
              <a:t>Instruction register (IR)</a:t>
            </a:r>
          </a:p>
          <a:p>
            <a:pPr lvl="1"/>
            <a:r>
              <a:rPr lang="en-US" dirty="0" smtClean="0"/>
              <a:t>Contains the instruction most recently fetched</a:t>
            </a:r>
          </a:p>
          <a:p>
            <a:r>
              <a:rPr lang="en-US" dirty="0" smtClean="0"/>
              <a:t>Memory address register (MAR)</a:t>
            </a:r>
          </a:p>
          <a:p>
            <a:pPr lvl="1"/>
            <a:r>
              <a:rPr lang="en-US" dirty="0" smtClean="0"/>
              <a:t>Contains the address of a location in memory</a:t>
            </a:r>
          </a:p>
          <a:p>
            <a:r>
              <a:rPr lang="en-US" dirty="0" smtClean="0"/>
              <a:t>Memory buffer register (MBR)</a:t>
            </a:r>
          </a:p>
          <a:p>
            <a:pPr lvl="1"/>
            <a:r>
              <a:rPr lang="en-US" dirty="0" smtClean="0"/>
              <a:t>Contains a word of data to be written to memory or the word most recently read</a:t>
            </a:r>
            <a:endParaRPr lang="en-US" dirty="0"/>
          </a:p>
        </p:txBody>
      </p:sp>
      <p:sp>
        <p:nvSpPr>
          <p:cNvPr id="7" name="Text Placeholder 6"/>
          <p:cNvSpPr>
            <a:spLocks noGrp="1"/>
          </p:cNvSpPr>
          <p:nvPr>
            <p:ph type="body" sz="half" idx="2"/>
          </p:nvPr>
        </p:nvSpPr>
        <p:spPr>
          <a:xfrm>
            <a:off x="609600" y="1295400"/>
            <a:ext cx="7101760" cy="774700"/>
          </a:xfrm>
        </p:spPr>
        <p:txBody>
          <a:bodyPr/>
          <a:lstStyle/>
          <a:p>
            <a:r>
              <a:rPr lang="en-US" sz="2300" dirty="0" smtClean="0"/>
              <a:t>Four registers are essential to instruction execution:</a:t>
            </a:r>
            <a:endParaRPr lang="en-US" sz="2300"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2964</TotalTime>
  <Words>14659</Words>
  <Application>Microsoft Macintosh PowerPoint</Application>
  <PresentationFormat>On-screen Show (4:3)</PresentationFormat>
  <Paragraphs>761</Paragraphs>
  <Slides>55</Slides>
  <Notes>55</Notes>
  <HiddenSlides>0</HiddenSlides>
  <MMClips>0</MMClips>
  <ScaleCrop>false</ScaleCrop>
  <HeadingPairs>
    <vt:vector size="4" baseType="variant">
      <vt:variant>
        <vt:lpstr>Design Template</vt:lpstr>
      </vt:variant>
      <vt:variant>
        <vt:i4>1</vt:i4>
      </vt:variant>
      <vt:variant>
        <vt:lpstr>Slide Titles</vt:lpstr>
      </vt:variant>
      <vt:variant>
        <vt:i4>55</vt:i4>
      </vt:variant>
    </vt:vector>
  </HeadingPairs>
  <TitlesOfParts>
    <vt:vector size="56" baseType="lpstr">
      <vt:lpstr>Advantage</vt:lpstr>
      <vt:lpstr>William Stallings  Computer Organization  and Architecture 9th Edition</vt:lpstr>
      <vt:lpstr>Chapter 14</vt:lpstr>
      <vt:lpstr>Processor Organization</vt:lpstr>
      <vt:lpstr>CPU With the System Bus</vt:lpstr>
      <vt:lpstr>CPU Internal Structure</vt:lpstr>
      <vt:lpstr>Register Organization</vt:lpstr>
      <vt:lpstr>User-Visible Registers</vt:lpstr>
      <vt:lpstr>Table 14.1 Condition Codes</vt:lpstr>
      <vt:lpstr>Control and Status Registers</vt:lpstr>
      <vt:lpstr>Program Status Word (PSW)</vt:lpstr>
      <vt:lpstr>Slide 11</vt:lpstr>
      <vt:lpstr>Instruction Cycle</vt:lpstr>
      <vt:lpstr>Instruction Cycle</vt:lpstr>
      <vt:lpstr>Instruction Cycle State Diagram</vt:lpstr>
      <vt:lpstr>Data Flow, Fetch Cycle</vt:lpstr>
      <vt:lpstr>Data Flow, Indirect Cycle</vt:lpstr>
      <vt:lpstr>Data Flow, Interrupt Cycle</vt:lpstr>
      <vt:lpstr>Pipelining Strategy</vt:lpstr>
      <vt:lpstr>Two-Stage Instruction Pipeline</vt:lpstr>
      <vt:lpstr>Additional Stages</vt:lpstr>
      <vt:lpstr>Timing Diagram for Instruction Pipeline Operation</vt:lpstr>
      <vt:lpstr>The Effect of a Conditional Branch on Instruction Pipeline Operation</vt:lpstr>
      <vt:lpstr>Six Stage  Instruction Pipeline</vt:lpstr>
      <vt:lpstr>Alternative Pipeline Depiction</vt:lpstr>
      <vt:lpstr>Speedup Factors with Instruction Pipelining</vt:lpstr>
      <vt:lpstr>Pipeline Hazards</vt:lpstr>
      <vt:lpstr>Resource  Hazards</vt:lpstr>
      <vt:lpstr>Data Hazards</vt:lpstr>
      <vt:lpstr>Types of Data Hazard</vt:lpstr>
      <vt:lpstr>Control Hazard</vt:lpstr>
      <vt:lpstr>Multiple Streams</vt:lpstr>
      <vt:lpstr>Prefetch Branch Target</vt:lpstr>
      <vt:lpstr>Loop Buffer</vt:lpstr>
      <vt:lpstr>Loop Buffer</vt:lpstr>
      <vt:lpstr>Branch Prediction</vt:lpstr>
      <vt:lpstr>Branch Prediction Flow Chart</vt:lpstr>
      <vt:lpstr>Branch Prediction State Diagram</vt:lpstr>
      <vt:lpstr>Dealing With  Branches</vt:lpstr>
      <vt:lpstr>Intel 80486 Pipelining</vt:lpstr>
      <vt:lpstr>80486  Instruction  Pipeline  Examples</vt:lpstr>
      <vt:lpstr>Table 14.2 x86 Processor Registers</vt:lpstr>
      <vt:lpstr>Table 14.2 x86 Processor Registers</vt:lpstr>
      <vt:lpstr>x86 EFLAGS Register</vt:lpstr>
      <vt:lpstr>Control  Registers</vt:lpstr>
      <vt:lpstr>Mapping of MMX Registers to  Floating-Point Registers</vt:lpstr>
      <vt:lpstr>Interrupt Processing</vt:lpstr>
      <vt:lpstr>Table 14.3 x86 Exception and Interrupt Vector Table</vt:lpstr>
      <vt:lpstr>The ARM Processor</vt:lpstr>
      <vt:lpstr>Simplified ARM Organization</vt:lpstr>
      <vt:lpstr>Processor Modes</vt:lpstr>
      <vt:lpstr>Exception Modes</vt:lpstr>
      <vt:lpstr>Figure 14.26  ARM  Register  Organization</vt:lpstr>
      <vt:lpstr>Format of ARM CPSR and SPSR</vt:lpstr>
      <vt:lpstr>Table 14.4  ARM Interrupt  Vector</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Processor Structure and Function</dc:title>
  <dc:creator>Adrian J Pullin</dc:creator>
  <cp:lastModifiedBy>Kevin McLaughlin</cp:lastModifiedBy>
  <cp:revision>81</cp:revision>
  <dcterms:created xsi:type="dcterms:W3CDTF">2012-07-22T02:20:50Z</dcterms:created>
  <dcterms:modified xsi:type="dcterms:W3CDTF">2012-07-22T04:56:27Z</dcterms:modified>
</cp:coreProperties>
</file>