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0.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diagrams/drawing2.xml" ContentType="application/vnd.ms-office.drawingml.diagramDrawing+xml"/>
  <Override PartName="/ppt/notesSlides/notesSlide11.xml" ContentType="application/vnd.openxmlformats-officedocument.presentationml.notesSlide+xml"/>
  <Override PartName="/ppt/diagrams/colors1.xml" ContentType="application/vnd.openxmlformats-officedocument.drawingml.diagramColors+xml"/>
  <Override PartName="/ppt/slides/slide30.xml" ContentType="application/vnd.openxmlformats-officedocument.presentationml.slide+xml"/>
  <Override PartName="/ppt/notesSlides/notesSlide9.xml" ContentType="application/vnd.openxmlformats-officedocument.presentationml.notesSlide+xml"/>
  <Override PartName="/ppt/diagrams/drawing4.xml" ContentType="application/vnd.ms-office.drawingml.diagramDrawing+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diagrams/layout1.xml" ContentType="application/vnd.openxmlformats-officedocument.drawingml.diagramLayout+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Default Extension="wmf" ContentType="image/x-wmf"/>
  <Override PartName="/ppt/notesSlides/notesSlide15.xml" ContentType="application/vnd.openxmlformats-officedocument.presentationml.notesSlide+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4.xml" ContentType="application/vnd.openxmlformats-officedocument.presentationml.notesSlide+xml"/>
  <Override PartName="/ppt/notesSlides/notesSlide4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notesSlides/notesSlide43.xml" ContentType="application/vnd.openxmlformats-officedocument.presentationml.notesSlide+xml"/>
  <Override PartName="/ppt/slides/slide33.xml" ContentType="application/vnd.openxmlformats-officedocument.presentationml.slide+xml"/>
  <Override PartName="/ppt/notesSlides/notesSlide45.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diagrams/quickStyle5.xml" ContentType="application/vnd.openxmlformats-officedocument.drawingml.diagramStyl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diagrams/colors4.xml" ContentType="application/vnd.openxmlformats-officedocument.drawingml.diagramColors+xml"/>
  <Override PartName="/ppt/notesSlides/notesSlide21.xml" ContentType="application/vnd.openxmlformats-officedocument.presentationml.notesSlide+xml"/>
  <Override PartName="/ppt/notesSlides/notesSlide38.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diagrams/drawing3.xml" ContentType="application/vnd.ms-office.drawingml.diagramDrawing+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diagrams/quickStyle4.xml" ContentType="application/vnd.openxmlformats-officedocument.drawingml.diagramStyle+xml"/>
  <Override PartName="/ppt/notesSlides/notesSlide37.xml" ContentType="application/vnd.openxmlformats-officedocument.presentationml.notesSlide+xml"/>
  <Override PartName="/ppt/diagrams/colors3.xml" ContentType="application/vnd.openxmlformats-officedocument.drawingml.diagramColors+xml"/>
  <Override PartName="/ppt/diagrams/data5.xml" ContentType="application/vnd.openxmlformats-officedocument.drawingml.diagramData+xml"/>
  <Override PartName="/ppt/notesSlides/notesSlide4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diagrams/drawing1.xml" ContentType="application/vnd.ms-office.drawingml.diagramDrawing+xml"/>
  <Override PartName="/ppt/diagrams/colors5.xml" ContentType="application/vnd.openxmlformats-officedocument.drawingml.diagramColors+xml"/>
  <Override PartName="/ppt/slides/slide24.xml" ContentType="application/vnd.openxmlformats-officedocument.presentationml.slide+xml"/>
  <Override PartName="/ppt/slides/slide39.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Default Extension="pdf" ContentType="application/pdf"/>
  <Override PartName="/ppt/slides/slide16.xml" ContentType="application/vnd.openxmlformats-officedocument.presentationml.slide+xml"/>
  <Override PartName="/ppt/slides/slide38.xml" ContentType="application/vnd.openxmlformats-officedocument.presentationml.slide+xml"/>
  <Override PartName="/ppt/diagrams/data2.xml" ContentType="application/vnd.openxmlformats-officedocument.drawingml.diagramData+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81" r:id="rId1"/>
  </p:sldMasterIdLst>
  <p:notesMasterIdLst>
    <p:notesMasterId r:id="rId48"/>
  </p:notesMasterIdLst>
  <p:handoutMasterIdLst>
    <p:handoutMasterId r:id="rId49"/>
  </p:handoutMasterIdLst>
  <p:sldIdLst>
    <p:sldId id="361" r:id="rId2"/>
    <p:sldId id="362" r:id="rId3"/>
    <p:sldId id="259" r:id="rId4"/>
    <p:sldId id="260" r:id="rId5"/>
    <p:sldId id="261" r:id="rId6"/>
    <p:sldId id="262" r:id="rId7"/>
    <p:sldId id="354" r:id="rId8"/>
    <p:sldId id="355" r:id="rId9"/>
    <p:sldId id="326" r:id="rId10"/>
    <p:sldId id="334" r:id="rId11"/>
    <p:sldId id="331" r:id="rId12"/>
    <p:sldId id="332" r:id="rId13"/>
    <p:sldId id="283" r:id="rId14"/>
    <p:sldId id="356" r:id="rId15"/>
    <p:sldId id="357" r:id="rId16"/>
    <p:sldId id="358" r:id="rId17"/>
    <p:sldId id="359" r:id="rId18"/>
    <p:sldId id="284" r:id="rId19"/>
    <p:sldId id="285" r:id="rId20"/>
    <p:sldId id="313" r:id="rId21"/>
    <p:sldId id="360" r:id="rId22"/>
    <p:sldId id="320" r:id="rId23"/>
    <p:sldId id="339" r:id="rId24"/>
    <p:sldId id="289" r:id="rId25"/>
    <p:sldId id="316" r:id="rId26"/>
    <p:sldId id="321" r:id="rId27"/>
    <p:sldId id="292" r:id="rId28"/>
    <p:sldId id="340" r:id="rId29"/>
    <p:sldId id="317" r:id="rId30"/>
    <p:sldId id="322" r:id="rId31"/>
    <p:sldId id="318" r:id="rId32"/>
    <p:sldId id="342" r:id="rId33"/>
    <p:sldId id="296" r:id="rId34"/>
    <p:sldId id="298" r:id="rId35"/>
    <p:sldId id="297" r:id="rId36"/>
    <p:sldId id="299" r:id="rId37"/>
    <p:sldId id="343" r:id="rId38"/>
    <p:sldId id="344" r:id="rId39"/>
    <p:sldId id="345" r:id="rId40"/>
    <p:sldId id="346" r:id="rId41"/>
    <p:sldId id="301" r:id="rId42"/>
    <p:sldId id="323" r:id="rId43"/>
    <p:sldId id="325" r:id="rId44"/>
    <p:sldId id="336" r:id="rId45"/>
    <p:sldId id="348" r:id="rId46"/>
    <p:sldId id="353"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3"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3"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3"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3"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3" charset="0"/>
        <a:ea typeface="+mn-ea"/>
        <a:cs typeface="+mn-cs"/>
      </a:defRPr>
    </a:lvl5pPr>
    <a:lvl6pPr marL="2286000" algn="l" defTabSz="457200" rtl="0" eaLnBrk="1" latinLnBrk="0" hangingPunct="1">
      <a:defRPr sz="2400" kern="1200">
        <a:solidFill>
          <a:schemeClr val="tx1"/>
        </a:solidFill>
        <a:latin typeface="Times New Roman" pitchFamily="33" charset="0"/>
        <a:ea typeface="+mn-ea"/>
        <a:cs typeface="+mn-cs"/>
      </a:defRPr>
    </a:lvl6pPr>
    <a:lvl7pPr marL="2743200" algn="l" defTabSz="457200" rtl="0" eaLnBrk="1" latinLnBrk="0" hangingPunct="1">
      <a:defRPr sz="2400" kern="1200">
        <a:solidFill>
          <a:schemeClr val="tx1"/>
        </a:solidFill>
        <a:latin typeface="Times New Roman" pitchFamily="33" charset="0"/>
        <a:ea typeface="+mn-ea"/>
        <a:cs typeface="+mn-cs"/>
      </a:defRPr>
    </a:lvl7pPr>
    <a:lvl8pPr marL="3200400" algn="l" defTabSz="457200" rtl="0" eaLnBrk="1" latinLnBrk="0" hangingPunct="1">
      <a:defRPr sz="2400" kern="1200">
        <a:solidFill>
          <a:schemeClr val="tx1"/>
        </a:solidFill>
        <a:latin typeface="Times New Roman" pitchFamily="33" charset="0"/>
        <a:ea typeface="+mn-ea"/>
        <a:cs typeface="+mn-cs"/>
      </a:defRPr>
    </a:lvl8pPr>
    <a:lvl9pPr marL="3657600" algn="l" defTabSz="457200" rtl="0" eaLnBrk="1" latinLnBrk="0" hangingPunct="1">
      <a:defRPr sz="2400" kern="1200">
        <a:solidFill>
          <a:schemeClr val="tx1"/>
        </a:solidFill>
        <a:latin typeface="Times New Roman" pitchFamily="33"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386" autoAdjust="0"/>
    <p:restoredTop sz="84444" autoAdjust="0"/>
  </p:normalViewPr>
  <p:slideViewPr>
    <p:cSldViewPr>
      <p:cViewPr varScale="1">
        <p:scale>
          <a:sx n="89" d="100"/>
          <a:sy n="89" d="100"/>
        </p:scale>
        <p:origin x="-1448" y="-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Lst>
  </p:outlineViewPr>
  <p:notesTextViewPr>
    <p:cViewPr>
      <p:scale>
        <a:sx n="100" d="100"/>
        <a:sy n="100" d="100"/>
      </p:scale>
      <p:origin x="0" y="0"/>
    </p:cViewPr>
  </p:notesTextViewPr>
  <p:sorterViewPr>
    <p:cViewPr>
      <p:scale>
        <a:sx n="50" d="100"/>
        <a:sy n="50" d="100"/>
      </p:scale>
      <p:origin x="0" y="1680"/>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printerSettings" Target="printerSettings/printerSettings1.bin"/><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handoutMaster" Target="handoutMasters/handout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viewProps" Target="viewProps.xml"/><Relationship Id="rId54" Type="http://schemas.openxmlformats.org/officeDocument/2006/relationships/tableStyles" Target="tableStyle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theme" Target="theme/theme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_rels/viewProps.xml.rels><?xml version="1.0" encoding="UTF-8" standalone="yes"?>
<Relationships xmlns="http://schemas.openxmlformats.org/package/2006/relationships"><Relationship Id="rId14" Type="http://schemas.openxmlformats.org/officeDocument/2006/relationships/slide" Target="slides/slide33.xml"/><Relationship Id="rId20" Type="http://schemas.openxmlformats.org/officeDocument/2006/relationships/slide" Target="slides/slide46.xml"/><Relationship Id="rId4" Type="http://schemas.openxmlformats.org/officeDocument/2006/relationships/slide" Target="slides/slide5.xml"/><Relationship Id="rId7" Type="http://schemas.openxmlformats.org/officeDocument/2006/relationships/slide" Target="slides/slide18.xml"/><Relationship Id="rId11" Type="http://schemas.openxmlformats.org/officeDocument/2006/relationships/slide" Target="slides/slide26.xml"/><Relationship Id="rId1" Type="http://schemas.openxmlformats.org/officeDocument/2006/relationships/slide" Target="slides/slide1.xml"/><Relationship Id="rId6" Type="http://schemas.openxmlformats.org/officeDocument/2006/relationships/slide" Target="slides/slide13.xml"/><Relationship Id="rId16" Type="http://schemas.openxmlformats.org/officeDocument/2006/relationships/slide" Target="slides/slide35.xml"/><Relationship Id="rId8" Type="http://schemas.openxmlformats.org/officeDocument/2006/relationships/slide" Target="slides/slide19.xml"/><Relationship Id="rId13" Type="http://schemas.openxmlformats.org/officeDocument/2006/relationships/slide" Target="slides/slide30.xml"/><Relationship Id="rId10" Type="http://schemas.openxmlformats.org/officeDocument/2006/relationships/slide" Target="slides/slide24.xml"/><Relationship Id="rId5" Type="http://schemas.openxmlformats.org/officeDocument/2006/relationships/slide" Target="slides/slide6.xml"/><Relationship Id="rId15" Type="http://schemas.openxmlformats.org/officeDocument/2006/relationships/slide" Target="slides/slide34.xml"/><Relationship Id="rId12" Type="http://schemas.openxmlformats.org/officeDocument/2006/relationships/slide" Target="slides/slide27.xml"/><Relationship Id="rId17" Type="http://schemas.openxmlformats.org/officeDocument/2006/relationships/slide" Target="slides/slide36.xml"/><Relationship Id="rId19" Type="http://schemas.openxmlformats.org/officeDocument/2006/relationships/slide" Target="slides/slide43.xml"/><Relationship Id="rId2" Type="http://schemas.openxmlformats.org/officeDocument/2006/relationships/slide" Target="slides/slide3.xml"/><Relationship Id="rId9" Type="http://schemas.openxmlformats.org/officeDocument/2006/relationships/slide" Target="slides/slide22.xml"/><Relationship Id="rId3" Type="http://schemas.openxmlformats.org/officeDocument/2006/relationships/slide" Target="slides/slide4.xml"/><Relationship Id="rId18"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1E109A-38E4-4D41-9D2B-DA90F9DF2D9D}"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8A5A9FAA-F984-444B-8BA7-6F42E18237DE}">
      <dgm:prSet/>
      <dgm:spPr>
        <a:solidFill>
          <a:schemeClr val="accent3"/>
        </a:solidFill>
        <a:ln>
          <a:solidFill>
            <a:schemeClr val="accent3"/>
          </a:solidFill>
        </a:ln>
      </dgm:spPr>
      <dgm:t>
        <a:bodyPr/>
        <a:lstStyle/>
        <a:p>
          <a:pPr rtl="0"/>
          <a:r>
            <a:rPr lang="en-US" dirty="0" smtClean="0"/>
            <a:t>Sequential access</a:t>
          </a:r>
          <a:endParaRPr lang="en-US" dirty="0"/>
        </a:p>
      </dgm:t>
    </dgm:pt>
    <dgm:pt modelId="{701CB208-7D27-BF42-8900-EF0CB3D9F6A6}" type="parTrans" cxnId="{E9A4B155-1DD3-B046-BA8F-27FA9ECD306F}">
      <dgm:prSet/>
      <dgm:spPr/>
      <dgm:t>
        <a:bodyPr/>
        <a:lstStyle/>
        <a:p>
          <a:endParaRPr lang="en-US"/>
        </a:p>
      </dgm:t>
    </dgm:pt>
    <dgm:pt modelId="{9EC8D73D-6532-3D4F-8298-19218992382F}" type="sibTrans" cxnId="{E9A4B155-1DD3-B046-BA8F-27FA9ECD306F}">
      <dgm:prSet/>
      <dgm:spPr/>
      <dgm:t>
        <a:bodyPr/>
        <a:lstStyle/>
        <a:p>
          <a:endParaRPr lang="en-US"/>
        </a:p>
      </dgm:t>
    </dgm:pt>
    <dgm:pt modelId="{249E975A-6248-F040-B0EC-0D217BA5812D}">
      <dgm:prSet/>
      <dgm:spPr/>
      <dgm:t>
        <a:bodyPr/>
        <a:lstStyle/>
        <a:p>
          <a:pPr rtl="0"/>
          <a:r>
            <a:rPr lang="en-US" dirty="0" smtClean="0"/>
            <a:t>Memory is organized into units of data called records</a:t>
          </a:r>
          <a:endParaRPr lang="en-US" dirty="0"/>
        </a:p>
      </dgm:t>
    </dgm:pt>
    <dgm:pt modelId="{D7B695A4-8C81-7145-A1F9-297813E20ADC}" type="parTrans" cxnId="{CACBB24F-BA96-6E47-B781-6175DC476ECF}">
      <dgm:prSet/>
      <dgm:spPr/>
      <dgm:t>
        <a:bodyPr/>
        <a:lstStyle/>
        <a:p>
          <a:endParaRPr lang="en-US" dirty="0"/>
        </a:p>
      </dgm:t>
    </dgm:pt>
    <dgm:pt modelId="{B21CA502-2196-FC49-B024-49C7EF69C567}" type="sibTrans" cxnId="{CACBB24F-BA96-6E47-B781-6175DC476ECF}">
      <dgm:prSet/>
      <dgm:spPr/>
      <dgm:t>
        <a:bodyPr/>
        <a:lstStyle/>
        <a:p>
          <a:endParaRPr lang="en-US"/>
        </a:p>
      </dgm:t>
    </dgm:pt>
    <dgm:pt modelId="{D8989F21-0B24-DD47-AF8B-351C1027F72B}">
      <dgm:prSet/>
      <dgm:spPr/>
      <dgm:t>
        <a:bodyPr/>
        <a:lstStyle/>
        <a:p>
          <a:pPr rtl="0"/>
          <a:r>
            <a:rPr lang="en-US" dirty="0" smtClean="0"/>
            <a:t>Access must be made in a specific linear sequence</a:t>
          </a:r>
          <a:endParaRPr lang="en-US" dirty="0"/>
        </a:p>
      </dgm:t>
    </dgm:pt>
    <dgm:pt modelId="{CB0A248A-E086-8F4B-A63C-250EFB5A7DBB}" type="parTrans" cxnId="{CBECFDA5-18C8-9943-8859-DD62EBDF7B7F}">
      <dgm:prSet/>
      <dgm:spPr/>
      <dgm:t>
        <a:bodyPr/>
        <a:lstStyle/>
        <a:p>
          <a:endParaRPr lang="en-US" dirty="0"/>
        </a:p>
      </dgm:t>
    </dgm:pt>
    <dgm:pt modelId="{FE09924D-9CFE-CA42-B634-EB596A8838BE}" type="sibTrans" cxnId="{CBECFDA5-18C8-9943-8859-DD62EBDF7B7F}">
      <dgm:prSet/>
      <dgm:spPr/>
      <dgm:t>
        <a:bodyPr/>
        <a:lstStyle/>
        <a:p>
          <a:endParaRPr lang="en-US"/>
        </a:p>
      </dgm:t>
    </dgm:pt>
    <dgm:pt modelId="{730A44F1-D164-9041-B049-621F523080BF}">
      <dgm:prSet/>
      <dgm:spPr/>
      <dgm:t>
        <a:bodyPr/>
        <a:lstStyle/>
        <a:p>
          <a:pPr rtl="0"/>
          <a:r>
            <a:rPr lang="en-US" dirty="0" smtClean="0"/>
            <a:t>Access time is variable</a:t>
          </a:r>
          <a:endParaRPr lang="en-US" dirty="0"/>
        </a:p>
      </dgm:t>
    </dgm:pt>
    <dgm:pt modelId="{7F091602-B494-2A49-A04D-FD0AC9D0086B}" type="parTrans" cxnId="{2B175F00-84E5-4D45-981D-B4AE67E1E7F4}">
      <dgm:prSet/>
      <dgm:spPr/>
      <dgm:t>
        <a:bodyPr/>
        <a:lstStyle/>
        <a:p>
          <a:endParaRPr lang="en-US" dirty="0"/>
        </a:p>
      </dgm:t>
    </dgm:pt>
    <dgm:pt modelId="{D9080A72-DA8D-1F4A-9B0A-737131935B49}" type="sibTrans" cxnId="{2B175F00-84E5-4D45-981D-B4AE67E1E7F4}">
      <dgm:prSet/>
      <dgm:spPr/>
      <dgm:t>
        <a:bodyPr/>
        <a:lstStyle/>
        <a:p>
          <a:endParaRPr lang="en-US"/>
        </a:p>
      </dgm:t>
    </dgm:pt>
    <dgm:pt modelId="{262243F6-C188-F24D-AB99-C967D9D9E10A}">
      <dgm:prSet/>
      <dgm:spPr>
        <a:solidFill>
          <a:schemeClr val="accent3"/>
        </a:solidFill>
        <a:ln>
          <a:solidFill>
            <a:schemeClr val="accent3"/>
          </a:solidFill>
        </a:ln>
      </dgm:spPr>
      <dgm:t>
        <a:bodyPr/>
        <a:lstStyle/>
        <a:p>
          <a:pPr rtl="0"/>
          <a:r>
            <a:rPr lang="en-US" dirty="0" smtClean="0"/>
            <a:t>Direct access</a:t>
          </a:r>
          <a:endParaRPr lang="en-US" dirty="0"/>
        </a:p>
      </dgm:t>
    </dgm:pt>
    <dgm:pt modelId="{ED03BC8E-07B6-6543-B0D2-36E92AC82D5A}" type="parTrans" cxnId="{297B302E-6F9F-EB4F-9A92-0AA9EBEB1ABC}">
      <dgm:prSet/>
      <dgm:spPr/>
      <dgm:t>
        <a:bodyPr/>
        <a:lstStyle/>
        <a:p>
          <a:endParaRPr lang="en-US"/>
        </a:p>
      </dgm:t>
    </dgm:pt>
    <dgm:pt modelId="{F118ACA0-1276-4741-A2FD-9E27BEFCD4DB}" type="sibTrans" cxnId="{297B302E-6F9F-EB4F-9A92-0AA9EBEB1ABC}">
      <dgm:prSet/>
      <dgm:spPr/>
      <dgm:t>
        <a:bodyPr/>
        <a:lstStyle/>
        <a:p>
          <a:endParaRPr lang="en-US"/>
        </a:p>
      </dgm:t>
    </dgm:pt>
    <dgm:pt modelId="{AD977A24-11DC-C742-9D49-A6C33F1F91B6}">
      <dgm:prSet/>
      <dgm:spPr/>
      <dgm:t>
        <a:bodyPr/>
        <a:lstStyle/>
        <a:p>
          <a:pPr rtl="0"/>
          <a:r>
            <a:rPr lang="en-US" dirty="0" smtClean="0"/>
            <a:t>Involves a shared read-write mechanism</a:t>
          </a:r>
          <a:endParaRPr lang="en-US" dirty="0"/>
        </a:p>
      </dgm:t>
    </dgm:pt>
    <dgm:pt modelId="{5ADB2149-FAF2-FD41-9564-36A9AA224EBD}" type="parTrans" cxnId="{794FA295-6434-C24B-89F9-681DD87A4FB7}">
      <dgm:prSet/>
      <dgm:spPr/>
      <dgm:t>
        <a:bodyPr/>
        <a:lstStyle/>
        <a:p>
          <a:endParaRPr lang="en-US" dirty="0"/>
        </a:p>
      </dgm:t>
    </dgm:pt>
    <dgm:pt modelId="{75DCBC6C-838A-A242-AF2C-FFA40016B3C6}" type="sibTrans" cxnId="{794FA295-6434-C24B-89F9-681DD87A4FB7}">
      <dgm:prSet/>
      <dgm:spPr/>
      <dgm:t>
        <a:bodyPr/>
        <a:lstStyle/>
        <a:p>
          <a:endParaRPr lang="en-US"/>
        </a:p>
      </dgm:t>
    </dgm:pt>
    <dgm:pt modelId="{DE8EFFD2-9C3E-E142-B5BE-3003F9ECCF56}">
      <dgm:prSet/>
      <dgm:spPr/>
      <dgm:t>
        <a:bodyPr/>
        <a:lstStyle/>
        <a:p>
          <a:pPr rtl="0"/>
          <a:r>
            <a:rPr lang="en-US" dirty="0" smtClean="0"/>
            <a:t>Individual blocks or records have a unique address based on physical location</a:t>
          </a:r>
          <a:endParaRPr lang="en-US" dirty="0"/>
        </a:p>
      </dgm:t>
    </dgm:pt>
    <dgm:pt modelId="{0B65D78F-D56C-BD40-A9B0-59F402830A7C}" type="parTrans" cxnId="{28F4AB10-5324-3C4A-9297-8947DEB91F3C}">
      <dgm:prSet/>
      <dgm:spPr/>
      <dgm:t>
        <a:bodyPr/>
        <a:lstStyle/>
        <a:p>
          <a:endParaRPr lang="en-US" dirty="0"/>
        </a:p>
      </dgm:t>
    </dgm:pt>
    <dgm:pt modelId="{32C610E4-C72E-124F-B694-8DE0CE7D00DE}" type="sibTrans" cxnId="{28F4AB10-5324-3C4A-9297-8947DEB91F3C}">
      <dgm:prSet/>
      <dgm:spPr/>
      <dgm:t>
        <a:bodyPr/>
        <a:lstStyle/>
        <a:p>
          <a:endParaRPr lang="en-US"/>
        </a:p>
      </dgm:t>
    </dgm:pt>
    <dgm:pt modelId="{4EE020A8-A35E-F943-8D39-B335825AE9FF}">
      <dgm:prSet/>
      <dgm:spPr/>
      <dgm:t>
        <a:bodyPr/>
        <a:lstStyle/>
        <a:p>
          <a:pPr rtl="0"/>
          <a:r>
            <a:rPr lang="en-US" dirty="0" smtClean="0"/>
            <a:t>Access time is variable</a:t>
          </a:r>
          <a:endParaRPr lang="en-US" dirty="0"/>
        </a:p>
      </dgm:t>
    </dgm:pt>
    <dgm:pt modelId="{2C6FA2B9-6188-7041-8EEB-DFFE828A61C2}" type="parTrans" cxnId="{16B95E9E-B55C-6649-A4FA-D7DDFC3CA278}">
      <dgm:prSet/>
      <dgm:spPr/>
      <dgm:t>
        <a:bodyPr/>
        <a:lstStyle/>
        <a:p>
          <a:endParaRPr lang="en-US" dirty="0"/>
        </a:p>
      </dgm:t>
    </dgm:pt>
    <dgm:pt modelId="{5A49EC81-E953-1442-9FED-4A0A4FA31D72}" type="sibTrans" cxnId="{16B95E9E-B55C-6649-A4FA-D7DDFC3CA278}">
      <dgm:prSet/>
      <dgm:spPr/>
      <dgm:t>
        <a:bodyPr/>
        <a:lstStyle/>
        <a:p>
          <a:endParaRPr lang="en-US"/>
        </a:p>
      </dgm:t>
    </dgm:pt>
    <dgm:pt modelId="{C820C997-5775-1D4D-B615-942335D8F154}">
      <dgm:prSet/>
      <dgm:spPr>
        <a:solidFill>
          <a:schemeClr val="accent3"/>
        </a:solidFill>
        <a:ln>
          <a:solidFill>
            <a:schemeClr val="accent3"/>
          </a:solidFill>
        </a:ln>
      </dgm:spPr>
      <dgm:t>
        <a:bodyPr/>
        <a:lstStyle/>
        <a:p>
          <a:pPr rtl="0"/>
          <a:r>
            <a:rPr lang="en-US" dirty="0" smtClean="0"/>
            <a:t>Random access</a:t>
          </a:r>
          <a:endParaRPr lang="en-US" dirty="0"/>
        </a:p>
      </dgm:t>
    </dgm:pt>
    <dgm:pt modelId="{A583C24D-C0BD-2746-95CF-79BD54700144}" type="parTrans" cxnId="{5B04F1DA-AD92-DA4F-A9A8-D06CF9C0F20A}">
      <dgm:prSet/>
      <dgm:spPr/>
      <dgm:t>
        <a:bodyPr/>
        <a:lstStyle/>
        <a:p>
          <a:endParaRPr lang="en-US"/>
        </a:p>
      </dgm:t>
    </dgm:pt>
    <dgm:pt modelId="{1A2C764F-A4B0-064A-A259-79172E032F1A}" type="sibTrans" cxnId="{5B04F1DA-AD92-DA4F-A9A8-D06CF9C0F20A}">
      <dgm:prSet/>
      <dgm:spPr/>
      <dgm:t>
        <a:bodyPr/>
        <a:lstStyle/>
        <a:p>
          <a:endParaRPr lang="en-US"/>
        </a:p>
      </dgm:t>
    </dgm:pt>
    <dgm:pt modelId="{FAEA5CBB-AE04-B549-AC53-D0181C8E8A08}">
      <dgm:prSet/>
      <dgm:spPr/>
      <dgm:t>
        <a:bodyPr/>
        <a:lstStyle/>
        <a:p>
          <a:pPr rtl="0"/>
          <a:r>
            <a:rPr lang="en-US" dirty="0" smtClean="0"/>
            <a:t>Each addressable location in memory has a unique, physically wired-in addressing mechanism</a:t>
          </a:r>
          <a:endParaRPr lang="en-US" dirty="0"/>
        </a:p>
      </dgm:t>
    </dgm:pt>
    <dgm:pt modelId="{9FA2F442-938D-5944-9371-4C6772DEDC8B}" type="parTrans" cxnId="{87D43DF5-D96F-3747-BA2E-B0C77F59B3E0}">
      <dgm:prSet/>
      <dgm:spPr/>
      <dgm:t>
        <a:bodyPr/>
        <a:lstStyle/>
        <a:p>
          <a:endParaRPr lang="en-US" dirty="0"/>
        </a:p>
      </dgm:t>
    </dgm:pt>
    <dgm:pt modelId="{CEC13FC5-968C-3B44-8BA2-0F6AFB7FD97B}" type="sibTrans" cxnId="{87D43DF5-D96F-3747-BA2E-B0C77F59B3E0}">
      <dgm:prSet/>
      <dgm:spPr/>
      <dgm:t>
        <a:bodyPr/>
        <a:lstStyle/>
        <a:p>
          <a:endParaRPr lang="en-US"/>
        </a:p>
      </dgm:t>
    </dgm:pt>
    <dgm:pt modelId="{84F3437F-B600-A644-99F4-6E1DF8387B12}">
      <dgm:prSet/>
      <dgm:spPr/>
      <dgm:t>
        <a:bodyPr/>
        <a:lstStyle/>
        <a:p>
          <a:pPr rtl="0"/>
          <a:r>
            <a:rPr lang="en-US" dirty="0" smtClean="0"/>
            <a:t>The time to access a given location is independent of the sequence of prior accesses and is constant</a:t>
          </a:r>
          <a:endParaRPr lang="en-US" dirty="0"/>
        </a:p>
      </dgm:t>
    </dgm:pt>
    <dgm:pt modelId="{2548E3A4-CB27-114A-89EA-C80B13E8BB9F}" type="parTrans" cxnId="{C8607F48-060A-764F-84DA-45D6F1C538F9}">
      <dgm:prSet/>
      <dgm:spPr/>
      <dgm:t>
        <a:bodyPr/>
        <a:lstStyle/>
        <a:p>
          <a:endParaRPr lang="en-US" dirty="0"/>
        </a:p>
      </dgm:t>
    </dgm:pt>
    <dgm:pt modelId="{FA46A5F8-BBDC-664B-9AD6-2E1735900F55}" type="sibTrans" cxnId="{C8607F48-060A-764F-84DA-45D6F1C538F9}">
      <dgm:prSet/>
      <dgm:spPr/>
      <dgm:t>
        <a:bodyPr/>
        <a:lstStyle/>
        <a:p>
          <a:endParaRPr lang="en-US"/>
        </a:p>
      </dgm:t>
    </dgm:pt>
    <dgm:pt modelId="{2DC69FB4-FE3C-AD43-B145-23EB77E89B08}">
      <dgm:prSet/>
      <dgm:spPr/>
      <dgm:t>
        <a:bodyPr/>
        <a:lstStyle/>
        <a:p>
          <a:pPr rtl="0"/>
          <a:r>
            <a:rPr lang="en-US" dirty="0" smtClean="0"/>
            <a:t>Any location can be selected at random and directly addressed and accessed</a:t>
          </a:r>
          <a:endParaRPr lang="en-US" dirty="0"/>
        </a:p>
      </dgm:t>
    </dgm:pt>
    <dgm:pt modelId="{E592A506-7658-4B4C-8FED-E3A5A6E38753}" type="parTrans" cxnId="{4D2632F8-6FE0-8F46-9CF9-B331BF5CDB6D}">
      <dgm:prSet/>
      <dgm:spPr/>
      <dgm:t>
        <a:bodyPr/>
        <a:lstStyle/>
        <a:p>
          <a:endParaRPr lang="en-US" dirty="0"/>
        </a:p>
      </dgm:t>
    </dgm:pt>
    <dgm:pt modelId="{F8BBE253-0172-B84A-83BB-383ED67C14CE}" type="sibTrans" cxnId="{4D2632F8-6FE0-8F46-9CF9-B331BF5CDB6D}">
      <dgm:prSet/>
      <dgm:spPr/>
      <dgm:t>
        <a:bodyPr/>
        <a:lstStyle/>
        <a:p>
          <a:endParaRPr lang="en-US"/>
        </a:p>
      </dgm:t>
    </dgm:pt>
    <dgm:pt modelId="{29337C8D-4C22-5949-A112-C600430A6B55}">
      <dgm:prSet/>
      <dgm:spPr/>
      <dgm:t>
        <a:bodyPr/>
        <a:lstStyle/>
        <a:p>
          <a:pPr rtl="0"/>
          <a:r>
            <a:rPr lang="en-US" dirty="0" smtClean="0"/>
            <a:t>Main memory and some cache systems are random access</a:t>
          </a:r>
          <a:endParaRPr lang="en-US" dirty="0"/>
        </a:p>
      </dgm:t>
    </dgm:pt>
    <dgm:pt modelId="{4F65C890-6967-5D41-856B-1BAADEDB4B58}" type="parTrans" cxnId="{2DA9E234-B320-204F-B637-507BB9161C22}">
      <dgm:prSet/>
      <dgm:spPr/>
      <dgm:t>
        <a:bodyPr/>
        <a:lstStyle/>
        <a:p>
          <a:endParaRPr lang="en-US" dirty="0"/>
        </a:p>
      </dgm:t>
    </dgm:pt>
    <dgm:pt modelId="{DB232A88-B0FC-5B4D-9FFC-B80C06AA875C}" type="sibTrans" cxnId="{2DA9E234-B320-204F-B637-507BB9161C22}">
      <dgm:prSet/>
      <dgm:spPr/>
      <dgm:t>
        <a:bodyPr/>
        <a:lstStyle/>
        <a:p>
          <a:endParaRPr lang="en-US"/>
        </a:p>
      </dgm:t>
    </dgm:pt>
    <dgm:pt modelId="{FA6A981E-3070-A34F-947A-EB7ABA68EE11}">
      <dgm:prSet/>
      <dgm:spPr>
        <a:solidFill>
          <a:schemeClr val="accent3"/>
        </a:solidFill>
        <a:ln>
          <a:solidFill>
            <a:schemeClr val="accent3"/>
          </a:solidFill>
        </a:ln>
      </dgm:spPr>
      <dgm:t>
        <a:bodyPr/>
        <a:lstStyle/>
        <a:p>
          <a:pPr rtl="0"/>
          <a:r>
            <a:rPr lang="en-GB" dirty="0" smtClean="0"/>
            <a:t>Associative</a:t>
          </a:r>
          <a:endParaRPr lang="en-GB" dirty="0"/>
        </a:p>
      </dgm:t>
    </dgm:pt>
    <dgm:pt modelId="{5F7AF8B1-9982-594E-8029-EC2EEDBC8594}" type="parTrans" cxnId="{66CD094A-B89D-044A-96E7-BEEAD96544CE}">
      <dgm:prSet/>
      <dgm:spPr/>
      <dgm:t>
        <a:bodyPr/>
        <a:lstStyle/>
        <a:p>
          <a:endParaRPr lang="en-US"/>
        </a:p>
      </dgm:t>
    </dgm:pt>
    <dgm:pt modelId="{7E71C80E-E9E3-F749-9498-B99251E355D5}" type="sibTrans" cxnId="{66CD094A-B89D-044A-96E7-BEEAD96544CE}">
      <dgm:prSet/>
      <dgm:spPr/>
      <dgm:t>
        <a:bodyPr/>
        <a:lstStyle/>
        <a:p>
          <a:endParaRPr lang="en-US"/>
        </a:p>
      </dgm:t>
    </dgm:pt>
    <dgm:pt modelId="{51FEB92C-5C00-4148-B4CE-600BD1896178}">
      <dgm:prSet/>
      <dgm:spPr/>
      <dgm:t>
        <a:bodyPr/>
        <a:lstStyle/>
        <a:p>
          <a:pPr rtl="0"/>
          <a:r>
            <a:rPr lang="en-US" dirty="0" smtClean="0"/>
            <a:t>A word is retrieved based on a portion of its contents rather than its address</a:t>
          </a:r>
          <a:endParaRPr lang="en-US" dirty="0"/>
        </a:p>
      </dgm:t>
    </dgm:pt>
    <dgm:pt modelId="{F9FEA76A-0448-B543-A07D-BFF42E9992EB}" type="parTrans" cxnId="{B03E3F1A-CB33-DD40-8573-6D80E8765A71}">
      <dgm:prSet/>
      <dgm:spPr/>
      <dgm:t>
        <a:bodyPr/>
        <a:lstStyle/>
        <a:p>
          <a:endParaRPr lang="en-US" dirty="0"/>
        </a:p>
      </dgm:t>
    </dgm:pt>
    <dgm:pt modelId="{FFF0B65F-CD9A-6648-BBD9-4405952DABF1}" type="sibTrans" cxnId="{B03E3F1A-CB33-DD40-8573-6D80E8765A71}">
      <dgm:prSet/>
      <dgm:spPr/>
      <dgm:t>
        <a:bodyPr/>
        <a:lstStyle/>
        <a:p>
          <a:endParaRPr lang="en-US"/>
        </a:p>
      </dgm:t>
    </dgm:pt>
    <dgm:pt modelId="{9BD8975B-F43D-194D-9595-9DCB15FE0012}">
      <dgm:prSet/>
      <dgm:spPr/>
      <dgm:t>
        <a:bodyPr/>
        <a:lstStyle/>
        <a:p>
          <a:pPr rtl="0"/>
          <a:r>
            <a:rPr lang="en-US" dirty="0" smtClean="0"/>
            <a:t>Each location has its own addressing mechanism and retrieval time is constant independent of location or prior access patterns</a:t>
          </a:r>
          <a:endParaRPr lang="en-US" dirty="0"/>
        </a:p>
      </dgm:t>
    </dgm:pt>
    <dgm:pt modelId="{DC0B03C6-28CF-5A4D-B3F8-BB2309151689}" type="parTrans" cxnId="{6B703F2C-3A56-074B-9030-D139F7046D96}">
      <dgm:prSet/>
      <dgm:spPr/>
      <dgm:t>
        <a:bodyPr/>
        <a:lstStyle/>
        <a:p>
          <a:endParaRPr lang="en-US" dirty="0"/>
        </a:p>
      </dgm:t>
    </dgm:pt>
    <dgm:pt modelId="{4044DD32-0884-5642-A684-DDBF3DACF352}" type="sibTrans" cxnId="{6B703F2C-3A56-074B-9030-D139F7046D96}">
      <dgm:prSet/>
      <dgm:spPr/>
      <dgm:t>
        <a:bodyPr/>
        <a:lstStyle/>
        <a:p>
          <a:endParaRPr lang="en-US"/>
        </a:p>
      </dgm:t>
    </dgm:pt>
    <dgm:pt modelId="{49C10939-F231-2D4D-AC73-F6AEA469EE20}">
      <dgm:prSet/>
      <dgm:spPr/>
      <dgm:t>
        <a:bodyPr/>
        <a:lstStyle/>
        <a:p>
          <a:pPr rtl="0"/>
          <a:r>
            <a:rPr lang="en-US" dirty="0" smtClean="0"/>
            <a:t>Cache memories may employ associative access</a:t>
          </a:r>
          <a:endParaRPr lang="en-US" dirty="0"/>
        </a:p>
      </dgm:t>
    </dgm:pt>
    <dgm:pt modelId="{AE02444B-5E83-5F41-9956-4BF44137F418}" type="parTrans" cxnId="{4C3CBE3D-0571-354C-B481-A34B1862DBC3}">
      <dgm:prSet/>
      <dgm:spPr/>
      <dgm:t>
        <a:bodyPr/>
        <a:lstStyle/>
        <a:p>
          <a:endParaRPr lang="en-US" dirty="0"/>
        </a:p>
      </dgm:t>
    </dgm:pt>
    <dgm:pt modelId="{4A25220D-608E-804F-BC8A-1E008ED485B3}" type="sibTrans" cxnId="{4C3CBE3D-0571-354C-B481-A34B1862DBC3}">
      <dgm:prSet/>
      <dgm:spPr/>
      <dgm:t>
        <a:bodyPr/>
        <a:lstStyle/>
        <a:p>
          <a:endParaRPr lang="en-US"/>
        </a:p>
      </dgm:t>
    </dgm:pt>
    <dgm:pt modelId="{1311F7BE-D404-D349-BB42-D06F815CB3A0}" type="pres">
      <dgm:prSet presAssocID="{A01E109A-38E4-4D41-9D2B-DA90F9DF2D9D}" presName="diagram" presStyleCnt="0">
        <dgm:presLayoutVars>
          <dgm:chPref val="1"/>
          <dgm:dir/>
          <dgm:animOne val="branch"/>
          <dgm:animLvl val="lvl"/>
          <dgm:resizeHandles/>
        </dgm:presLayoutVars>
      </dgm:prSet>
      <dgm:spPr/>
      <dgm:t>
        <a:bodyPr/>
        <a:lstStyle/>
        <a:p>
          <a:endParaRPr lang="en-US"/>
        </a:p>
      </dgm:t>
    </dgm:pt>
    <dgm:pt modelId="{65B303EF-CF3A-0A47-BD65-066E7387980C}" type="pres">
      <dgm:prSet presAssocID="{8A5A9FAA-F984-444B-8BA7-6F42E18237DE}" presName="root" presStyleCnt="0"/>
      <dgm:spPr/>
    </dgm:pt>
    <dgm:pt modelId="{C88AF388-E42F-5E49-89BA-17D87E548B2F}" type="pres">
      <dgm:prSet presAssocID="{8A5A9FAA-F984-444B-8BA7-6F42E18237DE}" presName="rootComposite" presStyleCnt="0"/>
      <dgm:spPr/>
    </dgm:pt>
    <dgm:pt modelId="{A31D7AAC-FC8E-004F-B865-F0253AEE1155}" type="pres">
      <dgm:prSet presAssocID="{8A5A9FAA-F984-444B-8BA7-6F42E18237DE}" presName="rootText" presStyleLbl="node1" presStyleIdx="0" presStyleCnt="4"/>
      <dgm:spPr/>
      <dgm:t>
        <a:bodyPr/>
        <a:lstStyle/>
        <a:p>
          <a:endParaRPr lang="en-US"/>
        </a:p>
      </dgm:t>
    </dgm:pt>
    <dgm:pt modelId="{E831056C-9A48-964E-B68D-5061B30A0B2E}" type="pres">
      <dgm:prSet presAssocID="{8A5A9FAA-F984-444B-8BA7-6F42E18237DE}" presName="rootConnector" presStyleLbl="node1" presStyleIdx="0" presStyleCnt="4"/>
      <dgm:spPr/>
      <dgm:t>
        <a:bodyPr/>
        <a:lstStyle/>
        <a:p>
          <a:endParaRPr lang="en-US"/>
        </a:p>
      </dgm:t>
    </dgm:pt>
    <dgm:pt modelId="{B6BE7F2D-0741-DC4A-883B-CE2C4C1343A1}" type="pres">
      <dgm:prSet presAssocID="{8A5A9FAA-F984-444B-8BA7-6F42E18237DE}" presName="childShape" presStyleCnt="0"/>
      <dgm:spPr/>
    </dgm:pt>
    <dgm:pt modelId="{D506F360-FBE7-A546-AC58-035A01472293}" type="pres">
      <dgm:prSet presAssocID="{D7B695A4-8C81-7145-A1F9-297813E20ADC}" presName="Name13" presStyleLbl="parChTrans1D2" presStyleIdx="0" presStyleCnt="13"/>
      <dgm:spPr/>
      <dgm:t>
        <a:bodyPr/>
        <a:lstStyle/>
        <a:p>
          <a:endParaRPr lang="en-US"/>
        </a:p>
      </dgm:t>
    </dgm:pt>
    <dgm:pt modelId="{195F2E14-05C7-644B-B6BE-707563606306}" type="pres">
      <dgm:prSet presAssocID="{249E975A-6248-F040-B0EC-0D217BA5812D}" presName="childText" presStyleLbl="bgAcc1" presStyleIdx="0" presStyleCnt="13">
        <dgm:presLayoutVars>
          <dgm:bulletEnabled val="1"/>
        </dgm:presLayoutVars>
      </dgm:prSet>
      <dgm:spPr/>
      <dgm:t>
        <a:bodyPr/>
        <a:lstStyle/>
        <a:p>
          <a:endParaRPr lang="en-US"/>
        </a:p>
      </dgm:t>
    </dgm:pt>
    <dgm:pt modelId="{0E6FC7EB-80AA-AC4F-92E0-0E78041CDE6D}" type="pres">
      <dgm:prSet presAssocID="{CB0A248A-E086-8F4B-A63C-250EFB5A7DBB}" presName="Name13" presStyleLbl="parChTrans1D2" presStyleIdx="1" presStyleCnt="13"/>
      <dgm:spPr/>
      <dgm:t>
        <a:bodyPr/>
        <a:lstStyle/>
        <a:p>
          <a:endParaRPr lang="en-US"/>
        </a:p>
      </dgm:t>
    </dgm:pt>
    <dgm:pt modelId="{5F4B137F-2E04-C242-AEBD-63382F5DADFC}" type="pres">
      <dgm:prSet presAssocID="{D8989F21-0B24-DD47-AF8B-351C1027F72B}" presName="childText" presStyleLbl="bgAcc1" presStyleIdx="1" presStyleCnt="13">
        <dgm:presLayoutVars>
          <dgm:bulletEnabled val="1"/>
        </dgm:presLayoutVars>
      </dgm:prSet>
      <dgm:spPr/>
      <dgm:t>
        <a:bodyPr/>
        <a:lstStyle/>
        <a:p>
          <a:endParaRPr lang="en-US"/>
        </a:p>
      </dgm:t>
    </dgm:pt>
    <dgm:pt modelId="{790BEB0E-6B5B-BE40-A3A9-EE69F83027B8}" type="pres">
      <dgm:prSet presAssocID="{7F091602-B494-2A49-A04D-FD0AC9D0086B}" presName="Name13" presStyleLbl="parChTrans1D2" presStyleIdx="2" presStyleCnt="13"/>
      <dgm:spPr/>
      <dgm:t>
        <a:bodyPr/>
        <a:lstStyle/>
        <a:p>
          <a:endParaRPr lang="en-US"/>
        </a:p>
      </dgm:t>
    </dgm:pt>
    <dgm:pt modelId="{3D110699-3DBB-5146-A1DC-9DF4CC366F5C}" type="pres">
      <dgm:prSet presAssocID="{730A44F1-D164-9041-B049-621F523080BF}" presName="childText" presStyleLbl="bgAcc1" presStyleIdx="2" presStyleCnt="13">
        <dgm:presLayoutVars>
          <dgm:bulletEnabled val="1"/>
        </dgm:presLayoutVars>
      </dgm:prSet>
      <dgm:spPr/>
      <dgm:t>
        <a:bodyPr/>
        <a:lstStyle/>
        <a:p>
          <a:endParaRPr lang="en-US"/>
        </a:p>
      </dgm:t>
    </dgm:pt>
    <dgm:pt modelId="{4A872E52-54F5-1A43-85FC-DCE645AB9B6F}" type="pres">
      <dgm:prSet presAssocID="{262243F6-C188-F24D-AB99-C967D9D9E10A}" presName="root" presStyleCnt="0"/>
      <dgm:spPr/>
    </dgm:pt>
    <dgm:pt modelId="{294828B9-5D8A-374C-B55B-597E28DCB701}" type="pres">
      <dgm:prSet presAssocID="{262243F6-C188-F24D-AB99-C967D9D9E10A}" presName="rootComposite" presStyleCnt="0"/>
      <dgm:spPr/>
    </dgm:pt>
    <dgm:pt modelId="{9797C1B8-553B-7B41-931F-7E110BE99EAA}" type="pres">
      <dgm:prSet presAssocID="{262243F6-C188-F24D-AB99-C967D9D9E10A}" presName="rootText" presStyleLbl="node1" presStyleIdx="1" presStyleCnt="4"/>
      <dgm:spPr/>
      <dgm:t>
        <a:bodyPr/>
        <a:lstStyle/>
        <a:p>
          <a:endParaRPr lang="en-US"/>
        </a:p>
      </dgm:t>
    </dgm:pt>
    <dgm:pt modelId="{A22B84D8-03AB-CA45-90C5-01047C820E69}" type="pres">
      <dgm:prSet presAssocID="{262243F6-C188-F24D-AB99-C967D9D9E10A}" presName="rootConnector" presStyleLbl="node1" presStyleIdx="1" presStyleCnt="4"/>
      <dgm:spPr/>
      <dgm:t>
        <a:bodyPr/>
        <a:lstStyle/>
        <a:p>
          <a:endParaRPr lang="en-US"/>
        </a:p>
      </dgm:t>
    </dgm:pt>
    <dgm:pt modelId="{A005FEA5-2DB2-F643-8FB0-5B8DF56790A3}" type="pres">
      <dgm:prSet presAssocID="{262243F6-C188-F24D-AB99-C967D9D9E10A}" presName="childShape" presStyleCnt="0"/>
      <dgm:spPr/>
    </dgm:pt>
    <dgm:pt modelId="{A69E1617-86CE-4B49-A4F8-B02490186F30}" type="pres">
      <dgm:prSet presAssocID="{5ADB2149-FAF2-FD41-9564-36A9AA224EBD}" presName="Name13" presStyleLbl="parChTrans1D2" presStyleIdx="3" presStyleCnt="13"/>
      <dgm:spPr/>
      <dgm:t>
        <a:bodyPr/>
        <a:lstStyle/>
        <a:p>
          <a:endParaRPr lang="en-US"/>
        </a:p>
      </dgm:t>
    </dgm:pt>
    <dgm:pt modelId="{EB5CB965-FFE0-B148-AF27-9EABE58F81E7}" type="pres">
      <dgm:prSet presAssocID="{AD977A24-11DC-C742-9D49-A6C33F1F91B6}" presName="childText" presStyleLbl="bgAcc1" presStyleIdx="3" presStyleCnt="13">
        <dgm:presLayoutVars>
          <dgm:bulletEnabled val="1"/>
        </dgm:presLayoutVars>
      </dgm:prSet>
      <dgm:spPr/>
      <dgm:t>
        <a:bodyPr/>
        <a:lstStyle/>
        <a:p>
          <a:endParaRPr lang="en-US"/>
        </a:p>
      </dgm:t>
    </dgm:pt>
    <dgm:pt modelId="{8AF6E76E-68BB-264D-826E-AEBB39267524}" type="pres">
      <dgm:prSet presAssocID="{0B65D78F-D56C-BD40-A9B0-59F402830A7C}" presName="Name13" presStyleLbl="parChTrans1D2" presStyleIdx="4" presStyleCnt="13"/>
      <dgm:spPr/>
      <dgm:t>
        <a:bodyPr/>
        <a:lstStyle/>
        <a:p>
          <a:endParaRPr lang="en-US"/>
        </a:p>
      </dgm:t>
    </dgm:pt>
    <dgm:pt modelId="{11F567F9-0295-3F48-9CFB-A29A07F8ED60}" type="pres">
      <dgm:prSet presAssocID="{DE8EFFD2-9C3E-E142-B5BE-3003F9ECCF56}" presName="childText" presStyleLbl="bgAcc1" presStyleIdx="4" presStyleCnt="13">
        <dgm:presLayoutVars>
          <dgm:bulletEnabled val="1"/>
        </dgm:presLayoutVars>
      </dgm:prSet>
      <dgm:spPr/>
      <dgm:t>
        <a:bodyPr/>
        <a:lstStyle/>
        <a:p>
          <a:endParaRPr lang="en-US"/>
        </a:p>
      </dgm:t>
    </dgm:pt>
    <dgm:pt modelId="{29C59D61-C26A-AA40-8EA4-D9F10DB3FA4C}" type="pres">
      <dgm:prSet presAssocID="{2C6FA2B9-6188-7041-8EEB-DFFE828A61C2}" presName="Name13" presStyleLbl="parChTrans1D2" presStyleIdx="5" presStyleCnt="13"/>
      <dgm:spPr/>
      <dgm:t>
        <a:bodyPr/>
        <a:lstStyle/>
        <a:p>
          <a:endParaRPr lang="en-US"/>
        </a:p>
      </dgm:t>
    </dgm:pt>
    <dgm:pt modelId="{B9A2AEBA-8DB5-A741-9AFA-831FB972D460}" type="pres">
      <dgm:prSet presAssocID="{4EE020A8-A35E-F943-8D39-B335825AE9FF}" presName="childText" presStyleLbl="bgAcc1" presStyleIdx="5" presStyleCnt="13">
        <dgm:presLayoutVars>
          <dgm:bulletEnabled val="1"/>
        </dgm:presLayoutVars>
      </dgm:prSet>
      <dgm:spPr/>
      <dgm:t>
        <a:bodyPr/>
        <a:lstStyle/>
        <a:p>
          <a:endParaRPr lang="en-US"/>
        </a:p>
      </dgm:t>
    </dgm:pt>
    <dgm:pt modelId="{4C0FBB09-7455-AD4B-A250-A227E5BE8914}" type="pres">
      <dgm:prSet presAssocID="{C820C997-5775-1D4D-B615-942335D8F154}" presName="root" presStyleCnt="0"/>
      <dgm:spPr/>
    </dgm:pt>
    <dgm:pt modelId="{D4B22C91-84BC-B14D-B12A-35306AE4CA8C}" type="pres">
      <dgm:prSet presAssocID="{C820C997-5775-1D4D-B615-942335D8F154}" presName="rootComposite" presStyleCnt="0"/>
      <dgm:spPr/>
    </dgm:pt>
    <dgm:pt modelId="{6FDB1C52-66B8-EF4F-9FB7-A5C8D3D6C37F}" type="pres">
      <dgm:prSet presAssocID="{C820C997-5775-1D4D-B615-942335D8F154}" presName="rootText" presStyleLbl="node1" presStyleIdx="2" presStyleCnt="4"/>
      <dgm:spPr/>
      <dgm:t>
        <a:bodyPr/>
        <a:lstStyle/>
        <a:p>
          <a:endParaRPr lang="en-US"/>
        </a:p>
      </dgm:t>
    </dgm:pt>
    <dgm:pt modelId="{97A63C3D-DF05-2E49-ADF2-60951A1D1420}" type="pres">
      <dgm:prSet presAssocID="{C820C997-5775-1D4D-B615-942335D8F154}" presName="rootConnector" presStyleLbl="node1" presStyleIdx="2" presStyleCnt="4"/>
      <dgm:spPr/>
      <dgm:t>
        <a:bodyPr/>
        <a:lstStyle/>
        <a:p>
          <a:endParaRPr lang="en-US"/>
        </a:p>
      </dgm:t>
    </dgm:pt>
    <dgm:pt modelId="{8B7CDE3C-846A-BB46-9BB0-FBE85B4B4746}" type="pres">
      <dgm:prSet presAssocID="{C820C997-5775-1D4D-B615-942335D8F154}" presName="childShape" presStyleCnt="0"/>
      <dgm:spPr/>
    </dgm:pt>
    <dgm:pt modelId="{F1386D75-35EA-5D42-9968-3F87FE7AA2CE}" type="pres">
      <dgm:prSet presAssocID="{9FA2F442-938D-5944-9371-4C6772DEDC8B}" presName="Name13" presStyleLbl="parChTrans1D2" presStyleIdx="6" presStyleCnt="13"/>
      <dgm:spPr/>
      <dgm:t>
        <a:bodyPr/>
        <a:lstStyle/>
        <a:p>
          <a:endParaRPr lang="en-US"/>
        </a:p>
      </dgm:t>
    </dgm:pt>
    <dgm:pt modelId="{CDF79683-4896-AE46-8C7E-1E26F3144B7F}" type="pres">
      <dgm:prSet presAssocID="{FAEA5CBB-AE04-B549-AC53-D0181C8E8A08}" presName="childText" presStyleLbl="bgAcc1" presStyleIdx="6" presStyleCnt="13">
        <dgm:presLayoutVars>
          <dgm:bulletEnabled val="1"/>
        </dgm:presLayoutVars>
      </dgm:prSet>
      <dgm:spPr/>
      <dgm:t>
        <a:bodyPr/>
        <a:lstStyle/>
        <a:p>
          <a:endParaRPr lang="en-US"/>
        </a:p>
      </dgm:t>
    </dgm:pt>
    <dgm:pt modelId="{22BDA43B-DDAC-6B48-B529-9D41B158BFE5}" type="pres">
      <dgm:prSet presAssocID="{2548E3A4-CB27-114A-89EA-C80B13E8BB9F}" presName="Name13" presStyleLbl="parChTrans1D2" presStyleIdx="7" presStyleCnt="13"/>
      <dgm:spPr/>
      <dgm:t>
        <a:bodyPr/>
        <a:lstStyle/>
        <a:p>
          <a:endParaRPr lang="en-US"/>
        </a:p>
      </dgm:t>
    </dgm:pt>
    <dgm:pt modelId="{86D2BFCF-6137-6040-B4D7-654F73B11185}" type="pres">
      <dgm:prSet presAssocID="{84F3437F-B600-A644-99F4-6E1DF8387B12}" presName="childText" presStyleLbl="bgAcc1" presStyleIdx="7" presStyleCnt="13">
        <dgm:presLayoutVars>
          <dgm:bulletEnabled val="1"/>
        </dgm:presLayoutVars>
      </dgm:prSet>
      <dgm:spPr/>
      <dgm:t>
        <a:bodyPr/>
        <a:lstStyle/>
        <a:p>
          <a:endParaRPr lang="en-US"/>
        </a:p>
      </dgm:t>
    </dgm:pt>
    <dgm:pt modelId="{FECE01BA-866C-8B4C-8971-A9BDF35383BD}" type="pres">
      <dgm:prSet presAssocID="{E592A506-7658-4B4C-8FED-E3A5A6E38753}" presName="Name13" presStyleLbl="parChTrans1D2" presStyleIdx="8" presStyleCnt="13"/>
      <dgm:spPr/>
      <dgm:t>
        <a:bodyPr/>
        <a:lstStyle/>
        <a:p>
          <a:endParaRPr lang="en-US"/>
        </a:p>
      </dgm:t>
    </dgm:pt>
    <dgm:pt modelId="{69BFFA3F-0AD9-9441-82BC-335A44ED0150}" type="pres">
      <dgm:prSet presAssocID="{2DC69FB4-FE3C-AD43-B145-23EB77E89B08}" presName="childText" presStyleLbl="bgAcc1" presStyleIdx="8" presStyleCnt="13">
        <dgm:presLayoutVars>
          <dgm:bulletEnabled val="1"/>
        </dgm:presLayoutVars>
      </dgm:prSet>
      <dgm:spPr/>
      <dgm:t>
        <a:bodyPr/>
        <a:lstStyle/>
        <a:p>
          <a:endParaRPr lang="en-US"/>
        </a:p>
      </dgm:t>
    </dgm:pt>
    <dgm:pt modelId="{1B2A1DD4-116B-C64D-AB7C-4E334146ACC9}" type="pres">
      <dgm:prSet presAssocID="{4F65C890-6967-5D41-856B-1BAADEDB4B58}" presName="Name13" presStyleLbl="parChTrans1D2" presStyleIdx="9" presStyleCnt="13"/>
      <dgm:spPr/>
      <dgm:t>
        <a:bodyPr/>
        <a:lstStyle/>
        <a:p>
          <a:endParaRPr lang="en-US"/>
        </a:p>
      </dgm:t>
    </dgm:pt>
    <dgm:pt modelId="{F0161445-FBCA-154C-A578-ACEB2B139284}" type="pres">
      <dgm:prSet presAssocID="{29337C8D-4C22-5949-A112-C600430A6B55}" presName="childText" presStyleLbl="bgAcc1" presStyleIdx="9" presStyleCnt="13">
        <dgm:presLayoutVars>
          <dgm:bulletEnabled val="1"/>
        </dgm:presLayoutVars>
      </dgm:prSet>
      <dgm:spPr/>
      <dgm:t>
        <a:bodyPr/>
        <a:lstStyle/>
        <a:p>
          <a:endParaRPr lang="en-US"/>
        </a:p>
      </dgm:t>
    </dgm:pt>
    <dgm:pt modelId="{72F5BBD8-11DF-9646-80C0-53EB1F187006}" type="pres">
      <dgm:prSet presAssocID="{FA6A981E-3070-A34F-947A-EB7ABA68EE11}" presName="root" presStyleCnt="0"/>
      <dgm:spPr/>
    </dgm:pt>
    <dgm:pt modelId="{5C2FD415-52B4-3149-8FE7-A15013E2F92D}" type="pres">
      <dgm:prSet presAssocID="{FA6A981E-3070-A34F-947A-EB7ABA68EE11}" presName="rootComposite" presStyleCnt="0"/>
      <dgm:spPr/>
    </dgm:pt>
    <dgm:pt modelId="{2331A22A-7C8D-C642-BBF8-C12A6CD27989}" type="pres">
      <dgm:prSet presAssocID="{FA6A981E-3070-A34F-947A-EB7ABA68EE11}" presName="rootText" presStyleLbl="node1" presStyleIdx="3" presStyleCnt="4"/>
      <dgm:spPr/>
      <dgm:t>
        <a:bodyPr/>
        <a:lstStyle/>
        <a:p>
          <a:endParaRPr lang="en-US"/>
        </a:p>
      </dgm:t>
    </dgm:pt>
    <dgm:pt modelId="{C6E62521-4D12-004A-A502-A60826E7EBAA}" type="pres">
      <dgm:prSet presAssocID="{FA6A981E-3070-A34F-947A-EB7ABA68EE11}" presName="rootConnector" presStyleLbl="node1" presStyleIdx="3" presStyleCnt="4"/>
      <dgm:spPr/>
      <dgm:t>
        <a:bodyPr/>
        <a:lstStyle/>
        <a:p>
          <a:endParaRPr lang="en-US"/>
        </a:p>
      </dgm:t>
    </dgm:pt>
    <dgm:pt modelId="{CD78D6BF-30BC-7142-9725-B9D1BF666E7B}" type="pres">
      <dgm:prSet presAssocID="{FA6A981E-3070-A34F-947A-EB7ABA68EE11}" presName="childShape" presStyleCnt="0"/>
      <dgm:spPr/>
    </dgm:pt>
    <dgm:pt modelId="{1AC9A5BA-BC67-294C-AC33-A22F6DB38F56}" type="pres">
      <dgm:prSet presAssocID="{F9FEA76A-0448-B543-A07D-BFF42E9992EB}" presName="Name13" presStyleLbl="parChTrans1D2" presStyleIdx="10" presStyleCnt="13"/>
      <dgm:spPr/>
      <dgm:t>
        <a:bodyPr/>
        <a:lstStyle/>
        <a:p>
          <a:endParaRPr lang="en-US"/>
        </a:p>
      </dgm:t>
    </dgm:pt>
    <dgm:pt modelId="{DCB2FCDB-E6D6-904E-A580-4ADB3BF065A6}" type="pres">
      <dgm:prSet presAssocID="{51FEB92C-5C00-4148-B4CE-600BD1896178}" presName="childText" presStyleLbl="bgAcc1" presStyleIdx="10" presStyleCnt="13">
        <dgm:presLayoutVars>
          <dgm:bulletEnabled val="1"/>
        </dgm:presLayoutVars>
      </dgm:prSet>
      <dgm:spPr/>
      <dgm:t>
        <a:bodyPr/>
        <a:lstStyle/>
        <a:p>
          <a:endParaRPr lang="en-US"/>
        </a:p>
      </dgm:t>
    </dgm:pt>
    <dgm:pt modelId="{83B0DAF1-60E4-9045-B9E4-B96C5D869AFD}" type="pres">
      <dgm:prSet presAssocID="{DC0B03C6-28CF-5A4D-B3F8-BB2309151689}" presName="Name13" presStyleLbl="parChTrans1D2" presStyleIdx="11" presStyleCnt="13"/>
      <dgm:spPr/>
      <dgm:t>
        <a:bodyPr/>
        <a:lstStyle/>
        <a:p>
          <a:endParaRPr lang="en-US"/>
        </a:p>
      </dgm:t>
    </dgm:pt>
    <dgm:pt modelId="{366DBA70-8BB4-F34F-8B9B-A2766771CED6}" type="pres">
      <dgm:prSet presAssocID="{9BD8975B-F43D-194D-9595-9DCB15FE0012}" presName="childText" presStyleLbl="bgAcc1" presStyleIdx="11" presStyleCnt="13">
        <dgm:presLayoutVars>
          <dgm:bulletEnabled val="1"/>
        </dgm:presLayoutVars>
      </dgm:prSet>
      <dgm:spPr/>
      <dgm:t>
        <a:bodyPr/>
        <a:lstStyle/>
        <a:p>
          <a:endParaRPr lang="en-US"/>
        </a:p>
      </dgm:t>
    </dgm:pt>
    <dgm:pt modelId="{46F7C217-EAF9-1940-A3AC-6B582F32A3FA}" type="pres">
      <dgm:prSet presAssocID="{AE02444B-5E83-5F41-9956-4BF44137F418}" presName="Name13" presStyleLbl="parChTrans1D2" presStyleIdx="12" presStyleCnt="13"/>
      <dgm:spPr/>
      <dgm:t>
        <a:bodyPr/>
        <a:lstStyle/>
        <a:p>
          <a:endParaRPr lang="en-US"/>
        </a:p>
      </dgm:t>
    </dgm:pt>
    <dgm:pt modelId="{5AF0E7B9-E263-D64F-82B7-2123FE05D917}" type="pres">
      <dgm:prSet presAssocID="{49C10939-F231-2D4D-AC73-F6AEA469EE20}" presName="childText" presStyleLbl="bgAcc1" presStyleIdx="12" presStyleCnt="13">
        <dgm:presLayoutVars>
          <dgm:bulletEnabled val="1"/>
        </dgm:presLayoutVars>
      </dgm:prSet>
      <dgm:spPr/>
      <dgm:t>
        <a:bodyPr/>
        <a:lstStyle/>
        <a:p>
          <a:endParaRPr lang="en-US"/>
        </a:p>
      </dgm:t>
    </dgm:pt>
  </dgm:ptLst>
  <dgm:cxnLst>
    <dgm:cxn modelId="{786B7B78-C154-1442-8D88-039D335632A4}" type="presOf" srcId="{8A5A9FAA-F984-444B-8BA7-6F42E18237DE}" destId="{E831056C-9A48-964E-B68D-5061B30A0B2E}" srcOrd="1" destOrd="0" presId="urn:microsoft.com/office/officeart/2005/8/layout/hierarchy3"/>
    <dgm:cxn modelId="{22071553-C3A1-FE4E-B419-13C85BB0DEC0}" type="presOf" srcId="{29337C8D-4C22-5949-A112-C600430A6B55}" destId="{F0161445-FBCA-154C-A578-ACEB2B139284}" srcOrd="0" destOrd="0" presId="urn:microsoft.com/office/officeart/2005/8/layout/hierarchy3"/>
    <dgm:cxn modelId="{CC37A9E7-2DC1-5A4A-AE04-F1D4CB9BFA82}" type="presOf" srcId="{7F091602-B494-2A49-A04D-FD0AC9D0086B}" destId="{790BEB0E-6B5B-BE40-A3A9-EE69F83027B8}" srcOrd="0" destOrd="0" presId="urn:microsoft.com/office/officeart/2005/8/layout/hierarchy3"/>
    <dgm:cxn modelId="{83624726-8043-BF45-8AC4-BDA498110BC4}" type="presOf" srcId="{9BD8975B-F43D-194D-9595-9DCB15FE0012}" destId="{366DBA70-8BB4-F34F-8B9B-A2766771CED6}" srcOrd="0" destOrd="0" presId="urn:microsoft.com/office/officeart/2005/8/layout/hierarchy3"/>
    <dgm:cxn modelId="{7F2C4258-B909-FE4E-AEA3-C27C912FAA46}" type="presOf" srcId="{FA6A981E-3070-A34F-947A-EB7ABA68EE11}" destId="{2331A22A-7C8D-C642-BBF8-C12A6CD27989}" srcOrd="0" destOrd="0" presId="urn:microsoft.com/office/officeart/2005/8/layout/hierarchy3"/>
    <dgm:cxn modelId="{5A88B560-DB4E-5246-AF8C-01DB0C83F26B}" type="presOf" srcId="{262243F6-C188-F24D-AB99-C967D9D9E10A}" destId="{9797C1B8-553B-7B41-931F-7E110BE99EAA}" srcOrd="0" destOrd="0" presId="urn:microsoft.com/office/officeart/2005/8/layout/hierarchy3"/>
    <dgm:cxn modelId="{5B04F1DA-AD92-DA4F-A9A8-D06CF9C0F20A}" srcId="{A01E109A-38E4-4D41-9D2B-DA90F9DF2D9D}" destId="{C820C997-5775-1D4D-B615-942335D8F154}" srcOrd="2" destOrd="0" parTransId="{A583C24D-C0BD-2746-95CF-79BD54700144}" sibTransId="{1A2C764F-A4B0-064A-A259-79172E032F1A}"/>
    <dgm:cxn modelId="{5335185B-5ECA-3146-86FD-D91FB578345B}" type="presOf" srcId="{730A44F1-D164-9041-B049-621F523080BF}" destId="{3D110699-3DBB-5146-A1DC-9DF4CC366F5C}" srcOrd="0" destOrd="0" presId="urn:microsoft.com/office/officeart/2005/8/layout/hierarchy3"/>
    <dgm:cxn modelId="{88BEBD12-1940-2144-9F28-DE35917B5CD7}" type="presOf" srcId="{84F3437F-B600-A644-99F4-6E1DF8387B12}" destId="{86D2BFCF-6137-6040-B4D7-654F73B11185}" srcOrd="0" destOrd="0" presId="urn:microsoft.com/office/officeart/2005/8/layout/hierarchy3"/>
    <dgm:cxn modelId="{1D028558-4F65-C748-BD53-11A49DC135E9}" type="presOf" srcId="{DE8EFFD2-9C3E-E142-B5BE-3003F9ECCF56}" destId="{11F567F9-0295-3F48-9CFB-A29A07F8ED60}" srcOrd="0" destOrd="0" presId="urn:microsoft.com/office/officeart/2005/8/layout/hierarchy3"/>
    <dgm:cxn modelId="{4C3CBE3D-0571-354C-B481-A34B1862DBC3}" srcId="{FA6A981E-3070-A34F-947A-EB7ABA68EE11}" destId="{49C10939-F231-2D4D-AC73-F6AEA469EE20}" srcOrd="2" destOrd="0" parTransId="{AE02444B-5E83-5F41-9956-4BF44137F418}" sibTransId="{4A25220D-608E-804F-BC8A-1E008ED485B3}"/>
    <dgm:cxn modelId="{28F4AB10-5324-3C4A-9297-8947DEB91F3C}" srcId="{262243F6-C188-F24D-AB99-C967D9D9E10A}" destId="{DE8EFFD2-9C3E-E142-B5BE-3003F9ECCF56}" srcOrd="1" destOrd="0" parTransId="{0B65D78F-D56C-BD40-A9B0-59F402830A7C}" sibTransId="{32C610E4-C72E-124F-B694-8DE0CE7D00DE}"/>
    <dgm:cxn modelId="{794FA295-6434-C24B-89F9-681DD87A4FB7}" srcId="{262243F6-C188-F24D-AB99-C967D9D9E10A}" destId="{AD977A24-11DC-C742-9D49-A6C33F1F91B6}" srcOrd="0" destOrd="0" parTransId="{5ADB2149-FAF2-FD41-9564-36A9AA224EBD}" sibTransId="{75DCBC6C-838A-A242-AF2C-FFA40016B3C6}"/>
    <dgm:cxn modelId="{55F4957E-74FE-EA43-AB54-BA206FCF0C1B}" type="presOf" srcId="{FAEA5CBB-AE04-B549-AC53-D0181C8E8A08}" destId="{CDF79683-4896-AE46-8C7E-1E26F3144B7F}" srcOrd="0" destOrd="0" presId="urn:microsoft.com/office/officeart/2005/8/layout/hierarchy3"/>
    <dgm:cxn modelId="{66CD094A-B89D-044A-96E7-BEEAD96544CE}" srcId="{A01E109A-38E4-4D41-9D2B-DA90F9DF2D9D}" destId="{FA6A981E-3070-A34F-947A-EB7ABA68EE11}" srcOrd="3" destOrd="0" parTransId="{5F7AF8B1-9982-594E-8029-EC2EEDBC8594}" sibTransId="{7E71C80E-E9E3-F749-9498-B99251E355D5}"/>
    <dgm:cxn modelId="{D093AF0F-B3C7-3341-840E-9F4C0D0DAE1D}" type="presOf" srcId="{0B65D78F-D56C-BD40-A9B0-59F402830A7C}" destId="{8AF6E76E-68BB-264D-826E-AEBB39267524}" srcOrd="0" destOrd="0" presId="urn:microsoft.com/office/officeart/2005/8/layout/hierarchy3"/>
    <dgm:cxn modelId="{23130026-2F15-BE43-98CD-CC30D4600946}" type="presOf" srcId="{A01E109A-38E4-4D41-9D2B-DA90F9DF2D9D}" destId="{1311F7BE-D404-D349-BB42-D06F815CB3A0}" srcOrd="0" destOrd="0" presId="urn:microsoft.com/office/officeart/2005/8/layout/hierarchy3"/>
    <dgm:cxn modelId="{60026084-DFE2-9745-8BFE-9A72269C3CB1}" type="presOf" srcId="{262243F6-C188-F24D-AB99-C967D9D9E10A}" destId="{A22B84D8-03AB-CA45-90C5-01047C820E69}" srcOrd="1" destOrd="0" presId="urn:microsoft.com/office/officeart/2005/8/layout/hierarchy3"/>
    <dgm:cxn modelId="{E9A4B155-1DD3-B046-BA8F-27FA9ECD306F}" srcId="{A01E109A-38E4-4D41-9D2B-DA90F9DF2D9D}" destId="{8A5A9FAA-F984-444B-8BA7-6F42E18237DE}" srcOrd="0" destOrd="0" parTransId="{701CB208-7D27-BF42-8900-EF0CB3D9F6A6}" sibTransId="{9EC8D73D-6532-3D4F-8298-19218992382F}"/>
    <dgm:cxn modelId="{07CC2A24-EE94-0B44-9D25-AEB149A7C34D}" type="presOf" srcId="{C820C997-5775-1D4D-B615-942335D8F154}" destId="{97A63C3D-DF05-2E49-ADF2-60951A1D1420}" srcOrd="1" destOrd="0" presId="urn:microsoft.com/office/officeart/2005/8/layout/hierarchy3"/>
    <dgm:cxn modelId="{D8E3A9B4-85B5-3245-9B47-89139C2F414D}" type="presOf" srcId="{F9FEA76A-0448-B543-A07D-BFF42E9992EB}" destId="{1AC9A5BA-BC67-294C-AC33-A22F6DB38F56}" srcOrd="0" destOrd="0" presId="urn:microsoft.com/office/officeart/2005/8/layout/hierarchy3"/>
    <dgm:cxn modelId="{57BF55B1-F63D-2043-82B7-915B75760267}" type="presOf" srcId="{2DC69FB4-FE3C-AD43-B145-23EB77E89B08}" destId="{69BFFA3F-0AD9-9441-82BC-335A44ED0150}" srcOrd="0" destOrd="0" presId="urn:microsoft.com/office/officeart/2005/8/layout/hierarchy3"/>
    <dgm:cxn modelId="{297B302E-6F9F-EB4F-9A92-0AA9EBEB1ABC}" srcId="{A01E109A-38E4-4D41-9D2B-DA90F9DF2D9D}" destId="{262243F6-C188-F24D-AB99-C967D9D9E10A}" srcOrd="1" destOrd="0" parTransId="{ED03BC8E-07B6-6543-B0D2-36E92AC82D5A}" sibTransId="{F118ACA0-1276-4741-A2FD-9E27BEFCD4DB}"/>
    <dgm:cxn modelId="{E3004402-9654-2C48-85C9-9172CECE1A8A}" type="presOf" srcId="{51FEB92C-5C00-4148-B4CE-600BD1896178}" destId="{DCB2FCDB-E6D6-904E-A580-4ADB3BF065A6}" srcOrd="0" destOrd="0" presId="urn:microsoft.com/office/officeart/2005/8/layout/hierarchy3"/>
    <dgm:cxn modelId="{E40F42F0-3170-A04E-B56D-19CBCE560B0D}" type="presOf" srcId="{49C10939-F231-2D4D-AC73-F6AEA469EE20}" destId="{5AF0E7B9-E263-D64F-82B7-2123FE05D917}" srcOrd="0" destOrd="0" presId="urn:microsoft.com/office/officeart/2005/8/layout/hierarchy3"/>
    <dgm:cxn modelId="{16B95E9E-B55C-6649-A4FA-D7DDFC3CA278}" srcId="{262243F6-C188-F24D-AB99-C967D9D9E10A}" destId="{4EE020A8-A35E-F943-8D39-B335825AE9FF}" srcOrd="2" destOrd="0" parTransId="{2C6FA2B9-6188-7041-8EEB-DFFE828A61C2}" sibTransId="{5A49EC81-E953-1442-9FED-4A0A4FA31D72}"/>
    <dgm:cxn modelId="{87D43DF5-D96F-3747-BA2E-B0C77F59B3E0}" srcId="{C820C997-5775-1D4D-B615-942335D8F154}" destId="{FAEA5CBB-AE04-B549-AC53-D0181C8E8A08}" srcOrd="0" destOrd="0" parTransId="{9FA2F442-938D-5944-9371-4C6772DEDC8B}" sibTransId="{CEC13FC5-968C-3B44-8BA2-0F6AFB7FD97B}"/>
    <dgm:cxn modelId="{4D2632F8-6FE0-8F46-9CF9-B331BF5CDB6D}" srcId="{C820C997-5775-1D4D-B615-942335D8F154}" destId="{2DC69FB4-FE3C-AD43-B145-23EB77E89B08}" srcOrd="2" destOrd="0" parTransId="{E592A506-7658-4B4C-8FED-E3A5A6E38753}" sibTransId="{F8BBE253-0172-B84A-83BB-383ED67C14CE}"/>
    <dgm:cxn modelId="{CDA58620-49BE-0D4D-AF1D-9C657B392456}" type="presOf" srcId="{E592A506-7658-4B4C-8FED-E3A5A6E38753}" destId="{FECE01BA-866C-8B4C-8971-A9BDF35383BD}" srcOrd="0" destOrd="0" presId="urn:microsoft.com/office/officeart/2005/8/layout/hierarchy3"/>
    <dgm:cxn modelId="{627BDE90-E896-184A-8E74-1050505247DC}" type="presOf" srcId="{DC0B03C6-28CF-5A4D-B3F8-BB2309151689}" destId="{83B0DAF1-60E4-9045-B9E4-B96C5D869AFD}" srcOrd="0" destOrd="0" presId="urn:microsoft.com/office/officeart/2005/8/layout/hierarchy3"/>
    <dgm:cxn modelId="{B40E5301-9BA8-FF47-AD4D-AD1404AD6B9D}" type="presOf" srcId="{2C6FA2B9-6188-7041-8EEB-DFFE828A61C2}" destId="{29C59D61-C26A-AA40-8EA4-D9F10DB3FA4C}" srcOrd="0" destOrd="0" presId="urn:microsoft.com/office/officeart/2005/8/layout/hierarchy3"/>
    <dgm:cxn modelId="{59EFDA7D-2793-1F4C-8888-439DB55D01B5}" type="presOf" srcId="{2548E3A4-CB27-114A-89EA-C80B13E8BB9F}" destId="{22BDA43B-DDAC-6B48-B529-9D41B158BFE5}" srcOrd="0" destOrd="0" presId="urn:microsoft.com/office/officeart/2005/8/layout/hierarchy3"/>
    <dgm:cxn modelId="{C6509B97-1744-8B45-80BA-74097A215472}" type="presOf" srcId="{AE02444B-5E83-5F41-9956-4BF44137F418}" destId="{46F7C217-EAF9-1940-A3AC-6B582F32A3FA}" srcOrd="0" destOrd="0" presId="urn:microsoft.com/office/officeart/2005/8/layout/hierarchy3"/>
    <dgm:cxn modelId="{E4B6982D-E2DD-1C47-9835-705BF5BD40AB}" type="presOf" srcId="{249E975A-6248-F040-B0EC-0D217BA5812D}" destId="{195F2E14-05C7-644B-B6BE-707563606306}" srcOrd="0" destOrd="0" presId="urn:microsoft.com/office/officeart/2005/8/layout/hierarchy3"/>
    <dgm:cxn modelId="{56A2CFEB-7A36-1144-A4B2-B986781C3238}" type="presOf" srcId="{C820C997-5775-1D4D-B615-942335D8F154}" destId="{6FDB1C52-66B8-EF4F-9FB7-A5C8D3D6C37F}" srcOrd="0" destOrd="0" presId="urn:microsoft.com/office/officeart/2005/8/layout/hierarchy3"/>
    <dgm:cxn modelId="{70EFB3A1-1BB5-6C4B-8AB4-20E379A1653E}" type="presOf" srcId="{8A5A9FAA-F984-444B-8BA7-6F42E18237DE}" destId="{A31D7AAC-FC8E-004F-B865-F0253AEE1155}" srcOrd="0" destOrd="0" presId="urn:microsoft.com/office/officeart/2005/8/layout/hierarchy3"/>
    <dgm:cxn modelId="{D2A93954-A25A-0447-8637-37532864A64C}" type="presOf" srcId="{D8989F21-0B24-DD47-AF8B-351C1027F72B}" destId="{5F4B137F-2E04-C242-AEBD-63382F5DADFC}" srcOrd="0" destOrd="0" presId="urn:microsoft.com/office/officeart/2005/8/layout/hierarchy3"/>
    <dgm:cxn modelId="{CBECFDA5-18C8-9943-8859-DD62EBDF7B7F}" srcId="{8A5A9FAA-F984-444B-8BA7-6F42E18237DE}" destId="{D8989F21-0B24-DD47-AF8B-351C1027F72B}" srcOrd="1" destOrd="0" parTransId="{CB0A248A-E086-8F4B-A63C-250EFB5A7DBB}" sibTransId="{FE09924D-9CFE-CA42-B634-EB596A8838BE}"/>
    <dgm:cxn modelId="{2DA9E234-B320-204F-B637-507BB9161C22}" srcId="{C820C997-5775-1D4D-B615-942335D8F154}" destId="{29337C8D-4C22-5949-A112-C600430A6B55}" srcOrd="3" destOrd="0" parTransId="{4F65C890-6967-5D41-856B-1BAADEDB4B58}" sibTransId="{DB232A88-B0FC-5B4D-9FFC-B80C06AA875C}"/>
    <dgm:cxn modelId="{6B703F2C-3A56-074B-9030-D139F7046D96}" srcId="{FA6A981E-3070-A34F-947A-EB7ABA68EE11}" destId="{9BD8975B-F43D-194D-9595-9DCB15FE0012}" srcOrd="1" destOrd="0" parTransId="{DC0B03C6-28CF-5A4D-B3F8-BB2309151689}" sibTransId="{4044DD32-0884-5642-A684-DDBF3DACF352}"/>
    <dgm:cxn modelId="{E4BC89E1-E7F4-374D-B94C-68F2BD26FFAD}" type="presOf" srcId="{9FA2F442-938D-5944-9371-4C6772DEDC8B}" destId="{F1386D75-35EA-5D42-9968-3F87FE7AA2CE}" srcOrd="0" destOrd="0" presId="urn:microsoft.com/office/officeart/2005/8/layout/hierarchy3"/>
    <dgm:cxn modelId="{2B175F00-84E5-4D45-981D-B4AE67E1E7F4}" srcId="{8A5A9FAA-F984-444B-8BA7-6F42E18237DE}" destId="{730A44F1-D164-9041-B049-621F523080BF}" srcOrd="2" destOrd="0" parTransId="{7F091602-B494-2A49-A04D-FD0AC9D0086B}" sibTransId="{D9080A72-DA8D-1F4A-9B0A-737131935B49}"/>
    <dgm:cxn modelId="{8F40FCFC-C2AD-2941-A184-2841F64D5B69}" type="presOf" srcId="{D7B695A4-8C81-7145-A1F9-297813E20ADC}" destId="{D506F360-FBE7-A546-AC58-035A01472293}" srcOrd="0" destOrd="0" presId="urn:microsoft.com/office/officeart/2005/8/layout/hierarchy3"/>
    <dgm:cxn modelId="{FA8AD48E-B222-7C42-A108-2A1E12234662}" type="presOf" srcId="{AD977A24-11DC-C742-9D49-A6C33F1F91B6}" destId="{EB5CB965-FFE0-B148-AF27-9EABE58F81E7}" srcOrd="0" destOrd="0" presId="urn:microsoft.com/office/officeart/2005/8/layout/hierarchy3"/>
    <dgm:cxn modelId="{C8607F48-060A-764F-84DA-45D6F1C538F9}" srcId="{C820C997-5775-1D4D-B615-942335D8F154}" destId="{84F3437F-B600-A644-99F4-6E1DF8387B12}" srcOrd="1" destOrd="0" parTransId="{2548E3A4-CB27-114A-89EA-C80B13E8BB9F}" sibTransId="{FA46A5F8-BBDC-664B-9AD6-2E1735900F55}"/>
    <dgm:cxn modelId="{B03E3F1A-CB33-DD40-8573-6D80E8765A71}" srcId="{FA6A981E-3070-A34F-947A-EB7ABA68EE11}" destId="{51FEB92C-5C00-4148-B4CE-600BD1896178}" srcOrd="0" destOrd="0" parTransId="{F9FEA76A-0448-B543-A07D-BFF42E9992EB}" sibTransId="{FFF0B65F-CD9A-6648-BBD9-4405952DABF1}"/>
    <dgm:cxn modelId="{7350C190-74A2-144C-B9A6-D5E10387C400}" type="presOf" srcId="{4EE020A8-A35E-F943-8D39-B335825AE9FF}" destId="{B9A2AEBA-8DB5-A741-9AFA-831FB972D460}" srcOrd="0" destOrd="0" presId="urn:microsoft.com/office/officeart/2005/8/layout/hierarchy3"/>
    <dgm:cxn modelId="{052E6DA5-E4C5-7841-94F6-8437BB3D697C}" type="presOf" srcId="{4F65C890-6967-5D41-856B-1BAADEDB4B58}" destId="{1B2A1DD4-116B-C64D-AB7C-4E334146ACC9}" srcOrd="0" destOrd="0" presId="urn:microsoft.com/office/officeart/2005/8/layout/hierarchy3"/>
    <dgm:cxn modelId="{ED72D179-00B3-DC43-845E-CEF7562AF714}" type="presOf" srcId="{FA6A981E-3070-A34F-947A-EB7ABA68EE11}" destId="{C6E62521-4D12-004A-A502-A60826E7EBAA}" srcOrd="1" destOrd="0" presId="urn:microsoft.com/office/officeart/2005/8/layout/hierarchy3"/>
    <dgm:cxn modelId="{09F36EE2-F466-2542-8DCA-3ADD5E166BE9}" type="presOf" srcId="{5ADB2149-FAF2-FD41-9564-36A9AA224EBD}" destId="{A69E1617-86CE-4B49-A4F8-B02490186F30}" srcOrd="0" destOrd="0" presId="urn:microsoft.com/office/officeart/2005/8/layout/hierarchy3"/>
    <dgm:cxn modelId="{496CF2C5-FFEA-C646-B06D-A62E4CE8B4B8}" type="presOf" srcId="{CB0A248A-E086-8F4B-A63C-250EFB5A7DBB}" destId="{0E6FC7EB-80AA-AC4F-92E0-0E78041CDE6D}" srcOrd="0" destOrd="0" presId="urn:microsoft.com/office/officeart/2005/8/layout/hierarchy3"/>
    <dgm:cxn modelId="{CACBB24F-BA96-6E47-B781-6175DC476ECF}" srcId="{8A5A9FAA-F984-444B-8BA7-6F42E18237DE}" destId="{249E975A-6248-F040-B0EC-0D217BA5812D}" srcOrd="0" destOrd="0" parTransId="{D7B695A4-8C81-7145-A1F9-297813E20ADC}" sibTransId="{B21CA502-2196-FC49-B024-49C7EF69C567}"/>
    <dgm:cxn modelId="{A244E13B-DE56-A142-9D4C-26B7A109DE9B}" type="presParOf" srcId="{1311F7BE-D404-D349-BB42-D06F815CB3A0}" destId="{65B303EF-CF3A-0A47-BD65-066E7387980C}" srcOrd="0" destOrd="0" presId="urn:microsoft.com/office/officeart/2005/8/layout/hierarchy3"/>
    <dgm:cxn modelId="{C1F3BBE0-CB67-F445-ADCC-115FF8B924C0}" type="presParOf" srcId="{65B303EF-CF3A-0A47-BD65-066E7387980C}" destId="{C88AF388-E42F-5E49-89BA-17D87E548B2F}" srcOrd="0" destOrd="0" presId="urn:microsoft.com/office/officeart/2005/8/layout/hierarchy3"/>
    <dgm:cxn modelId="{3AD2E9E0-35FE-E44F-9AF8-D0AF647C8F4A}" type="presParOf" srcId="{C88AF388-E42F-5E49-89BA-17D87E548B2F}" destId="{A31D7AAC-FC8E-004F-B865-F0253AEE1155}" srcOrd="0" destOrd="0" presId="urn:microsoft.com/office/officeart/2005/8/layout/hierarchy3"/>
    <dgm:cxn modelId="{CEA288F4-9ACD-6346-A5CF-43AF371FA7D1}" type="presParOf" srcId="{C88AF388-E42F-5E49-89BA-17D87E548B2F}" destId="{E831056C-9A48-964E-B68D-5061B30A0B2E}" srcOrd="1" destOrd="0" presId="urn:microsoft.com/office/officeart/2005/8/layout/hierarchy3"/>
    <dgm:cxn modelId="{38468A20-95E0-9F49-8440-C91878320ACF}" type="presParOf" srcId="{65B303EF-CF3A-0A47-BD65-066E7387980C}" destId="{B6BE7F2D-0741-DC4A-883B-CE2C4C1343A1}" srcOrd="1" destOrd="0" presId="urn:microsoft.com/office/officeart/2005/8/layout/hierarchy3"/>
    <dgm:cxn modelId="{4D9DCF9A-18BF-F040-8A62-C6746D0094D8}" type="presParOf" srcId="{B6BE7F2D-0741-DC4A-883B-CE2C4C1343A1}" destId="{D506F360-FBE7-A546-AC58-035A01472293}" srcOrd="0" destOrd="0" presId="urn:microsoft.com/office/officeart/2005/8/layout/hierarchy3"/>
    <dgm:cxn modelId="{B9BC3E22-1E66-B843-BA48-480A3630743D}" type="presParOf" srcId="{B6BE7F2D-0741-DC4A-883B-CE2C4C1343A1}" destId="{195F2E14-05C7-644B-B6BE-707563606306}" srcOrd="1" destOrd="0" presId="urn:microsoft.com/office/officeart/2005/8/layout/hierarchy3"/>
    <dgm:cxn modelId="{A24284CF-42AE-0B49-B5D2-389A70424B2D}" type="presParOf" srcId="{B6BE7F2D-0741-DC4A-883B-CE2C4C1343A1}" destId="{0E6FC7EB-80AA-AC4F-92E0-0E78041CDE6D}" srcOrd="2" destOrd="0" presId="urn:microsoft.com/office/officeart/2005/8/layout/hierarchy3"/>
    <dgm:cxn modelId="{13B82D19-85A0-2A4C-A1DB-D4867AD301A0}" type="presParOf" srcId="{B6BE7F2D-0741-DC4A-883B-CE2C4C1343A1}" destId="{5F4B137F-2E04-C242-AEBD-63382F5DADFC}" srcOrd="3" destOrd="0" presId="urn:microsoft.com/office/officeart/2005/8/layout/hierarchy3"/>
    <dgm:cxn modelId="{56E07565-0F92-7745-9B90-1C082B8C7484}" type="presParOf" srcId="{B6BE7F2D-0741-DC4A-883B-CE2C4C1343A1}" destId="{790BEB0E-6B5B-BE40-A3A9-EE69F83027B8}" srcOrd="4" destOrd="0" presId="urn:microsoft.com/office/officeart/2005/8/layout/hierarchy3"/>
    <dgm:cxn modelId="{53BBDFA3-54E6-9D40-A9E4-5750A89772D0}" type="presParOf" srcId="{B6BE7F2D-0741-DC4A-883B-CE2C4C1343A1}" destId="{3D110699-3DBB-5146-A1DC-9DF4CC366F5C}" srcOrd="5" destOrd="0" presId="urn:microsoft.com/office/officeart/2005/8/layout/hierarchy3"/>
    <dgm:cxn modelId="{C4312315-27E1-8849-B0F5-AA00688B255F}" type="presParOf" srcId="{1311F7BE-D404-D349-BB42-D06F815CB3A0}" destId="{4A872E52-54F5-1A43-85FC-DCE645AB9B6F}" srcOrd="1" destOrd="0" presId="urn:microsoft.com/office/officeart/2005/8/layout/hierarchy3"/>
    <dgm:cxn modelId="{E3EC5CB7-9CB2-E547-8439-9465CD42B513}" type="presParOf" srcId="{4A872E52-54F5-1A43-85FC-DCE645AB9B6F}" destId="{294828B9-5D8A-374C-B55B-597E28DCB701}" srcOrd="0" destOrd="0" presId="urn:microsoft.com/office/officeart/2005/8/layout/hierarchy3"/>
    <dgm:cxn modelId="{0A53D5C3-2E73-E342-A58E-2BB0DA8BE16B}" type="presParOf" srcId="{294828B9-5D8A-374C-B55B-597E28DCB701}" destId="{9797C1B8-553B-7B41-931F-7E110BE99EAA}" srcOrd="0" destOrd="0" presId="urn:microsoft.com/office/officeart/2005/8/layout/hierarchy3"/>
    <dgm:cxn modelId="{3B3204D0-73EA-0A40-A2B0-1CFF7A5CBF48}" type="presParOf" srcId="{294828B9-5D8A-374C-B55B-597E28DCB701}" destId="{A22B84D8-03AB-CA45-90C5-01047C820E69}" srcOrd="1" destOrd="0" presId="urn:microsoft.com/office/officeart/2005/8/layout/hierarchy3"/>
    <dgm:cxn modelId="{CCF4E23A-B1A1-9844-8249-FE707521B391}" type="presParOf" srcId="{4A872E52-54F5-1A43-85FC-DCE645AB9B6F}" destId="{A005FEA5-2DB2-F643-8FB0-5B8DF56790A3}" srcOrd="1" destOrd="0" presId="urn:microsoft.com/office/officeart/2005/8/layout/hierarchy3"/>
    <dgm:cxn modelId="{0E487DC7-CACD-FC4F-8AB0-E1ADFF0A53D3}" type="presParOf" srcId="{A005FEA5-2DB2-F643-8FB0-5B8DF56790A3}" destId="{A69E1617-86CE-4B49-A4F8-B02490186F30}" srcOrd="0" destOrd="0" presId="urn:microsoft.com/office/officeart/2005/8/layout/hierarchy3"/>
    <dgm:cxn modelId="{F890B6A6-F4CE-814B-958A-CE969A1A34F9}" type="presParOf" srcId="{A005FEA5-2DB2-F643-8FB0-5B8DF56790A3}" destId="{EB5CB965-FFE0-B148-AF27-9EABE58F81E7}" srcOrd="1" destOrd="0" presId="urn:microsoft.com/office/officeart/2005/8/layout/hierarchy3"/>
    <dgm:cxn modelId="{A2D34FD3-5E82-6A4E-8208-9A0480AAAA5B}" type="presParOf" srcId="{A005FEA5-2DB2-F643-8FB0-5B8DF56790A3}" destId="{8AF6E76E-68BB-264D-826E-AEBB39267524}" srcOrd="2" destOrd="0" presId="urn:microsoft.com/office/officeart/2005/8/layout/hierarchy3"/>
    <dgm:cxn modelId="{37DD2730-64AE-1243-AE2E-DA0A03BBC616}" type="presParOf" srcId="{A005FEA5-2DB2-F643-8FB0-5B8DF56790A3}" destId="{11F567F9-0295-3F48-9CFB-A29A07F8ED60}" srcOrd="3" destOrd="0" presId="urn:microsoft.com/office/officeart/2005/8/layout/hierarchy3"/>
    <dgm:cxn modelId="{E3EBAE07-335E-E248-840B-BD1063D7F847}" type="presParOf" srcId="{A005FEA5-2DB2-F643-8FB0-5B8DF56790A3}" destId="{29C59D61-C26A-AA40-8EA4-D9F10DB3FA4C}" srcOrd="4" destOrd="0" presId="urn:microsoft.com/office/officeart/2005/8/layout/hierarchy3"/>
    <dgm:cxn modelId="{FBF45FAA-D31A-7147-93BF-28B9FE7F293A}" type="presParOf" srcId="{A005FEA5-2DB2-F643-8FB0-5B8DF56790A3}" destId="{B9A2AEBA-8DB5-A741-9AFA-831FB972D460}" srcOrd="5" destOrd="0" presId="urn:microsoft.com/office/officeart/2005/8/layout/hierarchy3"/>
    <dgm:cxn modelId="{3B059441-52F1-7F4E-A9A3-69AD2A3AD535}" type="presParOf" srcId="{1311F7BE-D404-D349-BB42-D06F815CB3A0}" destId="{4C0FBB09-7455-AD4B-A250-A227E5BE8914}" srcOrd="2" destOrd="0" presId="urn:microsoft.com/office/officeart/2005/8/layout/hierarchy3"/>
    <dgm:cxn modelId="{D0B50406-09B4-8C43-AA6C-DDCCBB3A1301}" type="presParOf" srcId="{4C0FBB09-7455-AD4B-A250-A227E5BE8914}" destId="{D4B22C91-84BC-B14D-B12A-35306AE4CA8C}" srcOrd="0" destOrd="0" presId="urn:microsoft.com/office/officeart/2005/8/layout/hierarchy3"/>
    <dgm:cxn modelId="{1B5F4E87-9E90-AA41-89F8-A81F81885C20}" type="presParOf" srcId="{D4B22C91-84BC-B14D-B12A-35306AE4CA8C}" destId="{6FDB1C52-66B8-EF4F-9FB7-A5C8D3D6C37F}" srcOrd="0" destOrd="0" presId="urn:microsoft.com/office/officeart/2005/8/layout/hierarchy3"/>
    <dgm:cxn modelId="{7DED7964-2FD1-0E45-B8E4-879FFE79A341}" type="presParOf" srcId="{D4B22C91-84BC-B14D-B12A-35306AE4CA8C}" destId="{97A63C3D-DF05-2E49-ADF2-60951A1D1420}" srcOrd="1" destOrd="0" presId="urn:microsoft.com/office/officeart/2005/8/layout/hierarchy3"/>
    <dgm:cxn modelId="{B37354F3-352A-344E-A639-172A417FB449}" type="presParOf" srcId="{4C0FBB09-7455-AD4B-A250-A227E5BE8914}" destId="{8B7CDE3C-846A-BB46-9BB0-FBE85B4B4746}" srcOrd="1" destOrd="0" presId="urn:microsoft.com/office/officeart/2005/8/layout/hierarchy3"/>
    <dgm:cxn modelId="{6E1D7436-2657-4C46-94FA-8A7B8279D30C}" type="presParOf" srcId="{8B7CDE3C-846A-BB46-9BB0-FBE85B4B4746}" destId="{F1386D75-35EA-5D42-9968-3F87FE7AA2CE}" srcOrd="0" destOrd="0" presId="urn:microsoft.com/office/officeart/2005/8/layout/hierarchy3"/>
    <dgm:cxn modelId="{02558F8B-F288-234B-B269-92F31FC9721F}" type="presParOf" srcId="{8B7CDE3C-846A-BB46-9BB0-FBE85B4B4746}" destId="{CDF79683-4896-AE46-8C7E-1E26F3144B7F}" srcOrd="1" destOrd="0" presId="urn:microsoft.com/office/officeart/2005/8/layout/hierarchy3"/>
    <dgm:cxn modelId="{37B300CD-0F03-1146-9E23-3F21D25F70CA}" type="presParOf" srcId="{8B7CDE3C-846A-BB46-9BB0-FBE85B4B4746}" destId="{22BDA43B-DDAC-6B48-B529-9D41B158BFE5}" srcOrd="2" destOrd="0" presId="urn:microsoft.com/office/officeart/2005/8/layout/hierarchy3"/>
    <dgm:cxn modelId="{2C7F7FB9-1CB3-4047-BAFE-8E05D20FA0F9}" type="presParOf" srcId="{8B7CDE3C-846A-BB46-9BB0-FBE85B4B4746}" destId="{86D2BFCF-6137-6040-B4D7-654F73B11185}" srcOrd="3" destOrd="0" presId="urn:microsoft.com/office/officeart/2005/8/layout/hierarchy3"/>
    <dgm:cxn modelId="{CE8A7936-B535-8540-A7F1-AAB743D1CD4E}" type="presParOf" srcId="{8B7CDE3C-846A-BB46-9BB0-FBE85B4B4746}" destId="{FECE01BA-866C-8B4C-8971-A9BDF35383BD}" srcOrd="4" destOrd="0" presId="urn:microsoft.com/office/officeart/2005/8/layout/hierarchy3"/>
    <dgm:cxn modelId="{BC7EF1E6-4E7B-2C4D-ADC4-8DCD36593925}" type="presParOf" srcId="{8B7CDE3C-846A-BB46-9BB0-FBE85B4B4746}" destId="{69BFFA3F-0AD9-9441-82BC-335A44ED0150}" srcOrd="5" destOrd="0" presId="urn:microsoft.com/office/officeart/2005/8/layout/hierarchy3"/>
    <dgm:cxn modelId="{8BB4C528-9F06-D54F-A9C4-1C8917AE33D0}" type="presParOf" srcId="{8B7CDE3C-846A-BB46-9BB0-FBE85B4B4746}" destId="{1B2A1DD4-116B-C64D-AB7C-4E334146ACC9}" srcOrd="6" destOrd="0" presId="urn:microsoft.com/office/officeart/2005/8/layout/hierarchy3"/>
    <dgm:cxn modelId="{378E466B-9C09-B746-B956-00C334190E20}" type="presParOf" srcId="{8B7CDE3C-846A-BB46-9BB0-FBE85B4B4746}" destId="{F0161445-FBCA-154C-A578-ACEB2B139284}" srcOrd="7" destOrd="0" presId="urn:microsoft.com/office/officeart/2005/8/layout/hierarchy3"/>
    <dgm:cxn modelId="{59ED2C2E-3CD0-C144-97D1-1FB83F4F797C}" type="presParOf" srcId="{1311F7BE-D404-D349-BB42-D06F815CB3A0}" destId="{72F5BBD8-11DF-9646-80C0-53EB1F187006}" srcOrd="3" destOrd="0" presId="urn:microsoft.com/office/officeart/2005/8/layout/hierarchy3"/>
    <dgm:cxn modelId="{633758A3-FA1B-7347-9C03-FB08998322F7}" type="presParOf" srcId="{72F5BBD8-11DF-9646-80C0-53EB1F187006}" destId="{5C2FD415-52B4-3149-8FE7-A15013E2F92D}" srcOrd="0" destOrd="0" presId="urn:microsoft.com/office/officeart/2005/8/layout/hierarchy3"/>
    <dgm:cxn modelId="{F1B1703F-0E0E-2741-A6E7-57879A27A7EF}" type="presParOf" srcId="{5C2FD415-52B4-3149-8FE7-A15013E2F92D}" destId="{2331A22A-7C8D-C642-BBF8-C12A6CD27989}" srcOrd="0" destOrd="0" presId="urn:microsoft.com/office/officeart/2005/8/layout/hierarchy3"/>
    <dgm:cxn modelId="{96077E9E-DD1D-514D-8541-8E6AF623BA26}" type="presParOf" srcId="{5C2FD415-52B4-3149-8FE7-A15013E2F92D}" destId="{C6E62521-4D12-004A-A502-A60826E7EBAA}" srcOrd="1" destOrd="0" presId="urn:microsoft.com/office/officeart/2005/8/layout/hierarchy3"/>
    <dgm:cxn modelId="{42220094-0109-B940-A5F3-83039E05B6BC}" type="presParOf" srcId="{72F5BBD8-11DF-9646-80C0-53EB1F187006}" destId="{CD78D6BF-30BC-7142-9725-B9D1BF666E7B}" srcOrd="1" destOrd="0" presId="urn:microsoft.com/office/officeart/2005/8/layout/hierarchy3"/>
    <dgm:cxn modelId="{300488FE-0A96-8247-901D-B652255C48B6}" type="presParOf" srcId="{CD78D6BF-30BC-7142-9725-B9D1BF666E7B}" destId="{1AC9A5BA-BC67-294C-AC33-A22F6DB38F56}" srcOrd="0" destOrd="0" presId="urn:microsoft.com/office/officeart/2005/8/layout/hierarchy3"/>
    <dgm:cxn modelId="{1180D178-81C2-A745-89C2-7B5C52C83758}" type="presParOf" srcId="{CD78D6BF-30BC-7142-9725-B9D1BF666E7B}" destId="{DCB2FCDB-E6D6-904E-A580-4ADB3BF065A6}" srcOrd="1" destOrd="0" presId="urn:microsoft.com/office/officeart/2005/8/layout/hierarchy3"/>
    <dgm:cxn modelId="{23E3772F-335C-E348-B6FA-23F6272CC2FE}" type="presParOf" srcId="{CD78D6BF-30BC-7142-9725-B9D1BF666E7B}" destId="{83B0DAF1-60E4-9045-B9E4-B96C5D869AFD}" srcOrd="2" destOrd="0" presId="urn:microsoft.com/office/officeart/2005/8/layout/hierarchy3"/>
    <dgm:cxn modelId="{1BA70815-90DE-4A48-B8D4-8C2EAE80D34F}" type="presParOf" srcId="{CD78D6BF-30BC-7142-9725-B9D1BF666E7B}" destId="{366DBA70-8BB4-F34F-8B9B-A2766771CED6}" srcOrd="3" destOrd="0" presId="urn:microsoft.com/office/officeart/2005/8/layout/hierarchy3"/>
    <dgm:cxn modelId="{43BD1723-A3C0-6D44-9BE9-70651310650B}" type="presParOf" srcId="{CD78D6BF-30BC-7142-9725-B9D1BF666E7B}" destId="{46F7C217-EAF9-1940-A3AC-6B582F32A3FA}" srcOrd="4" destOrd="0" presId="urn:microsoft.com/office/officeart/2005/8/layout/hierarchy3"/>
    <dgm:cxn modelId="{9B2CB2E1-B5B4-3045-AE3A-89B69030B120}" type="presParOf" srcId="{CD78D6BF-30BC-7142-9725-B9D1BF666E7B}" destId="{5AF0E7B9-E263-D64F-82B7-2123FE05D917}"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345D47-8D5E-EF4F-9ED8-936890EC94B5}"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A41D35A3-B306-0247-9C90-FE2FD338F566}">
      <dgm:prSet/>
      <dgm:spPr>
        <a:solidFill>
          <a:schemeClr val="accent3"/>
        </a:solidFill>
        <a:ln>
          <a:solidFill>
            <a:schemeClr val="accent3"/>
          </a:solidFill>
        </a:ln>
      </dgm:spPr>
      <dgm:t>
        <a:bodyPr/>
        <a:lstStyle/>
        <a:p>
          <a:pPr rtl="0"/>
          <a:r>
            <a:rPr lang="en-US" dirty="0" smtClean="0"/>
            <a:t>The two most important characteristics of memory</a:t>
          </a:r>
          <a:endParaRPr lang="en-US" dirty="0"/>
        </a:p>
      </dgm:t>
    </dgm:pt>
    <dgm:pt modelId="{D1BE60B8-0963-4F46-B025-69563C2B04F0}" type="parTrans" cxnId="{67D9566B-B9BA-8649-AB7A-40E6060CBA2C}">
      <dgm:prSet/>
      <dgm:spPr/>
      <dgm:t>
        <a:bodyPr/>
        <a:lstStyle/>
        <a:p>
          <a:endParaRPr lang="en-US"/>
        </a:p>
      </dgm:t>
    </dgm:pt>
    <dgm:pt modelId="{4D21CA9D-B342-C145-9903-36C13BD31C9E}" type="sibTrans" cxnId="{67D9566B-B9BA-8649-AB7A-40E6060CBA2C}">
      <dgm:prSet/>
      <dgm:spPr/>
      <dgm:t>
        <a:bodyPr/>
        <a:lstStyle/>
        <a:p>
          <a:endParaRPr lang="en-US"/>
        </a:p>
      </dgm:t>
    </dgm:pt>
    <dgm:pt modelId="{86657987-5D7D-9145-9B7A-F752208AD897}">
      <dgm:prSet custT="1"/>
      <dgm:spPr/>
      <dgm:t>
        <a:bodyPr/>
        <a:lstStyle/>
        <a:p>
          <a:pPr rtl="0"/>
          <a:endParaRPr lang="en-US" sz="2000" dirty="0" smtClean="0"/>
        </a:p>
        <a:p>
          <a:pPr rtl="0"/>
          <a:r>
            <a:rPr lang="en-US" sz="3000" dirty="0" smtClean="0"/>
            <a:t>Three performance parameters are used:</a:t>
          </a:r>
          <a:endParaRPr lang="en-US" sz="3000" dirty="0"/>
        </a:p>
      </dgm:t>
    </dgm:pt>
    <dgm:pt modelId="{602B3695-5FF0-9C4A-B946-F15B2FB28D16}" type="parTrans" cxnId="{EFE69842-B030-B54C-A174-D400E1F6B7B1}">
      <dgm:prSet/>
      <dgm:spPr/>
      <dgm:t>
        <a:bodyPr/>
        <a:lstStyle/>
        <a:p>
          <a:endParaRPr lang="en-US"/>
        </a:p>
      </dgm:t>
    </dgm:pt>
    <dgm:pt modelId="{5ED105F6-1A94-EE4F-911E-E0F216E124A5}" type="sibTrans" cxnId="{EFE69842-B030-B54C-A174-D400E1F6B7B1}">
      <dgm:prSet/>
      <dgm:spPr/>
      <dgm:t>
        <a:bodyPr/>
        <a:lstStyle/>
        <a:p>
          <a:endParaRPr lang="en-US"/>
        </a:p>
      </dgm:t>
    </dgm:pt>
    <dgm:pt modelId="{CF384916-2EBE-C047-B176-DAD9E34690A4}">
      <dgm:prSet/>
      <dgm:spPr/>
      <dgm:t>
        <a:bodyPr/>
        <a:lstStyle/>
        <a:p>
          <a:pPr rtl="0"/>
          <a:r>
            <a:rPr lang="en-GB" dirty="0" smtClean="0"/>
            <a:t>Access time (latency)</a:t>
          </a:r>
          <a:endParaRPr lang="en-GB" dirty="0"/>
        </a:p>
      </dgm:t>
    </dgm:pt>
    <dgm:pt modelId="{4691FD66-CC92-AF49-9FA8-89E7ADDE426E}" type="parTrans" cxnId="{1EFD4954-79F2-5A41-ABFB-49CAF963DDCF}">
      <dgm:prSet/>
      <dgm:spPr/>
      <dgm:t>
        <a:bodyPr/>
        <a:lstStyle/>
        <a:p>
          <a:endParaRPr lang="en-US"/>
        </a:p>
      </dgm:t>
    </dgm:pt>
    <dgm:pt modelId="{6C69B0F2-86D0-BE49-B377-295A6A39A971}" type="sibTrans" cxnId="{1EFD4954-79F2-5A41-ABFB-49CAF963DDCF}">
      <dgm:prSet/>
      <dgm:spPr/>
      <dgm:t>
        <a:bodyPr/>
        <a:lstStyle/>
        <a:p>
          <a:endParaRPr lang="en-US"/>
        </a:p>
      </dgm:t>
    </dgm:pt>
    <dgm:pt modelId="{317CB85F-1C30-8E43-8C90-8E62399E8176}">
      <dgm:prSet/>
      <dgm:spPr/>
      <dgm:t>
        <a:bodyPr/>
        <a:lstStyle/>
        <a:p>
          <a:pPr rtl="0"/>
          <a:r>
            <a:rPr lang="en-US" dirty="0" smtClean="0"/>
            <a:t>For random-access memory it is the time it takes to perform a read or write operation</a:t>
          </a:r>
          <a:endParaRPr lang="en-US" dirty="0"/>
        </a:p>
      </dgm:t>
    </dgm:pt>
    <dgm:pt modelId="{EE8EDB02-BC91-964C-A351-6CEF0F3A0FB9}" type="parTrans" cxnId="{E624E411-7403-6F4A-8733-5F67BF7E579E}">
      <dgm:prSet/>
      <dgm:spPr/>
      <dgm:t>
        <a:bodyPr/>
        <a:lstStyle/>
        <a:p>
          <a:endParaRPr lang="en-US"/>
        </a:p>
      </dgm:t>
    </dgm:pt>
    <dgm:pt modelId="{7841D5F3-1D0E-3249-9335-D18CCF73B93D}" type="sibTrans" cxnId="{E624E411-7403-6F4A-8733-5F67BF7E579E}">
      <dgm:prSet/>
      <dgm:spPr/>
      <dgm:t>
        <a:bodyPr/>
        <a:lstStyle/>
        <a:p>
          <a:endParaRPr lang="en-US"/>
        </a:p>
      </dgm:t>
    </dgm:pt>
    <dgm:pt modelId="{7408E672-E96F-5941-8BBA-E8B5E346BAA1}">
      <dgm:prSet/>
      <dgm:spPr/>
      <dgm:t>
        <a:bodyPr/>
        <a:lstStyle/>
        <a:p>
          <a:pPr rtl="0"/>
          <a:r>
            <a:rPr lang="en-US" dirty="0" smtClean="0"/>
            <a:t>For non-random-access memory it is the time it takes to position the read-write mechanism at the desired location</a:t>
          </a:r>
          <a:endParaRPr lang="en-US" dirty="0"/>
        </a:p>
      </dgm:t>
    </dgm:pt>
    <dgm:pt modelId="{B89F4393-BF34-0040-A33A-9871583F5B3F}" type="parTrans" cxnId="{C0830C1F-53BF-0342-82F9-6DF09C874BF1}">
      <dgm:prSet/>
      <dgm:spPr/>
      <dgm:t>
        <a:bodyPr/>
        <a:lstStyle/>
        <a:p>
          <a:endParaRPr lang="en-US"/>
        </a:p>
      </dgm:t>
    </dgm:pt>
    <dgm:pt modelId="{A797B638-1219-7E40-B797-3853F4F7CF99}" type="sibTrans" cxnId="{C0830C1F-53BF-0342-82F9-6DF09C874BF1}">
      <dgm:prSet/>
      <dgm:spPr/>
      <dgm:t>
        <a:bodyPr/>
        <a:lstStyle/>
        <a:p>
          <a:endParaRPr lang="en-US"/>
        </a:p>
      </dgm:t>
    </dgm:pt>
    <dgm:pt modelId="{4BB96DB0-F8CB-0D43-B5F2-EE804536328D}">
      <dgm:prSet custT="1"/>
      <dgm:spPr/>
      <dgm:t>
        <a:bodyPr/>
        <a:lstStyle/>
        <a:p>
          <a:pPr rtl="0"/>
          <a:r>
            <a:rPr lang="en-US" sz="1400" dirty="0" smtClean="0"/>
            <a:t>Memory cycle time</a:t>
          </a:r>
          <a:endParaRPr lang="en-US" sz="1400" dirty="0"/>
        </a:p>
      </dgm:t>
    </dgm:pt>
    <dgm:pt modelId="{DA145010-1BC5-4A47-8C0F-5A2A26315F5D}" type="parTrans" cxnId="{F7FB9BBA-CCBB-DF45-9564-D777DFD59F03}">
      <dgm:prSet/>
      <dgm:spPr/>
      <dgm:t>
        <a:bodyPr/>
        <a:lstStyle/>
        <a:p>
          <a:endParaRPr lang="en-US"/>
        </a:p>
      </dgm:t>
    </dgm:pt>
    <dgm:pt modelId="{A6CFE9F4-7A7B-2C44-8271-BE68A2567E01}" type="sibTrans" cxnId="{F7FB9BBA-CCBB-DF45-9564-D777DFD59F03}">
      <dgm:prSet/>
      <dgm:spPr/>
      <dgm:t>
        <a:bodyPr/>
        <a:lstStyle/>
        <a:p>
          <a:endParaRPr lang="en-US"/>
        </a:p>
      </dgm:t>
    </dgm:pt>
    <dgm:pt modelId="{D60B39AF-5EB9-C047-98BC-FC39BA3364E4}">
      <dgm:prSet custT="1"/>
      <dgm:spPr/>
      <dgm:t>
        <a:bodyPr/>
        <a:lstStyle/>
        <a:p>
          <a:pPr rtl="0"/>
          <a:r>
            <a:rPr lang="en-US" sz="1100" dirty="0" smtClean="0"/>
            <a:t>Access time plus any additional time required before second access can commence</a:t>
          </a:r>
          <a:endParaRPr lang="en-US" sz="1100" dirty="0"/>
        </a:p>
      </dgm:t>
    </dgm:pt>
    <dgm:pt modelId="{5E97EA38-D1A0-1B43-8B27-53638AEBE5C5}" type="parTrans" cxnId="{024C89BA-7E9F-174A-BBC7-3186A108E4E6}">
      <dgm:prSet/>
      <dgm:spPr/>
      <dgm:t>
        <a:bodyPr/>
        <a:lstStyle/>
        <a:p>
          <a:endParaRPr lang="en-US"/>
        </a:p>
      </dgm:t>
    </dgm:pt>
    <dgm:pt modelId="{3E176711-D759-2242-93D1-C0B062B3A17C}" type="sibTrans" cxnId="{024C89BA-7E9F-174A-BBC7-3186A108E4E6}">
      <dgm:prSet/>
      <dgm:spPr/>
      <dgm:t>
        <a:bodyPr/>
        <a:lstStyle/>
        <a:p>
          <a:endParaRPr lang="en-US"/>
        </a:p>
      </dgm:t>
    </dgm:pt>
    <dgm:pt modelId="{9498714A-5D09-AE4D-81B2-F8F2997E0A84}">
      <dgm:prSet custT="1"/>
      <dgm:spPr/>
      <dgm:t>
        <a:bodyPr/>
        <a:lstStyle/>
        <a:p>
          <a:pPr rtl="0"/>
          <a:r>
            <a:rPr lang="en-US" sz="1100" dirty="0" smtClean="0"/>
            <a:t>Additional time may be required for transients to die out on signal lines or to regenerate data if they are read destructively</a:t>
          </a:r>
          <a:endParaRPr lang="en-US" sz="1100" dirty="0"/>
        </a:p>
      </dgm:t>
    </dgm:pt>
    <dgm:pt modelId="{51AEF564-2A4F-774E-A6BF-9C5BB7C7BA51}" type="parTrans" cxnId="{582BB5E4-E826-2E4C-8F7E-3AF94691565F}">
      <dgm:prSet/>
      <dgm:spPr/>
      <dgm:t>
        <a:bodyPr/>
        <a:lstStyle/>
        <a:p>
          <a:endParaRPr lang="en-US"/>
        </a:p>
      </dgm:t>
    </dgm:pt>
    <dgm:pt modelId="{647066E6-D48E-7540-80CC-0AC22D7E35BC}" type="sibTrans" cxnId="{582BB5E4-E826-2E4C-8F7E-3AF94691565F}">
      <dgm:prSet/>
      <dgm:spPr/>
      <dgm:t>
        <a:bodyPr/>
        <a:lstStyle/>
        <a:p>
          <a:endParaRPr lang="en-US"/>
        </a:p>
      </dgm:t>
    </dgm:pt>
    <dgm:pt modelId="{17DFE561-8622-9F49-AD32-92661BDD5157}">
      <dgm:prSet custT="1"/>
      <dgm:spPr/>
      <dgm:t>
        <a:bodyPr/>
        <a:lstStyle/>
        <a:p>
          <a:pPr rtl="0"/>
          <a:r>
            <a:rPr lang="en-US" sz="1100" dirty="0" smtClean="0"/>
            <a:t>Concerned with the system bus, not the processor</a:t>
          </a:r>
          <a:endParaRPr lang="en-US" sz="1100" dirty="0"/>
        </a:p>
      </dgm:t>
    </dgm:pt>
    <dgm:pt modelId="{2917BF63-F96B-4646-A238-694B5CE16ADB}" type="parTrans" cxnId="{19FBFDAF-CE6E-0E4D-A368-CE236325F355}">
      <dgm:prSet/>
      <dgm:spPr/>
      <dgm:t>
        <a:bodyPr/>
        <a:lstStyle/>
        <a:p>
          <a:endParaRPr lang="en-US"/>
        </a:p>
      </dgm:t>
    </dgm:pt>
    <dgm:pt modelId="{00068B92-6255-9847-84BD-929767462738}" type="sibTrans" cxnId="{19FBFDAF-CE6E-0E4D-A368-CE236325F355}">
      <dgm:prSet/>
      <dgm:spPr/>
      <dgm:t>
        <a:bodyPr/>
        <a:lstStyle/>
        <a:p>
          <a:endParaRPr lang="en-US"/>
        </a:p>
      </dgm:t>
    </dgm:pt>
    <dgm:pt modelId="{6F299D02-4724-A74A-AA67-D410C5ECB300}">
      <dgm:prSet/>
      <dgm:spPr/>
      <dgm:t>
        <a:bodyPr/>
        <a:lstStyle/>
        <a:p>
          <a:pPr rtl="0"/>
          <a:r>
            <a:rPr lang="en-US" dirty="0" smtClean="0"/>
            <a:t>Transfer rate</a:t>
          </a:r>
          <a:endParaRPr lang="en-US" dirty="0"/>
        </a:p>
      </dgm:t>
    </dgm:pt>
    <dgm:pt modelId="{126EB937-125C-3645-A822-00222F561300}" type="parTrans" cxnId="{0190996B-7D1A-0642-9595-9C104F6DAD68}">
      <dgm:prSet/>
      <dgm:spPr/>
      <dgm:t>
        <a:bodyPr/>
        <a:lstStyle/>
        <a:p>
          <a:endParaRPr lang="en-US"/>
        </a:p>
      </dgm:t>
    </dgm:pt>
    <dgm:pt modelId="{0CB6D00F-8917-7D41-93CF-8AB361ABE8CC}" type="sibTrans" cxnId="{0190996B-7D1A-0642-9595-9C104F6DAD68}">
      <dgm:prSet/>
      <dgm:spPr/>
      <dgm:t>
        <a:bodyPr/>
        <a:lstStyle/>
        <a:p>
          <a:endParaRPr lang="en-US"/>
        </a:p>
      </dgm:t>
    </dgm:pt>
    <dgm:pt modelId="{E762937F-2561-A44B-8C95-94BA8C9C4617}">
      <dgm:prSet/>
      <dgm:spPr/>
      <dgm:t>
        <a:bodyPr/>
        <a:lstStyle/>
        <a:p>
          <a:pPr rtl="0"/>
          <a:r>
            <a:rPr lang="en-US" dirty="0" smtClean="0"/>
            <a:t>The rate at which data can be transferred into or out of a memory unit</a:t>
          </a:r>
          <a:endParaRPr lang="en-US" dirty="0"/>
        </a:p>
      </dgm:t>
    </dgm:pt>
    <dgm:pt modelId="{341C858B-B1A1-9C4F-A648-D1C7100925DC}" type="parTrans" cxnId="{249E08D8-A514-CD4F-B569-5825518BE2CA}">
      <dgm:prSet/>
      <dgm:spPr/>
      <dgm:t>
        <a:bodyPr/>
        <a:lstStyle/>
        <a:p>
          <a:endParaRPr lang="en-US"/>
        </a:p>
      </dgm:t>
    </dgm:pt>
    <dgm:pt modelId="{89B4B04F-DAD4-9747-908B-925408933E39}" type="sibTrans" cxnId="{249E08D8-A514-CD4F-B569-5825518BE2CA}">
      <dgm:prSet/>
      <dgm:spPr/>
      <dgm:t>
        <a:bodyPr/>
        <a:lstStyle/>
        <a:p>
          <a:endParaRPr lang="en-US"/>
        </a:p>
      </dgm:t>
    </dgm:pt>
    <dgm:pt modelId="{A6F1DB38-E56A-BA4B-B780-FA6EDBD930C8}">
      <dgm:prSet/>
      <dgm:spPr/>
      <dgm:t>
        <a:bodyPr/>
        <a:lstStyle/>
        <a:p>
          <a:pPr rtl="0"/>
          <a:r>
            <a:rPr lang="en-US" dirty="0" smtClean="0"/>
            <a:t>For random-access memory it is equal to 1/(cycle time)</a:t>
          </a:r>
          <a:endParaRPr lang="en-US" dirty="0"/>
        </a:p>
      </dgm:t>
    </dgm:pt>
    <dgm:pt modelId="{B09454DD-B16C-EA4E-98F7-131AA262A6FB}" type="parTrans" cxnId="{B26D4589-7F37-3648-A3E1-183DF5637DB3}">
      <dgm:prSet/>
      <dgm:spPr/>
      <dgm:t>
        <a:bodyPr/>
        <a:lstStyle/>
        <a:p>
          <a:endParaRPr lang="en-US"/>
        </a:p>
      </dgm:t>
    </dgm:pt>
    <dgm:pt modelId="{C04873EF-9610-C44F-BC9D-6C3FAB7D6212}" type="sibTrans" cxnId="{B26D4589-7F37-3648-A3E1-183DF5637DB3}">
      <dgm:prSet/>
      <dgm:spPr/>
      <dgm:t>
        <a:bodyPr/>
        <a:lstStyle/>
        <a:p>
          <a:endParaRPr lang="en-US"/>
        </a:p>
      </dgm:t>
    </dgm:pt>
    <dgm:pt modelId="{8DC7E3E3-3F49-9048-9468-3382299E881D}" type="pres">
      <dgm:prSet presAssocID="{63345D47-8D5E-EF4F-9ED8-936890EC94B5}" presName="Name0" presStyleCnt="0">
        <dgm:presLayoutVars>
          <dgm:chMax val="3"/>
          <dgm:chPref val="1"/>
          <dgm:dir/>
          <dgm:animLvl val="lvl"/>
          <dgm:resizeHandles/>
        </dgm:presLayoutVars>
      </dgm:prSet>
      <dgm:spPr/>
      <dgm:t>
        <a:bodyPr/>
        <a:lstStyle/>
        <a:p>
          <a:endParaRPr lang="en-US"/>
        </a:p>
      </dgm:t>
    </dgm:pt>
    <dgm:pt modelId="{C1C62E5A-EAEF-CE4A-8117-2DB3BEFFE3F4}" type="pres">
      <dgm:prSet presAssocID="{63345D47-8D5E-EF4F-9ED8-936890EC94B5}" presName="outerBox" presStyleCnt="0"/>
      <dgm:spPr/>
    </dgm:pt>
    <dgm:pt modelId="{13077C67-B24F-6A49-8EF8-E21AE295BA78}" type="pres">
      <dgm:prSet presAssocID="{63345D47-8D5E-EF4F-9ED8-936890EC94B5}" presName="outerBoxParent" presStyleLbl="node1" presStyleIdx="0" presStyleCnt="2"/>
      <dgm:spPr/>
      <dgm:t>
        <a:bodyPr/>
        <a:lstStyle/>
        <a:p>
          <a:endParaRPr lang="en-US"/>
        </a:p>
      </dgm:t>
    </dgm:pt>
    <dgm:pt modelId="{B733473D-D397-8C49-8CDA-15216272C145}" type="pres">
      <dgm:prSet presAssocID="{63345D47-8D5E-EF4F-9ED8-936890EC94B5}" presName="outerBoxChildren" presStyleCnt="0"/>
      <dgm:spPr/>
    </dgm:pt>
    <dgm:pt modelId="{D95F7024-0289-E042-84D4-642341566593}" type="pres">
      <dgm:prSet presAssocID="{63345D47-8D5E-EF4F-9ED8-936890EC94B5}" presName="middleBox" presStyleCnt="0"/>
      <dgm:spPr/>
    </dgm:pt>
    <dgm:pt modelId="{8A95A152-734B-A745-AAE7-3D32D8C60BCF}" type="pres">
      <dgm:prSet presAssocID="{63345D47-8D5E-EF4F-9ED8-936890EC94B5}" presName="middleBoxParent" presStyleLbl="node1" presStyleIdx="1" presStyleCnt="2"/>
      <dgm:spPr/>
      <dgm:t>
        <a:bodyPr/>
        <a:lstStyle/>
        <a:p>
          <a:endParaRPr lang="en-US"/>
        </a:p>
      </dgm:t>
    </dgm:pt>
    <dgm:pt modelId="{1F5364B3-A8EB-4B44-A950-38E11751855D}" type="pres">
      <dgm:prSet presAssocID="{63345D47-8D5E-EF4F-9ED8-936890EC94B5}" presName="middleBoxChildren" presStyleCnt="0"/>
      <dgm:spPr/>
    </dgm:pt>
    <dgm:pt modelId="{4DC5D986-59BC-1740-AC0E-735CF97CB45C}" type="pres">
      <dgm:prSet presAssocID="{CF384916-2EBE-C047-B176-DAD9E34690A4}" presName="mChild" presStyleLbl="fgAcc1" presStyleIdx="0" presStyleCnt="3">
        <dgm:presLayoutVars>
          <dgm:bulletEnabled val="1"/>
        </dgm:presLayoutVars>
      </dgm:prSet>
      <dgm:spPr/>
      <dgm:t>
        <a:bodyPr/>
        <a:lstStyle/>
        <a:p>
          <a:endParaRPr lang="en-US"/>
        </a:p>
      </dgm:t>
    </dgm:pt>
    <dgm:pt modelId="{37B0377C-E376-2541-BAA2-7EE7D8DF01DB}" type="pres">
      <dgm:prSet presAssocID="{6C69B0F2-86D0-BE49-B377-295A6A39A971}" presName="middleSibTrans" presStyleCnt="0"/>
      <dgm:spPr/>
    </dgm:pt>
    <dgm:pt modelId="{DCA2CBFE-8F07-BB4E-8414-CF97B200D168}" type="pres">
      <dgm:prSet presAssocID="{4BB96DB0-F8CB-0D43-B5F2-EE804536328D}" presName="mChild" presStyleLbl="fgAcc1" presStyleIdx="1" presStyleCnt="3" custScaleY="114815">
        <dgm:presLayoutVars>
          <dgm:bulletEnabled val="1"/>
        </dgm:presLayoutVars>
      </dgm:prSet>
      <dgm:spPr/>
      <dgm:t>
        <a:bodyPr/>
        <a:lstStyle/>
        <a:p>
          <a:endParaRPr lang="en-US"/>
        </a:p>
      </dgm:t>
    </dgm:pt>
    <dgm:pt modelId="{C8A02842-43F0-EE40-BD4B-3A0DC53468D2}" type="pres">
      <dgm:prSet presAssocID="{A6CFE9F4-7A7B-2C44-8271-BE68A2567E01}" presName="middleSibTrans" presStyleCnt="0"/>
      <dgm:spPr/>
    </dgm:pt>
    <dgm:pt modelId="{8D7CAF80-BCAD-AF40-83EC-CA9E025213FC}" type="pres">
      <dgm:prSet presAssocID="{6F299D02-4724-A74A-AA67-D410C5ECB300}" presName="mChild" presStyleLbl="fgAcc1" presStyleIdx="2" presStyleCnt="3">
        <dgm:presLayoutVars>
          <dgm:bulletEnabled val="1"/>
        </dgm:presLayoutVars>
      </dgm:prSet>
      <dgm:spPr/>
      <dgm:t>
        <a:bodyPr/>
        <a:lstStyle/>
        <a:p>
          <a:endParaRPr lang="en-US"/>
        </a:p>
      </dgm:t>
    </dgm:pt>
  </dgm:ptLst>
  <dgm:cxnLst>
    <dgm:cxn modelId="{67D9566B-B9BA-8649-AB7A-40E6060CBA2C}" srcId="{63345D47-8D5E-EF4F-9ED8-936890EC94B5}" destId="{A41D35A3-B306-0247-9C90-FE2FD338F566}" srcOrd="0" destOrd="0" parTransId="{D1BE60B8-0963-4F46-B025-69563C2B04F0}" sibTransId="{4D21CA9D-B342-C145-9903-36C13BD31C9E}"/>
    <dgm:cxn modelId="{024C89BA-7E9F-174A-BBC7-3186A108E4E6}" srcId="{4BB96DB0-F8CB-0D43-B5F2-EE804536328D}" destId="{D60B39AF-5EB9-C047-98BC-FC39BA3364E4}" srcOrd="0" destOrd="0" parTransId="{5E97EA38-D1A0-1B43-8B27-53638AEBE5C5}" sibTransId="{3E176711-D759-2242-93D1-C0B062B3A17C}"/>
    <dgm:cxn modelId="{C0830C1F-53BF-0342-82F9-6DF09C874BF1}" srcId="{CF384916-2EBE-C047-B176-DAD9E34690A4}" destId="{7408E672-E96F-5941-8BBA-E8B5E346BAA1}" srcOrd="1" destOrd="0" parTransId="{B89F4393-BF34-0040-A33A-9871583F5B3F}" sibTransId="{A797B638-1219-7E40-B797-3853F4F7CF99}"/>
    <dgm:cxn modelId="{CD6B9E43-2142-4448-A638-A4EC90323A3B}" type="presOf" srcId="{86657987-5D7D-9145-9B7A-F752208AD897}" destId="{8A95A152-734B-A745-AAE7-3D32D8C60BCF}" srcOrd="0" destOrd="0" presId="urn:microsoft.com/office/officeart/2005/8/layout/target2"/>
    <dgm:cxn modelId="{47B6ED1F-66E1-E54C-93D5-141A1C5D63B3}" type="presOf" srcId="{317CB85F-1C30-8E43-8C90-8E62399E8176}" destId="{4DC5D986-59BC-1740-AC0E-735CF97CB45C}" srcOrd="0" destOrd="1" presId="urn:microsoft.com/office/officeart/2005/8/layout/target2"/>
    <dgm:cxn modelId="{90BAB2A2-87A0-CB41-BD6A-D3A4F8845299}" type="presOf" srcId="{E762937F-2561-A44B-8C95-94BA8C9C4617}" destId="{8D7CAF80-BCAD-AF40-83EC-CA9E025213FC}" srcOrd="0" destOrd="1" presId="urn:microsoft.com/office/officeart/2005/8/layout/target2"/>
    <dgm:cxn modelId="{CB4EC598-FE95-CE49-A7B0-06DA26786786}" type="presOf" srcId="{CF384916-2EBE-C047-B176-DAD9E34690A4}" destId="{4DC5D986-59BC-1740-AC0E-735CF97CB45C}" srcOrd="0" destOrd="0" presId="urn:microsoft.com/office/officeart/2005/8/layout/target2"/>
    <dgm:cxn modelId="{6A0FBFC1-D4D1-6940-B898-859096250CF0}" type="presOf" srcId="{9498714A-5D09-AE4D-81B2-F8F2997E0A84}" destId="{DCA2CBFE-8F07-BB4E-8414-CF97B200D168}" srcOrd="0" destOrd="2" presId="urn:microsoft.com/office/officeart/2005/8/layout/target2"/>
    <dgm:cxn modelId="{26A531A5-09AB-9248-BBF6-9A7E62D3909F}" type="presOf" srcId="{7408E672-E96F-5941-8BBA-E8B5E346BAA1}" destId="{4DC5D986-59BC-1740-AC0E-735CF97CB45C}" srcOrd="0" destOrd="2" presId="urn:microsoft.com/office/officeart/2005/8/layout/target2"/>
    <dgm:cxn modelId="{FE0AF508-0746-304A-8066-DA7DB54E7139}" type="presOf" srcId="{D60B39AF-5EB9-C047-98BC-FC39BA3364E4}" destId="{DCA2CBFE-8F07-BB4E-8414-CF97B200D168}" srcOrd="0" destOrd="1" presId="urn:microsoft.com/office/officeart/2005/8/layout/target2"/>
    <dgm:cxn modelId="{FA106109-1866-874D-92B2-8C2DD984F321}" type="presOf" srcId="{6F299D02-4724-A74A-AA67-D410C5ECB300}" destId="{8D7CAF80-BCAD-AF40-83EC-CA9E025213FC}" srcOrd="0" destOrd="0" presId="urn:microsoft.com/office/officeart/2005/8/layout/target2"/>
    <dgm:cxn modelId="{BFB0EA41-0C58-0343-BF85-B827F232F3DF}" type="presOf" srcId="{63345D47-8D5E-EF4F-9ED8-936890EC94B5}" destId="{8DC7E3E3-3F49-9048-9468-3382299E881D}" srcOrd="0" destOrd="0" presId="urn:microsoft.com/office/officeart/2005/8/layout/target2"/>
    <dgm:cxn modelId="{B26D4589-7F37-3648-A3E1-183DF5637DB3}" srcId="{6F299D02-4724-A74A-AA67-D410C5ECB300}" destId="{A6F1DB38-E56A-BA4B-B780-FA6EDBD930C8}" srcOrd="1" destOrd="0" parTransId="{B09454DD-B16C-EA4E-98F7-131AA262A6FB}" sibTransId="{C04873EF-9610-C44F-BC9D-6C3FAB7D6212}"/>
    <dgm:cxn modelId="{0190996B-7D1A-0642-9595-9C104F6DAD68}" srcId="{86657987-5D7D-9145-9B7A-F752208AD897}" destId="{6F299D02-4724-A74A-AA67-D410C5ECB300}" srcOrd="2" destOrd="0" parTransId="{126EB937-125C-3645-A822-00222F561300}" sibTransId="{0CB6D00F-8917-7D41-93CF-8AB361ABE8CC}"/>
    <dgm:cxn modelId="{E624E411-7403-6F4A-8733-5F67BF7E579E}" srcId="{CF384916-2EBE-C047-B176-DAD9E34690A4}" destId="{317CB85F-1C30-8E43-8C90-8E62399E8176}" srcOrd="0" destOrd="0" parTransId="{EE8EDB02-BC91-964C-A351-6CEF0F3A0FB9}" sibTransId="{7841D5F3-1D0E-3249-9335-D18CCF73B93D}"/>
    <dgm:cxn modelId="{1EFD4954-79F2-5A41-ABFB-49CAF963DDCF}" srcId="{86657987-5D7D-9145-9B7A-F752208AD897}" destId="{CF384916-2EBE-C047-B176-DAD9E34690A4}" srcOrd="0" destOrd="0" parTransId="{4691FD66-CC92-AF49-9FA8-89E7ADDE426E}" sibTransId="{6C69B0F2-86D0-BE49-B377-295A6A39A971}"/>
    <dgm:cxn modelId="{249E08D8-A514-CD4F-B569-5825518BE2CA}" srcId="{6F299D02-4724-A74A-AA67-D410C5ECB300}" destId="{E762937F-2561-A44B-8C95-94BA8C9C4617}" srcOrd="0" destOrd="0" parTransId="{341C858B-B1A1-9C4F-A648-D1C7100925DC}" sibTransId="{89B4B04F-DAD4-9747-908B-925408933E39}"/>
    <dgm:cxn modelId="{DB86298D-11E2-CC4B-AA34-86BEC492E8CA}" type="presOf" srcId="{17DFE561-8622-9F49-AD32-92661BDD5157}" destId="{DCA2CBFE-8F07-BB4E-8414-CF97B200D168}" srcOrd="0" destOrd="3" presId="urn:microsoft.com/office/officeart/2005/8/layout/target2"/>
    <dgm:cxn modelId="{DF701110-9429-9E48-9431-75C18C99FFCF}" type="presOf" srcId="{4BB96DB0-F8CB-0D43-B5F2-EE804536328D}" destId="{DCA2CBFE-8F07-BB4E-8414-CF97B200D168}" srcOrd="0" destOrd="0" presId="urn:microsoft.com/office/officeart/2005/8/layout/target2"/>
    <dgm:cxn modelId="{844D594B-3BC1-214C-AB42-1A0306C17EB8}" type="presOf" srcId="{A6F1DB38-E56A-BA4B-B780-FA6EDBD930C8}" destId="{8D7CAF80-BCAD-AF40-83EC-CA9E025213FC}" srcOrd="0" destOrd="2" presId="urn:microsoft.com/office/officeart/2005/8/layout/target2"/>
    <dgm:cxn modelId="{005208CC-7AE0-FF40-8E69-0FF12B49EF88}" type="presOf" srcId="{A41D35A3-B306-0247-9C90-FE2FD338F566}" destId="{13077C67-B24F-6A49-8EF8-E21AE295BA78}" srcOrd="0" destOrd="0" presId="urn:microsoft.com/office/officeart/2005/8/layout/target2"/>
    <dgm:cxn modelId="{582BB5E4-E826-2E4C-8F7E-3AF94691565F}" srcId="{4BB96DB0-F8CB-0D43-B5F2-EE804536328D}" destId="{9498714A-5D09-AE4D-81B2-F8F2997E0A84}" srcOrd="1" destOrd="0" parTransId="{51AEF564-2A4F-774E-A6BF-9C5BB7C7BA51}" sibTransId="{647066E6-D48E-7540-80CC-0AC22D7E35BC}"/>
    <dgm:cxn modelId="{F7FB9BBA-CCBB-DF45-9564-D777DFD59F03}" srcId="{86657987-5D7D-9145-9B7A-F752208AD897}" destId="{4BB96DB0-F8CB-0D43-B5F2-EE804536328D}" srcOrd="1" destOrd="0" parTransId="{DA145010-1BC5-4A47-8C0F-5A2A26315F5D}" sibTransId="{A6CFE9F4-7A7B-2C44-8271-BE68A2567E01}"/>
    <dgm:cxn modelId="{EFE69842-B030-B54C-A174-D400E1F6B7B1}" srcId="{63345D47-8D5E-EF4F-9ED8-936890EC94B5}" destId="{86657987-5D7D-9145-9B7A-F752208AD897}" srcOrd="1" destOrd="0" parTransId="{602B3695-5FF0-9C4A-B946-F15B2FB28D16}" sibTransId="{5ED105F6-1A94-EE4F-911E-E0F216E124A5}"/>
    <dgm:cxn modelId="{19FBFDAF-CE6E-0E4D-A368-CE236325F355}" srcId="{4BB96DB0-F8CB-0D43-B5F2-EE804536328D}" destId="{17DFE561-8622-9F49-AD32-92661BDD5157}" srcOrd="2" destOrd="0" parTransId="{2917BF63-F96B-4646-A238-694B5CE16ADB}" sibTransId="{00068B92-6255-9847-84BD-929767462738}"/>
    <dgm:cxn modelId="{C1C33FF7-3E93-4546-A4CA-C6EC787BFBDF}" type="presParOf" srcId="{8DC7E3E3-3F49-9048-9468-3382299E881D}" destId="{C1C62E5A-EAEF-CE4A-8117-2DB3BEFFE3F4}" srcOrd="0" destOrd="0" presId="urn:microsoft.com/office/officeart/2005/8/layout/target2"/>
    <dgm:cxn modelId="{A9EBFF45-9345-274B-B696-0CBC9A105A36}" type="presParOf" srcId="{C1C62E5A-EAEF-CE4A-8117-2DB3BEFFE3F4}" destId="{13077C67-B24F-6A49-8EF8-E21AE295BA78}" srcOrd="0" destOrd="0" presId="urn:microsoft.com/office/officeart/2005/8/layout/target2"/>
    <dgm:cxn modelId="{499F04AF-6757-454D-B515-BB4E3A3B5AB4}" type="presParOf" srcId="{C1C62E5A-EAEF-CE4A-8117-2DB3BEFFE3F4}" destId="{B733473D-D397-8C49-8CDA-15216272C145}" srcOrd="1" destOrd="0" presId="urn:microsoft.com/office/officeart/2005/8/layout/target2"/>
    <dgm:cxn modelId="{FD00CA0C-1CAB-8840-9955-8AEB26A89454}" type="presParOf" srcId="{8DC7E3E3-3F49-9048-9468-3382299E881D}" destId="{D95F7024-0289-E042-84D4-642341566593}" srcOrd="1" destOrd="0" presId="urn:microsoft.com/office/officeart/2005/8/layout/target2"/>
    <dgm:cxn modelId="{4FA13E04-FC2D-AE4C-A648-B35F1031D82D}" type="presParOf" srcId="{D95F7024-0289-E042-84D4-642341566593}" destId="{8A95A152-734B-A745-AAE7-3D32D8C60BCF}" srcOrd="0" destOrd="0" presId="urn:microsoft.com/office/officeart/2005/8/layout/target2"/>
    <dgm:cxn modelId="{C01A4472-B456-AC49-868E-BAAC2971148F}" type="presParOf" srcId="{D95F7024-0289-E042-84D4-642341566593}" destId="{1F5364B3-A8EB-4B44-A950-38E11751855D}" srcOrd="1" destOrd="0" presId="urn:microsoft.com/office/officeart/2005/8/layout/target2"/>
    <dgm:cxn modelId="{DEEAC88A-0D3D-314D-BEC6-7F014CCC0252}" type="presParOf" srcId="{1F5364B3-A8EB-4B44-A950-38E11751855D}" destId="{4DC5D986-59BC-1740-AC0E-735CF97CB45C}" srcOrd="0" destOrd="0" presId="urn:microsoft.com/office/officeart/2005/8/layout/target2"/>
    <dgm:cxn modelId="{267017FA-7B20-3A49-A3F2-BC6A6B231443}" type="presParOf" srcId="{1F5364B3-A8EB-4B44-A950-38E11751855D}" destId="{37B0377C-E376-2541-BAA2-7EE7D8DF01DB}" srcOrd="1" destOrd="0" presId="urn:microsoft.com/office/officeart/2005/8/layout/target2"/>
    <dgm:cxn modelId="{A757FC87-DF2C-F24A-BC30-AED59BD631C3}" type="presParOf" srcId="{1F5364B3-A8EB-4B44-A950-38E11751855D}" destId="{DCA2CBFE-8F07-BB4E-8414-CF97B200D168}" srcOrd="2" destOrd="0" presId="urn:microsoft.com/office/officeart/2005/8/layout/target2"/>
    <dgm:cxn modelId="{6EDC7388-2DF5-2A42-8FED-E88B072A825B}" type="presParOf" srcId="{1F5364B3-A8EB-4B44-A950-38E11751855D}" destId="{C8A02842-43F0-EE40-BD4B-3A0DC53468D2}" srcOrd="3" destOrd="0" presId="urn:microsoft.com/office/officeart/2005/8/layout/target2"/>
    <dgm:cxn modelId="{94CA9281-DC6D-4E40-98C0-CAFAD357664E}" type="presParOf" srcId="{1F5364B3-A8EB-4B44-A950-38E11751855D}" destId="{8D7CAF80-BCAD-AF40-83EC-CA9E025213FC}" srcOrd="4"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54145-8B2F-074A-B096-4987C5D81764}"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D7CDE4F2-0B29-5340-B4CA-7903895738A3}">
      <dgm:prSet custT="1"/>
      <dgm:spPr/>
      <dgm:t>
        <a:bodyPr/>
        <a:lstStyle/>
        <a:p>
          <a:r>
            <a:rPr lang="en-GB" sz="2000" b="0" dirty="0" smtClean="0">
              <a:effectLst>
                <a:outerShdw blurRad="38100" dist="38100" dir="2700000" algn="tl">
                  <a:srgbClr val="000000">
                    <a:alpha val="43137"/>
                  </a:srgbClr>
                </a:outerShdw>
              </a:effectLst>
            </a:rPr>
            <a:t>Direct</a:t>
          </a:r>
        </a:p>
      </dgm:t>
    </dgm:pt>
    <dgm:pt modelId="{6DA94CC3-93A7-6145-97D5-23326244C255}" type="parTrans" cxnId="{6DD83BD2-3806-4B4C-B69B-04476113A707}">
      <dgm:prSet/>
      <dgm:spPr/>
      <dgm:t>
        <a:bodyPr/>
        <a:lstStyle/>
        <a:p>
          <a:endParaRPr lang="en-US"/>
        </a:p>
      </dgm:t>
    </dgm:pt>
    <dgm:pt modelId="{7F68183D-C7C4-0744-8B7F-164B7F22AAE1}" type="sibTrans" cxnId="{6DD83BD2-3806-4B4C-B69B-04476113A707}">
      <dgm:prSet/>
      <dgm:spPr/>
      <dgm:t>
        <a:bodyPr/>
        <a:lstStyle/>
        <a:p>
          <a:endParaRPr lang="en-US"/>
        </a:p>
      </dgm:t>
    </dgm:pt>
    <dgm:pt modelId="{CE70BF09-602F-9649-8CD0-34EA655C874E}">
      <dgm:prSet/>
      <dgm:spPr>
        <a:ln>
          <a:solidFill>
            <a:schemeClr val="accent3"/>
          </a:solidFill>
        </a:ln>
      </dgm:spPr>
      <dgm:t>
        <a:bodyPr/>
        <a:lstStyle/>
        <a:p>
          <a:pPr>
            <a:spcAft>
              <a:spcPts val="870"/>
            </a:spcAft>
          </a:pPr>
          <a:r>
            <a:rPr lang="en-GB" dirty="0" smtClean="0"/>
            <a:t>The simplest technique</a:t>
          </a:r>
        </a:p>
      </dgm:t>
    </dgm:pt>
    <dgm:pt modelId="{51F5F06F-23EF-F04F-A0D7-A1938E1EC98E}" type="parTrans" cxnId="{45234C71-A75A-4948-AA50-CA929298C2E4}">
      <dgm:prSet/>
      <dgm:spPr/>
      <dgm:t>
        <a:bodyPr/>
        <a:lstStyle/>
        <a:p>
          <a:endParaRPr lang="en-US"/>
        </a:p>
      </dgm:t>
    </dgm:pt>
    <dgm:pt modelId="{FA0F2068-8C99-5449-ACCA-D829BC1CF04F}" type="sibTrans" cxnId="{45234C71-A75A-4948-AA50-CA929298C2E4}">
      <dgm:prSet/>
      <dgm:spPr/>
      <dgm:t>
        <a:bodyPr/>
        <a:lstStyle/>
        <a:p>
          <a:endParaRPr lang="en-US"/>
        </a:p>
      </dgm:t>
    </dgm:pt>
    <dgm:pt modelId="{F7A3FECA-373A-A646-A287-98E0B2650607}">
      <dgm:prSet/>
      <dgm:spPr>
        <a:ln>
          <a:solidFill>
            <a:schemeClr val="accent3"/>
          </a:solidFill>
        </a:ln>
      </dgm:spPr>
      <dgm:t>
        <a:bodyPr/>
        <a:lstStyle/>
        <a:p>
          <a:pPr>
            <a:spcAft>
              <a:spcPts val="870"/>
            </a:spcAft>
          </a:pPr>
          <a:r>
            <a:rPr lang="en-GB" dirty="0" smtClean="0"/>
            <a:t>Maps each block of main memory into only one possible cache line</a:t>
          </a:r>
        </a:p>
      </dgm:t>
    </dgm:pt>
    <dgm:pt modelId="{781EB878-8836-A74C-9250-B959FDD1A446}" type="parTrans" cxnId="{35B01054-9196-344C-B8F2-6375BCFAD3D4}">
      <dgm:prSet/>
      <dgm:spPr/>
      <dgm:t>
        <a:bodyPr/>
        <a:lstStyle/>
        <a:p>
          <a:endParaRPr lang="en-US"/>
        </a:p>
      </dgm:t>
    </dgm:pt>
    <dgm:pt modelId="{D06912E3-8B83-214C-A4A9-7E7651A7F062}" type="sibTrans" cxnId="{35B01054-9196-344C-B8F2-6375BCFAD3D4}">
      <dgm:prSet/>
      <dgm:spPr/>
      <dgm:t>
        <a:bodyPr/>
        <a:lstStyle/>
        <a:p>
          <a:endParaRPr lang="en-US"/>
        </a:p>
      </dgm:t>
    </dgm:pt>
    <dgm:pt modelId="{774F7563-D777-364A-9F75-45F9C7D60EC4}">
      <dgm:prSet custT="1"/>
      <dgm:spPr/>
      <dgm:t>
        <a:bodyPr/>
        <a:lstStyle/>
        <a:p>
          <a:r>
            <a:rPr lang="en-GB" sz="2000" b="0" dirty="0" smtClean="0">
              <a:effectLst>
                <a:outerShdw blurRad="38100" dist="38100" dir="2700000" algn="tl">
                  <a:srgbClr val="000000">
                    <a:alpha val="43137"/>
                  </a:srgbClr>
                </a:outerShdw>
              </a:effectLst>
            </a:rPr>
            <a:t>Associative</a:t>
          </a:r>
        </a:p>
      </dgm:t>
    </dgm:pt>
    <dgm:pt modelId="{EC5A4339-55E9-3A42-8D7F-B8722BCD8BF7}" type="parTrans" cxnId="{613E4B5A-F04E-C64D-93AF-A975A80E6E43}">
      <dgm:prSet/>
      <dgm:spPr/>
      <dgm:t>
        <a:bodyPr/>
        <a:lstStyle/>
        <a:p>
          <a:endParaRPr lang="en-US"/>
        </a:p>
      </dgm:t>
    </dgm:pt>
    <dgm:pt modelId="{AB3AF520-248D-BF48-B1F9-978BCD1779B3}" type="sibTrans" cxnId="{613E4B5A-F04E-C64D-93AF-A975A80E6E43}">
      <dgm:prSet/>
      <dgm:spPr/>
      <dgm:t>
        <a:bodyPr/>
        <a:lstStyle/>
        <a:p>
          <a:endParaRPr lang="en-US"/>
        </a:p>
      </dgm:t>
    </dgm:pt>
    <dgm:pt modelId="{D4FAE11D-4D51-144C-9B47-0A24B52010D8}">
      <dgm:prSet/>
      <dgm:spPr>
        <a:ln>
          <a:solidFill>
            <a:schemeClr val="accent3"/>
          </a:solidFill>
        </a:ln>
      </dgm:spPr>
      <dgm:t>
        <a:bodyPr/>
        <a:lstStyle/>
        <a:p>
          <a:pPr>
            <a:spcAft>
              <a:spcPts val="870"/>
            </a:spcAft>
          </a:pPr>
          <a:r>
            <a:rPr lang="en-GB" dirty="0" smtClean="0"/>
            <a:t>Permits each main memory block to be loaded into any line of the cache</a:t>
          </a:r>
        </a:p>
      </dgm:t>
    </dgm:pt>
    <dgm:pt modelId="{158B2218-BF64-DD45-B97C-B84C578BEC96}" type="parTrans" cxnId="{032C7BCF-E259-6D47-A130-6EE43F533BEA}">
      <dgm:prSet/>
      <dgm:spPr/>
      <dgm:t>
        <a:bodyPr/>
        <a:lstStyle/>
        <a:p>
          <a:endParaRPr lang="en-US"/>
        </a:p>
      </dgm:t>
    </dgm:pt>
    <dgm:pt modelId="{50B34E17-D1CA-C842-8527-9F30C06D1817}" type="sibTrans" cxnId="{032C7BCF-E259-6D47-A130-6EE43F533BEA}">
      <dgm:prSet/>
      <dgm:spPr/>
      <dgm:t>
        <a:bodyPr/>
        <a:lstStyle/>
        <a:p>
          <a:endParaRPr lang="en-US"/>
        </a:p>
      </dgm:t>
    </dgm:pt>
    <dgm:pt modelId="{3B7C31DE-8A89-2F4A-B650-4D9BC2724207}">
      <dgm:prSet/>
      <dgm:spPr>
        <a:ln>
          <a:solidFill>
            <a:schemeClr val="accent3"/>
          </a:solidFill>
        </a:ln>
      </dgm:spPr>
      <dgm:t>
        <a:bodyPr/>
        <a:lstStyle/>
        <a:p>
          <a:pPr>
            <a:spcAft>
              <a:spcPts val="870"/>
            </a:spcAft>
          </a:pPr>
          <a:r>
            <a:rPr lang="en-GB" dirty="0" smtClean="0"/>
            <a:t>The cache control logic interprets a memory address simply as a Tag and a Word field</a:t>
          </a:r>
        </a:p>
      </dgm:t>
    </dgm:pt>
    <dgm:pt modelId="{7851C849-F575-894A-9B00-B44B79CA9B3A}" type="parTrans" cxnId="{3830FFB4-AA38-B04F-8B32-07B847AECF66}">
      <dgm:prSet/>
      <dgm:spPr/>
      <dgm:t>
        <a:bodyPr/>
        <a:lstStyle/>
        <a:p>
          <a:endParaRPr lang="en-US"/>
        </a:p>
      </dgm:t>
    </dgm:pt>
    <dgm:pt modelId="{072AF77D-5CAD-5641-9297-1B04354B8341}" type="sibTrans" cxnId="{3830FFB4-AA38-B04F-8B32-07B847AECF66}">
      <dgm:prSet/>
      <dgm:spPr/>
      <dgm:t>
        <a:bodyPr/>
        <a:lstStyle/>
        <a:p>
          <a:endParaRPr lang="en-US"/>
        </a:p>
      </dgm:t>
    </dgm:pt>
    <dgm:pt modelId="{4BA3F045-6A95-3C4D-A27E-380AA544C704}">
      <dgm:prSet/>
      <dgm:spPr>
        <a:ln>
          <a:solidFill>
            <a:schemeClr val="accent3"/>
          </a:solidFill>
        </a:ln>
      </dgm:spPr>
      <dgm:t>
        <a:bodyPr/>
        <a:lstStyle/>
        <a:p>
          <a:pPr>
            <a:spcAft>
              <a:spcPts val="870"/>
            </a:spcAft>
          </a:pPr>
          <a:r>
            <a:rPr lang="en-GB" dirty="0" smtClean="0"/>
            <a:t>To determine whether a block is in the cache, the cache control logic must simultaneously examine every line’s Tag for a match </a:t>
          </a:r>
        </a:p>
      </dgm:t>
    </dgm:pt>
    <dgm:pt modelId="{2A8F251F-A570-5345-BAC5-FDA4FE861646}" type="parTrans" cxnId="{F66FCCD0-D75D-2142-BE23-49CE8ECBCBDD}">
      <dgm:prSet/>
      <dgm:spPr/>
      <dgm:t>
        <a:bodyPr/>
        <a:lstStyle/>
        <a:p>
          <a:endParaRPr lang="en-US"/>
        </a:p>
      </dgm:t>
    </dgm:pt>
    <dgm:pt modelId="{F442362B-3A67-7A47-95DC-3E4F366E693B}" type="sibTrans" cxnId="{F66FCCD0-D75D-2142-BE23-49CE8ECBCBDD}">
      <dgm:prSet/>
      <dgm:spPr/>
      <dgm:t>
        <a:bodyPr/>
        <a:lstStyle/>
        <a:p>
          <a:endParaRPr lang="en-US"/>
        </a:p>
      </dgm:t>
    </dgm:pt>
    <dgm:pt modelId="{A99D3850-98F6-4E44-BEF7-9A02F984869B}">
      <dgm:prSet custT="1"/>
      <dgm:spPr/>
      <dgm:t>
        <a:bodyPr/>
        <a:lstStyle/>
        <a:p>
          <a:r>
            <a:rPr lang="en-GB" sz="2000" b="0" dirty="0" smtClean="0">
              <a:effectLst>
                <a:outerShdw blurRad="38100" dist="38100" dir="2700000" algn="tl">
                  <a:srgbClr val="000000">
                    <a:alpha val="43137"/>
                  </a:srgbClr>
                </a:outerShdw>
              </a:effectLst>
            </a:rPr>
            <a:t>Set Associative</a:t>
          </a:r>
        </a:p>
      </dgm:t>
    </dgm:pt>
    <dgm:pt modelId="{951B9852-4730-834E-AC14-3E0184947864}" type="parTrans" cxnId="{6FBBA797-82F7-D54D-B530-618A1498298A}">
      <dgm:prSet/>
      <dgm:spPr/>
      <dgm:t>
        <a:bodyPr/>
        <a:lstStyle/>
        <a:p>
          <a:endParaRPr lang="en-US"/>
        </a:p>
      </dgm:t>
    </dgm:pt>
    <dgm:pt modelId="{7B35E651-A0B2-9E4E-A22B-ACC88F12945C}" type="sibTrans" cxnId="{6FBBA797-82F7-D54D-B530-618A1498298A}">
      <dgm:prSet/>
      <dgm:spPr/>
      <dgm:t>
        <a:bodyPr/>
        <a:lstStyle/>
        <a:p>
          <a:endParaRPr lang="en-US"/>
        </a:p>
      </dgm:t>
    </dgm:pt>
    <dgm:pt modelId="{B813EF2F-B021-CF49-99EE-AF28C0CEB44B}">
      <dgm:prSet/>
      <dgm:spPr>
        <a:ln>
          <a:solidFill>
            <a:schemeClr val="accent3"/>
          </a:solidFill>
        </a:ln>
      </dgm:spPr>
      <dgm:t>
        <a:bodyPr/>
        <a:lstStyle/>
        <a:p>
          <a:r>
            <a:rPr lang="en-GB" dirty="0" smtClean="0"/>
            <a:t>A compromise that exhibits the strengths of both the direct and associative approaches while reducing their disadvantages</a:t>
          </a:r>
        </a:p>
      </dgm:t>
    </dgm:pt>
    <dgm:pt modelId="{CC6BA37D-3001-9A47-9536-FF0B64F74DB0}" type="parTrans" cxnId="{83F40A94-EC0F-874E-8848-9CD668E3DAC5}">
      <dgm:prSet/>
      <dgm:spPr/>
      <dgm:t>
        <a:bodyPr/>
        <a:lstStyle/>
        <a:p>
          <a:endParaRPr lang="en-US"/>
        </a:p>
      </dgm:t>
    </dgm:pt>
    <dgm:pt modelId="{A9D1BA43-18D0-DC49-B987-22B9CCB8372B}" type="sibTrans" cxnId="{83F40A94-EC0F-874E-8848-9CD668E3DAC5}">
      <dgm:prSet/>
      <dgm:spPr/>
      <dgm:t>
        <a:bodyPr/>
        <a:lstStyle/>
        <a:p>
          <a:endParaRPr lang="en-US"/>
        </a:p>
      </dgm:t>
    </dgm:pt>
    <dgm:pt modelId="{E6F1CDC0-3207-B746-8E96-D79FD36AF5BE}" type="pres">
      <dgm:prSet presAssocID="{C8554145-8B2F-074A-B096-4987C5D81764}" presName="Name0" presStyleCnt="0">
        <dgm:presLayoutVars>
          <dgm:dir/>
          <dgm:animLvl val="lvl"/>
          <dgm:resizeHandles val="exact"/>
        </dgm:presLayoutVars>
      </dgm:prSet>
      <dgm:spPr/>
      <dgm:t>
        <a:bodyPr/>
        <a:lstStyle/>
        <a:p>
          <a:endParaRPr lang="en-US"/>
        </a:p>
      </dgm:t>
    </dgm:pt>
    <dgm:pt modelId="{00FF6AA7-3C77-6846-8C8C-BBD41B8BCF06}" type="pres">
      <dgm:prSet presAssocID="{D7CDE4F2-0B29-5340-B4CA-7903895738A3}" presName="composite" presStyleCnt="0"/>
      <dgm:spPr/>
    </dgm:pt>
    <dgm:pt modelId="{59B4F48F-6F74-9842-A164-78C65E62632D}" type="pres">
      <dgm:prSet presAssocID="{D7CDE4F2-0B29-5340-B4CA-7903895738A3}" presName="parTx" presStyleLbl="alignNode1" presStyleIdx="0" presStyleCnt="3" custScaleY="182604">
        <dgm:presLayoutVars>
          <dgm:chMax val="0"/>
          <dgm:chPref val="0"/>
          <dgm:bulletEnabled val="1"/>
        </dgm:presLayoutVars>
      </dgm:prSet>
      <dgm:spPr/>
      <dgm:t>
        <a:bodyPr/>
        <a:lstStyle/>
        <a:p>
          <a:endParaRPr lang="en-US"/>
        </a:p>
      </dgm:t>
    </dgm:pt>
    <dgm:pt modelId="{5E6AA0E8-B225-9D44-A86D-9767773C4003}" type="pres">
      <dgm:prSet presAssocID="{D7CDE4F2-0B29-5340-B4CA-7903895738A3}" presName="desTx" presStyleLbl="alignAccFollowNode1" presStyleIdx="0" presStyleCnt="3">
        <dgm:presLayoutVars>
          <dgm:bulletEnabled val="1"/>
        </dgm:presLayoutVars>
      </dgm:prSet>
      <dgm:spPr/>
      <dgm:t>
        <a:bodyPr/>
        <a:lstStyle/>
        <a:p>
          <a:endParaRPr lang="en-US"/>
        </a:p>
      </dgm:t>
    </dgm:pt>
    <dgm:pt modelId="{292114E3-B226-5E49-BD98-2AE7463D8722}" type="pres">
      <dgm:prSet presAssocID="{7F68183D-C7C4-0744-8B7F-164B7F22AAE1}" presName="space" presStyleCnt="0"/>
      <dgm:spPr/>
    </dgm:pt>
    <dgm:pt modelId="{5778BF55-7BDA-EA4A-B3F4-6A1D653C494D}" type="pres">
      <dgm:prSet presAssocID="{774F7563-D777-364A-9F75-45F9C7D60EC4}" presName="composite" presStyleCnt="0"/>
      <dgm:spPr/>
    </dgm:pt>
    <dgm:pt modelId="{B3F6D228-9039-A949-A88A-D4A04B9662CD}" type="pres">
      <dgm:prSet presAssocID="{774F7563-D777-364A-9F75-45F9C7D60EC4}" presName="parTx" presStyleLbl="alignNode1" presStyleIdx="1" presStyleCnt="3" custScaleY="201857">
        <dgm:presLayoutVars>
          <dgm:chMax val="0"/>
          <dgm:chPref val="0"/>
          <dgm:bulletEnabled val="1"/>
        </dgm:presLayoutVars>
      </dgm:prSet>
      <dgm:spPr/>
      <dgm:t>
        <a:bodyPr/>
        <a:lstStyle/>
        <a:p>
          <a:endParaRPr lang="en-US"/>
        </a:p>
      </dgm:t>
    </dgm:pt>
    <dgm:pt modelId="{9F9ABC03-ED5A-8C4F-ABBA-7702123255F3}" type="pres">
      <dgm:prSet presAssocID="{774F7563-D777-364A-9F75-45F9C7D60EC4}" presName="desTx" presStyleLbl="alignAccFollowNode1" presStyleIdx="1" presStyleCnt="3" custScaleY="100000">
        <dgm:presLayoutVars>
          <dgm:bulletEnabled val="1"/>
        </dgm:presLayoutVars>
      </dgm:prSet>
      <dgm:spPr/>
      <dgm:t>
        <a:bodyPr/>
        <a:lstStyle/>
        <a:p>
          <a:endParaRPr lang="en-US"/>
        </a:p>
      </dgm:t>
    </dgm:pt>
    <dgm:pt modelId="{2E44FD69-8EF1-1044-BD64-FA3251E6599F}" type="pres">
      <dgm:prSet presAssocID="{AB3AF520-248D-BF48-B1F9-978BCD1779B3}" presName="space" presStyleCnt="0"/>
      <dgm:spPr/>
    </dgm:pt>
    <dgm:pt modelId="{B4B3A9FF-1992-544C-BCB0-98655366645A}" type="pres">
      <dgm:prSet presAssocID="{A99D3850-98F6-4E44-BEF7-9A02F984869B}" presName="composite" presStyleCnt="0"/>
      <dgm:spPr/>
    </dgm:pt>
    <dgm:pt modelId="{F94948FC-FEE2-2A41-9A9E-9B62084D71F6}" type="pres">
      <dgm:prSet presAssocID="{A99D3850-98F6-4E44-BEF7-9A02F984869B}" presName="parTx" presStyleLbl="alignNode1" presStyleIdx="2" presStyleCnt="3" custScaleY="201857" custLinFactNeighborX="49837" custLinFactNeighborY="-11031">
        <dgm:presLayoutVars>
          <dgm:chMax val="0"/>
          <dgm:chPref val="0"/>
          <dgm:bulletEnabled val="1"/>
        </dgm:presLayoutVars>
      </dgm:prSet>
      <dgm:spPr/>
      <dgm:t>
        <a:bodyPr/>
        <a:lstStyle/>
        <a:p>
          <a:endParaRPr lang="en-US"/>
        </a:p>
      </dgm:t>
    </dgm:pt>
    <dgm:pt modelId="{C30E3304-D114-7743-A3EC-2445BAC10332}" type="pres">
      <dgm:prSet presAssocID="{A99D3850-98F6-4E44-BEF7-9A02F984869B}" presName="desTx" presStyleLbl="alignAccFollowNode1" presStyleIdx="2" presStyleCnt="3">
        <dgm:presLayoutVars>
          <dgm:bulletEnabled val="1"/>
        </dgm:presLayoutVars>
      </dgm:prSet>
      <dgm:spPr/>
      <dgm:t>
        <a:bodyPr/>
        <a:lstStyle/>
        <a:p>
          <a:endParaRPr lang="en-US"/>
        </a:p>
      </dgm:t>
    </dgm:pt>
  </dgm:ptLst>
  <dgm:cxnLst>
    <dgm:cxn modelId="{1AB26EF2-7B2B-F84A-AB75-1FAF1A9BDBA1}" type="presOf" srcId="{B813EF2F-B021-CF49-99EE-AF28C0CEB44B}" destId="{C30E3304-D114-7743-A3EC-2445BAC10332}" srcOrd="0" destOrd="0" presId="urn:microsoft.com/office/officeart/2005/8/layout/hList1"/>
    <dgm:cxn modelId="{7FF6E75A-AE35-2E4E-B34E-45BF8A312452}" type="presOf" srcId="{C8554145-8B2F-074A-B096-4987C5D81764}" destId="{E6F1CDC0-3207-B746-8E96-D79FD36AF5BE}" srcOrd="0" destOrd="0" presId="urn:microsoft.com/office/officeart/2005/8/layout/hList1"/>
    <dgm:cxn modelId="{A7AD2E9A-6BF5-484C-8E78-131CC23FBDB4}" type="presOf" srcId="{3B7C31DE-8A89-2F4A-B650-4D9BC2724207}" destId="{9F9ABC03-ED5A-8C4F-ABBA-7702123255F3}" srcOrd="0" destOrd="1" presId="urn:microsoft.com/office/officeart/2005/8/layout/hList1"/>
    <dgm:cxn modelId="{7A2A9762-9669-8747-A0DA-9756CF9435EA}" type="presOf" srcId="{774F7563-D777-364A-9F75-45F9C7D60EC4}" destId="{B3F6D228-9039-A949-A88A-D4A04B9662CD}" srcOrd="0" destOrd="0" presId="urn:microsoft.com/office/officeart/2005/8/layout/hList1"/>
    <dgm:cxn modelId="{83F40A94-EC0F-874E-8848-9CD668E3DAC5}" srcId="{A99D3850-98F6-4E44-BEF7-9A02F984869B}" destId="{B813EF2F-B021-CF49-99EE-AF28C0CEB44B}" srcOrd="0" destOrd="0" parTransId="{CC6BA37D-3001-9A47-9536-FF0B64F74DB0}" sibTransId="{A9D1BA43-18D0-DC49-B987-22B9CCB8372B}"/>
    <dgm:cxn modelId="{FB790DFD-433A-4844-AE07-A364F1A45B29}" type="presOf" srcId="{CE70BF09-602F-9649-8CD0-34EA655C874E}" destId="{5E6AA0E8-B225-9D44-A86D-9767773C4003}" srcOrd="0" destOrd="0" presId="urn:microsoft.com/office/officeart/2005/8/layout/hList1"/>
    <dgm:cxn modelId="{DA2DE9F0-BB96-EA42-BD49-378D8DED2465}" type="presOf" srcId="{4BA3F045-6A95-3C4D-A27E-380AA544C704}" destId="{9F9ABC03-ED5A-8C4F-ABBA-7702123255F3}" srcOrd="0" destOrd="2" presId="urn:microsoft.com/office/officeart/2005/8/layout/hList1"/>
    <dgm:cxn modelId="{3830FFB4-AA38-B04F-8B32-07B847AECF66}" srcId="{774F7563-D777-364A-9F75-45F9C7D60EC4}" destId="{3B7C31DE-8A89-2F4A-B650-4D9BC2724207}" srcOrd="1" destOrd="0" parTransId="{7851C849-F575-894A-9B00-B44B79CA9B3A}" sibTransId="{072AF77D-5CAD-5641-9297-1B04354B8341}"/>
    <dgm:cxn modelId="{032C7BCF-E259-6D47-A130-6EE43F533BEA}" srcId="{774F7563-D777-364A-9F75-45F9C7D60EC4}" destId="{D4FAE11D-4D51-144C-9B47-0A24B52010D8}" srcOrd="0" destOrd="0" parTransId="{158B2218-BF64-DD45-B97C-B84C578BEC96}" sibTransId="{50B34E17-D1CA-C842-8527-9F30C06D1817}"/>
    <dgm:cxn modelId="{613E4B5A-F04E-C64D-93AF-A975A80E6E43}" srcId="{C8554145-8B2F-074A-B096-4987C5D81764}" destId="{774F7563-D777-364A-9F75-45F9C7D60EC4}" srcOrd="1" destOrd="0" parTransId="{EC5A4339-55E9-3A42-8D7F-B8722BCD8BF7}" sibTransId="{AB3AF520-248D-BF48-B1F9-978BCD1779B3}"/>
    <dgm:cxn modelId="{F66FCCD0-D75D-2142-BE23-49CE8ECBCBDD}" srcId="{774F7563-D777-364A-9F75-45F9C7D60EC4}" destId="{4BA3F045-6A95-3C4D-A27E-380AA544C704}" srcOrd="2" destOrd="0" parTransId="{2A8F251F-A570-5345-BAC5-FDA4FE861646}" sibTransId="{F442362B-3A67-7A47-95DC-3E4F366E693B}"/>
    <dgm:cxn modelId="{24CE816C-F52E-BC4C-B324-614A6E480F51}" type="presOf" srcId="{A99D3850-98F6-4E44-BEF7-9A02F984869B}" destId="{F94948FC-FEE2-2A41-9A9E-9B62084D71F6}" srcOrd="0" destOrd="0" presId="urn:microsoft.com/office/officeart/2005/8/layout/hList1"/>
    <dgm:cxn modelId="{45234C71-A75A-4948-AA50-CA929298C2E4}" srcId="{D7CDE4F2-0B29-5340-B4CA-7903895738A3}" destId="{CE70BF09-602F-9649-8CD0-34EA655C874E}" srcOrd="0" destOrd="0" parTransId="{51F5F06F-23EF-F04F-A0D7-A1938E1EC98E}" sibTransId="{FA0F2068-8C99-5449-ACCA-D829BC1CF04F}"/>
    <dgm:cxn modelId="{8D892A32-CCC2-0244-9C7C-71C7F64C96C1}" type="presOf" srcId="{F7A3FECA-373A-A646-A287-98E0B2650607}" destId="{5E6AA0E8-B225-9D44-A86D-9767773C4003}" srcOrd="0" destOrd="1" presId="urn:microsoft.com/office/officeart/2005/8/layout/hList1"/>
    <dgm:cxn modelId="{B702C06D-14E4-2B42-AB62-E42EFB05C477}" type="presOf" srcId="{D7CDE4F2-0B29-5340-B4CA-7903895738A3}" destId="{59B4F48F-6F74-9842-A164-78C65E62632D}" srcOrd="0" destOrd="0" presId="urn:microsoft.com/office/officeart/2005/8/layout/hList1"/>
    <dgm:cxn modelId="{6FBBA797-82F7-D54D-B530-618A1498298A}" srcId="{C8554145-8B2F-074A-B096-4987C5D81764}" destId="{A99D3850-98F6-4E44-BEF7-9A02F984869B}" srcOrd="2" destOrd="0" parTransId="{951B9852-4730-834E-AC14-3E0184947864}" sibTransId="{7B35E651-A0B2-9E4E-A22B-ACC88F12945C}"/>
    <dgm:cxn modelId="{96684618-87D5-B54E-AB79-410FC7648805}" type="presOf" srcId="{D4FAE11D-4D51-144C-9B47-0A24B52010D8}" destId="{9F9ABC03-ED5A-8C4F-ABBA-7702123255F3}" srcOrd="0" destOrd="0" presId="urn:microsoft.com/office/officeart/2005/8/layout/hList1"/>
    <dgm:cxn modelId="{6DD83BD2-3806-4B4C-B69B-04476113A707}" srcId="{C8554145-8B2F-074A-B096-4987C5D81764}" destId="{D7CDE4F2-0B29-5340-B4CA-7903895738A3}" srcOrd="0" destOrd="0" parTransId="{6DA94CC3-93A7-6145-97D5-23326244C255}" sibTransId="{7F68183D-C7C4-0744-8B7F-164B7F22AAE1}"/>
    <dgm:cxn modelId="{35B01054-9196-344C-B8F2-6375BCFAD3D4}" srcId="{D7CDE4F2-0B29-5340-B4CA-7903895738A3}" destId="{F7A3FECA-373A-A646-A287-98E0B2650607}" srcOrd="1" destOrd="0" parTransId="{781EB878-8836-A74C-9250-B959FDD1A446}" sibTransId="{D06912E3-8B83-214C-A4A9-7E7651A7F062}"/>
    <dgm:cxn modelId="{083FFB63-F3A0-C441-85AD-22812D4B1624}" type="presParOf" srcId="{E6F1CDC0-3207-B746-8E96-D79FD36AF5BE}" destId="{00FF6AA7-3C77-6846-8C8C-BBD41B8BCF06}" srcOrd="0" destOrd="0" presId="urn:microsoft.com/office/officeart/2005/8/layout/hList1"/>
    <dgm:cxn modelId="{E921A864-D9EF-9042-BD78-685DDFABF256}" type="presParOf" srcId="{00FF6AA7-3C77-6846-8C8C-BBD41B8BCF06}" destId="{59B4F48F-6F74-9842-A164-78C65E62632D}" srcOrd="0" destOrd="0" presId="urn:microsoft.com/office/officeart/2005/8/layout/hList1"/>
    <dgm:cxn modelId="{71B9F754-E4D9-944A-8D87-DA14624C6869}" type="presParOf" srcId="{00FF6AA7-3C77-6846-8C8C-BBD41B8BCF06}" destId="{5E6AA0E8-B225-9D44-A86D-9767773C4003}" srcOrd="1" destOrd="0" presId="urn:microsoft.com/office/officeart/2005/8/layout/hList1"/>
    <dgm:cxn modelId="{1936C26B-903B-6740-9575-97D24F4B4F65}" type="presParOf" srcId="{E6F1CDC0-3207-B746-8E96-D79FD36AF5BE}" destId="{292114E3-B226-5E49-BD98-2AE7463D8722}" srcOrd="1" destOrd="0" presId="urn:microsoft.com/office/officeart/2005/8/layout/hList1"/>
    <dgm:cxn modelId="{D66D80C2-4499-EC41-94C4-20CE7D093DAF}" type="presParOf" srcId="{E6F1CDC0-3207-B746-8E96-D79FD36AF5BE}" destId="{5778BF55-7BDA-EA4A-B3F4-6A1D653C494D}" srcOrd="2" destOrd="0" presId="urn:microsoft.com/office/officeart/2005/8/layout/hList1"/>
    <dgm:cxn modelId="{A56D53B6-483A-7749-AAF8-259F11D1D628}" type="presParOf" srcId="{5778BF55-7BDA-EA4A-B3F4-6A1D653C494D}" destId="{B3F6D228-9039-A949-A88A-D4A04B9662CD}" srcOrd="0" destOrd="0" presId="urn:microsoft.com/office/officeart/2005/8/layout/hList1"/>
    <dgm:cxn modelId="{E495D2D8-0B80-764D-BB14-C573FB9BAE84}" type="presParOf" srcId="{5778BF55-7BDA-EA4A-B3F4-6A1D653C494D}" destId="{9F9ABC03-ED5A-8C4F-ABBA-7702123255F3}" srcOrd="1" destOrd="0" presId="urn:microsoft.com/office/officeart/2005/8/layout/hList1"/>
    <dgm:cxn modelId="{A73DBA6A-9710-B543-AE04-C1C39CF08076}" type="presParOf" srcId="{E6F1CDC0-3207-B746-8E96-D79FD36AF5BE}" destId="{2E44FD69-8EF1-1044-BD64-FA3251E6599F}" srcOrd="3" destOrd="0" presId="urn:microsoft.com/office/officeart/2005/8/layout/hList1"/>
    <dgm:cxn modelId="{FE813A26-CCF3-7144-AAB0-50A623174D91}" type="presParOf" srcId="{E6F1CDC0-3207-B746-8E96-D79FD36AF5BE}" destId="{B4B3A9FF-1992-544C-BCB0-98655366645A}" srcOrd="4" destOrd="0" presId="urn:microsoft.com/office/officeart/2005/8/layout/hList1"/>
    <dgm:cxn modelId="{DD4FFA8C-629A-A845-B901-48F9D3B63DB9}" type="presParOf" srcId="{B4B3A9FF-1992-544C-BCB0-98655366645A}" destId="{F94948FC-FEE2-2A41-9A9E-9B62084D71F6}" srcOrd="0" destOrd="0" presId="urn:microsoft.com/office/officeart/2005/8/layout/hList1"/>
    <dgm:cxn modelId="{A6856B1E-2CB4-B046-A1E2-A894F9ED01E6}" type="presParOf" srcId="{B4B3A9FF-1992-544C-BCB0-98655366645A}" destId="{C30E3304-D114-7743-A3EC-2445BAC10332}"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8DD8FA-32BB-C04B-A3C9-B425357390F4}"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022E0863-7C5B-4248-A38E-1C454C4790C6}">
      <dgm:prSet/>
      <dgm:spPr>
        <a:solidFill>
          <a:schemeClr val="accent4"/>
        </a:solidFill>
        <a:ln>
          <a:solidFill>
            <a:schemeClr val="accent4"/>
          </a:solidFill>
        </a:ln>
      </dgm:spPr>
      <dgm:t>
        <a:bodyPr/>
        <a:lstStyle/>
        <a:p>
          <a:pPr rtl="0"/>
          <a:r>
            <a:rPr lang="en-US" dirty="0" smtClean="0"/>
            <a:t>When a block that is resident in the cache is to be replaced there are two cases to consider:</a:t>
          </a:r>
          <a:endParaRPr lang="en-US" dirty="0"/>
        </a:p>
      </dgm:t>
    </dgm:pt>
    <dgm:pt modelId="{2E97AE6D-A917-9E44-A214-0770A4EFCB56}" type="parTrans" cxnId="{07B4E7E5-1C74-E042-956D-3A0D8EEB47E5}">
      <dgm:prSet/>
      <dgm:spPr/>
      <dgm:t>
        <a:bodyPr/>
        <a:lstStyle/>
        <a:p>
          <a:endParaRPr lang="en-US"/>
        </a:p>
      </dgm:t>
    </dgm:pt>
    <dgm:pt modelId="{391462BD-0051-DC4B-BE07-8562636C7355}" type="sibTrans" cxnId="{07B4E7E5-1C74-E042-956D-3A0D8EEB47E5}">
      <dgm:prSet/>
      <dgm:spPr/>
      <dgm:t>
        <a:bodyPr/>
        <a:lstStyle/>
        <a:p>
          <a:endParaRPr lang="en-US"/>
        </a:p>
      </dgm:t>
    </dgm:pt>
    <dgm:pt modelId="{6AE17495-F142-F346-8094-6C147A6707E7}">
      <dgm:prSet/>
      <dgm:spPr>
        <a:ln>
          <a:solidFill>
            <a:schemeClr val="accent4"/>
          </a:solidFill>
        </a:ln>
      </dgm:spPr>
      <dgm:t>
        <a:bodyPr/>
        <a:lstStyle/>
        <a:p>
          <a:pPr rtl="0"/>
          <a:r>
            <a:rPr lang="en-US" dirty="0" smtClean="0"/>
            <a:t>If the old block in the cache has not been altered then it may be overwritten with a new block without first writing out the old block</a:t>
          </a:r>
          <a:endParaRPr lang="en-US" dirty="0"/>
        </a:p>
      </dgm:t>
    </dgm:pt>
    <dgm:pt modelId="{32AEB28B-C998-1E4F-B5FF-E6C9BADBC012}" type="parTrans" cxnId="{D7E2110E-AF45-954A-9639-FEC8D9AE8F71}">
      <dgm:prSet/>
      <dgm:spPr>
        <a:solidFill>
          <a:schemeClr val="accent4"/>
        </a:solidFill>
        <a:effectLst/>
      </dgm:spPr>
      <dgm:t>
        <a:bodyPr/>
        <a:lstStyle/>
        <a:p>
          <a:endParaRPr lang="en-US" dirty="0"/>
        </a:p>
      </dgm:t>
    </dgm:pt>
    <dgm:pt modelId="{468E7CD9-0A07-434E-9677-5FEE2DBBE9CE}" type="sibTrans" cxnId="{D7E2110E-AF45-954A-9639-FEC8D9AE8F71}">
      <dgm:prSet/>
      <dgm:spPr>
        <a:solidFill>
          <a:schemeClr val="accent4"/>
        </a:solidFill>
        <a:effectLst/>
      </dgm:spPr>
      <dgm:t>
        <a:bodyPr/>
        <a:lstStyle/>
        <a:p>
          <a:endParaRPr lang="en-US" dirty="0"/>
        </a:p>
      </dgm:t>
    </dgm:pt>
    <dgm:pt modelId="{96131DBC-98E5-8945-BCB4-D926D0E876DC}">
      <dgm:prSet/>
      <dgm:spPr>
        <a:ln>
          <a:solidFill>
            <a:schemeClr val="accent4"/>
          </a:solidFill>
        </a:ln>
      </dgm:spPr>
      <dgm:t>
        <a:bodyPr/>
        <a:lstStyle/>
        <a:p>
          <a:pPr rtl="0"/>
          <a:r>
            <a:rPr lang="en-US" dirty="0" smtClean="0"/>
            <a:t>If at least one write operation has been performed on a word in that line of the cache then main memory must be updated by writing the line of cache out to the block of memory before bringing in the new block</a:t>
          </a:r>
          <a:endParaRPr lang="en-US" dirty="0"/>
        </a:p>
      </dgm:t>
    </dgm:pt>
    <dgm:pt modelId="{94E4766F-2C8C-E54F-B7B3-B2AE2E6AF669}" type="parTrans" cxnId="{3CD200A9-41BA-FC43-B7AC-70779D9557BE}">
      <dgm:prSet/>
      <dgm:spPr/>
      <dgm:t>
        <a:bodyPr/>
        <a:lstStyle/>
        <a:p>
          <a:endParaRPr lang="en-US"/>
        </a:p>
      </dgm:t>
    </dgm:pt>
    <dgm:pt modelId="{8064DA95-FA67-C54D-8E8E-246B9DAC3EEE}" type="sibTrans" cxnId="{3CD200A9-41BA-FC43-B7AC-70779D9557BE}">
      <dgm:prSet/>
      <dgm:spPr/>
      <dgm:t>
        <a:bodyPr/>
        <a:lstStyle/>
        <a:p>
          <a:endParaRPr lang="en-US"/>
        </a:p>
      </dgm:t>
    </dgm:pt>
    <dgm:pt modelId="{1CB47A35-D296-474F-9F2A-12475FBF3F49}">
      <dgm:prSet/>
      <dgm:spPr>
        <a:solidFill>
          <a:schemeClr val="accent3"/>
        </a:solidFill>
        <a:ln>
          <a:solidFill>
            <a:schemeClr val="accent3"/>
          </a:solidFill>
        </a:ln>
      </dgm:spPr>
      <dgm:t>
        <a:bodyPr/>
        <a:lstStyle/>
        <a:p>
          <a:pPr rtl="0"/>
          <a:r>
            <a:rPr lang="en-US" dirty="0" smtClean="0"/>
            <a:t>There are two problems to contend with:</a:t>
          </a:r>
          <a:endParaRPr lang="en-US" dirty="0"/>
        </a:p>
      </dgm:t>
    </dgm:pt>
    <dgm:pt modelId="{077B61D2-8416-D941-AC08-840B5E56B829}" type="parTrans" cxnId="{E35B0638-21BA-0D41-B96E-4D1A995150A6}">
      <dgm:prSet/>
      <dgm:spPr/>
      <dgm:t>
        <a:bodyPr/>
        <a:lstStyle/>
        <a:p>
          <a:endParaRPr lang="en-US"/>
        </a:p>
      </dgm:t>
    </dgm:pt>
    <dgm:pt modelId="{FCAF96B8-3776-B644-986A-46F0D2116D2D}" type="sibTrans" cxnId="{E35B0638-21BA-0D41-B96E-4D1A995150A6}">
      <dgm:prSet/>
      <dgm:spPr/>
      <dgm:t>
        <a:bodyPr/>
        <a:lstStyle/>
        <a:p>
          <a:endParaRPr lang="en-US"/>
        </a:p>
      </dgm:t>
    </dgm:pt>
    <dgm:pt modelId="{1213F169-EDA0-EB47-9992-BF7B571275AC}">
      <dgm:prSet/>
      <dgm:spPr>
        <a:ln>
          <a:solidFill>
            <a:schemeClr val="accent3"/>
          </a:solidFill>
        </a:ln>
      </dgm:spPr>
      <dgm:t>
        <a:bodyPr/>
        <a:lstStyle/>
        <a:p>
          <a:pPr rtl="0"/>
          <a:r>
            <a:rPr lang="en-US" dirty="0" smtClean="0"/>
            <a:t>More than one device may have access to main memory</a:t>
          </a:r>
          <a:endParaRPr lang="en-US" dirty="0"/>
        </a:p>
      </dgm:t>
    </dgm:pt>
    <dgm:pt modelId="{D9CBD3A3-7A39-D04F-A71A-3B55DC0FFD3F}" type="parTrans" cxnId="{95F9B1E9-EED2-CD49-A041-14AB5856ECDA}">
      <dgm:prSet/>
      <dgm:spPr>
        <a:solidFill>
          <a:schemeClr val="accent3"/>
        </a:solidFill>
        <a:effectLst/>
      </dgm:spPr>
      <dgm:t>
        <a:bodyPr/>
        <a:lstStyle/>
        <a:p>
          <a:endParaRPr lang="en-US" dirty="0"/>
        </a:p>
      </dgm:t>
    </dgm:pt>
    <dgm:pt modelId="{1254B9F7-30E4-BF4C-82CD-92ECBA4D42F5}" type="sibTrans" cxnId="{95F9B1E9-EED2-CD49-A041-14AB5856ECDA}">
      <dgm:prSet/>
      <dgm:spPr>
        <a:solidFill>
          <a:schemeClr val="accent3"/>
        </a:solidFill>
        <a:effectLst/>
      </dgm:spPr>
      <dgm:t>
        <a:bodyPr/>
        <a:lstStyle/>
        <a:p>
          <a:endParaRPr lang="en-US" dirty="0"/>
        </a:p>
      </dgm:t>
    </dgm:pt>
    <dgm:pt modelId="{7AF86266-B030-5F47-A49F-D00BC31FE007}">
      <dgm:prSet/>
      <dgm:spPr>
        <a:ln>
          <a:solidFill>
            <a:schemeClr val="accent3"/>
          </a:solidFill>
        </a:ln>
      </dgm:spPr>
      <dgm:t>
        <a:bodyPr/>
        <a:lstStyle/>
        <a:p>
          <a:pPr rtl="0"/>
          <a:r>
            <a:rPr lang="en-US" dirty="0" smtClean="0"/>
            <a:t>A more complex problem occurs when multiple processors are attached to the same bus and each processor has its own local cache - if a word is altered in one cache it could conceivably invalidate a word in other caches</a:t>
          </a:r>
          <a:endParaRPr lang="en-US" dirty="0"/>
        </a:p>
      </dgm:t>
    </dgm:pt>
    <dgm:pt modelId="{22537051-1FB0-F248-88C0-45F3927C242E}" type="parTrans" cxnId="{4818DB8F-C60E-E24A-9760-A40A254BC7C8}">
      <dgm:prSet/>
      <dgm:spPr/>
      <dgm:t>
        <a:bodyPr/>
        <a:lstStyle/>
        <a:p>
          <a:endParaRPr lang="en-US"/>
        </a:p>
      </dgm:t>
    </dgm:pt>
    <dgm:pt modelId="{20C440D0-917C-174E-AD6D-E5FEECA5BFED}" type="sibTrans" cxnId="{4818DB8F-C60E-E24A-9760-A40A254BC7C8}">
      <dgm:prSet/>
      <dgm:spPr/>
      <dgm:t>
        <a:bodyPr/>
        <a:lstStyle/>
        <a:p>
          <a:endParaRPr lang="en-US"/>
        </a:p>
      </dgm:t>
    </dgm:pt>
    <dgm:pt modelId="{E7C7B2B5-6455-8040-824D-D654BFFEB931}" type="pres">
      <dgm:prSet presAssocID="{AF8DD8FA-32BB-C04B-A3C9-B425357390F4}" presName="Name0" presStyleCnt="0">
        <dgm:presLayoutVars>
          <dgm:dir/>
          <dgm:animLvl val="lvl"/>
          <dgm:resizeHandles val="exact"/>
        </dgm:presLayoutVars>
      </dgm:prSet>
      <dgm:spPr/>
      <dgm:t>
        <a:bodyPr/>
        <a:lstStyle/>
        <a:p>
          <a:endParaRPr lang="en-US"/>
        </a:p>
      </dgm:t>
    </dgm:pt>
    <dgm:pt modelId="{E4E6EE3A-7ADE-B64E-8DDE-E0C29C0824CE}" type="pres">
      <dgm:prSet presAssocID="{022E0863-7C5B-4248-A38E-1C454C4790C6}" presName="vertFlow" presStyleCnt="0"/>
      <dgm:spPr/>
    </dgm:pt>
    <dgm:pt modelId="{0811B929-E516-5443-B0F5-EC0B30A47FDB}" type="pres">
      <dgm:prSet presAssocID="{022E0863-7C5B-4248-A38E-1C454C4790C6}" presName="header" presStyleLbl="node1" presStyleIdx="0" presStyleCnt="2"/>
      <dgm:spPr/>
      <dgm:t>
        <a:bodyPr/>
        <a:lstStyle/>
        <a:p>
          <a:endParaRPr lang="en-US"/>
        </a:p>
      </dgm:t>
    </dgm:pt>
    <dgm:pt modelId="{D31FB0BD-CB04-3C41-B317-3A5187E6AE93}" type="pres">
      <dgm:prSet presAssocID="{32AEB28B-C998-1E4F-B5FF-E6C9BADBC012}" presName="parTrans" presStyleLbl="sibTrans2D1" presStyleIdx="0" presStyleCnt="4"/>
      <dgm:spPr/>
      <dgm:t>
        <a:bodyPr/>
        <a:lstStyle/>
        <a:p>
          <a:endParaRPr lang="en-US"/>
        </a:p>
      </dgm:t>
    </dgm:pt>
    <dgm:pt modelId="{3142DD91-2917-CC41-9BFA-CF928F5CC795}" type="pres">
      <dgm:prSet presAssocID="{6AE17495-F142-F346-8094-6C147A6707E7}" presName="child" presStyleLbl="alignAccFollowNode1" presStyleIdx="0" presStyleCnt="4">
        <dgm:presLayoutVars>
          <dgm:chMax val="0"/>
          <dgm:bulletEnabled val="1"/>
        </dgm:presLayoutVars>
      </dgm:prSet>
      <dgm:spPr/>
      <dgm:t>
        <a:bodyPr/>
        <a:lstStyle/>
        <a:p>
          <a:endParaRPr lang="en-US"/>
        </a:p>
      </dgm:t>
    </dgm:pt>
    <dgm:pt modelId="{2D23DC65-2635-7547-AB3F-AED6672AFFE6}" type="pres">
      <dgm:prSet presAssocID="{468E7CD9-0A07-434E-9677-5FEE2DBBE9CE}" presName="sibTrans" presStyleLbl="sibTrans2D1" presStyleIdx="1" presStyleCnt="4"/>
      <dgm:spPr/>
      <dgm:t>
        <a:bodyPr/>
        <a:lstStyle/>
        <a:p>
          <a:endParaRPr lang="en-US"/>
        </a:p>
      </dgm:t>
    </dgm:pt>
    <dgm:pt modelId="{4A68EEB7-D5C7-EF47-A954-BD8607821E05}" type="pres">
      <dgm:prSet presAssocID="{96131DBC-98E5-8945-BCB4-D926D0E876DC}" presName="child" presStyleLbl="alignAccFollowNode1" presStyleIdx="1" presStyleCnt="4" custScaleY="180804">
        <dgm:presLayoutVars>
          <dgm:chMax val="0"/>
          <dgm:bulletEnabled val="1"/>
        </dgm:presLayoutVars>
      </dgm:prSet>
      <dgm:spPr/>
      <dgm:t>
        <a:bodyPr/>
        <a:lstStyle/>
        <a:p>
          <a:endParaRPr lang="en-US"/>
        </a:p>
      </dgm:t>
    </dgm:pt>
    <dgm:pt modelId="{F2FC77B0-0C49-5C4A-9569-70B77E8CC044}" type="pres">
      <dgm:prSet presAssocID="{022E0863-7C5B-4248-A38E-1C454C4790C6}" presName="hSp" presStyleCnt="0"/>
      <dgm:spPr/>
    </dgm:pt>
    <dgm:pt modelId="{40B8AF06-51F8-2445-91E5-963B915B6C20}" type="pres">
      <dgm:prSet presAssocID="{1CB47A35-D296-474F-9F2A-12475FBF3F49}" presName="vertFlow" presStyleCnt="0"/>
      <dgm:spPr/>
    </dgm:pt>
    <dgm:pt modelId="{59333D82-04E3-344E-9F6D-7A52667AD3BD}" type="pres">
      <dgm:prSet presAssocID="{1CB47A35-D296-474F-9F2A-12475FBF3F49}" presName="header" presStyleLbl="node1" presStyleIdx="1" presStyleCnt="2"/>
      <dgm:spPr/>
      <dgm:t>
        <a:bodyPr/>
        <a:lstStyle/>
        <a:p>
          <a:endParaRPr lang="en-US"/>
        </a:p>
      </dgm:t>
    </dgm:pt>
    <dgm:pt modelId="{23FB0AB2-D708-C74D-9705-EFCC30F8BF72}" type="pres">
      <dgm:prSet presAssocID="{D9CBD3A3-7A39-D04F-A71A-3B55DC0FFD3F}" presName="parTrans" presStyleLbl="sibTrans2D1" presStyleIdx="2" presStyleCnt="4"/>
      <dgm:spPr/>
      <dgm:t>
        <a:bodyPr/>
        <a:lstStyle/>
        <a:p>
          <a:endParaRPr lang="en-US"/>
        </a:p>
      </dgm:t>
    </dgm:pt>
    <dgm:pt modelId="{7F36AA80-5C05-2F49-B7E9-B7C655619CE6}" type="pres">
      <dgm:prSet presAssocID="{1213F169-EDA0-EB47-9992-BF7B571275AC}" presName="child" presStyleLbl="alignAccFollowNode1" presStyleIdx="2" presStyleCnt="4">
        <dgm:presLayoutVars>
          <dgm:chMax val="0"/>
          <dgm:bulletEnabled val="1"/>
        </dgm:presLayoutVars>
      </dgm:prSet>
      <dgm:spPr/>
      <dgm:t>
        <a:bodyPr/>
        <a:lstStyle/>
        <a:p>
          <a:endParaRPr lang="en-US"/>
        </a:p>
      </dgm:t>
    </dgm:pt>
    <dgm:pt modelId="{B3C789D7-F7F9-6047-9980-E16EE5BCCF23}" type="pres">
      <dgm:prSet presAssocID="{1254B9F7-30E4-BF4C-82CD-92ECBA4D42F5}" presName="sibTrans" presStyleLbl="sibTrans2D1" presStyleIdx="3" presStyleCnt="4"/>
      <dgm:spPr/>
      <dgm:t>
        <a:bodyPr/>
        <a:lstStyle/>
        <a:p>
          <a:endParaRPr lang="en-US"/>
        </a:p>
      </dgm:t>
    </dgm:pt>
    <dgm:pt modelId="{70DA93BB-D5B7-C048-B918-81E67A7815CD}" type="pres">
      <dgm:prSet presAssocID="{7AF86266-B030-5F47-A49F-D00BC31FE007}" presName="child" presStyleLbl="alignAccFollowNode1" presStyleIdx="3" presStyleCnt="4" custScaleX="98973" custScaleY="171447">
        <dgm:presLayoutVars>
          <dgm:chMax val="0"/>
          <dgm:bulletEnabled val="1"/>
        </dgm:presLayoutVars>
      </dgm:prSet>
      <dgm:spPr/>
      <dgm:t>
        <a:bodyPr/>
        <a:lstStyle/>
        <a:p>
          <a:endParaRPr lang="en-US"/>
        </a:p>
      </dgm:t>
    </dgm:pt>
  </dgm:ptLst>
  <dgm:cxnLst>
    <dgm:cxn modelId="{3AA1BA99-3013-FC45-9C35-CD1432E2E0EB}" type="presOf" srcId="{1213F169-EDA0-EB47-9992-BF7B571275AC}" destId="{7F36AA80-5C05-2F49-B7E9-B7C655619CE6}" srcOrd="0" destOrd="0" presId="urn:microsoft.com/office/officeart/2005/8/layout/lProcess1"/>
    <dgm:cxn modelId="{E0041346-089F-0546-A6A1-C9981E147A83}" type="presOf" srcId="{96131DBC-98E5-8945-BCB4-D926D0E876DC}" destId="{4A68EEB7-D5C7-EF47-A954-BD8607821E05}" srcOrd="0" destOrd="0" presId="urn:microsoft.com/office/officeart/2005/8/layout/lProcess1"/>
    <dgm:cxn modelId="{B26C774C-3363-394C-B1A3-B0A92DA5ACD8}" type="presOf" srcId="{6AE17495-F142-F346-8094-6C147A6707E7}" destId="{3142DD91-2917-CC41-9BFA-CF928F5CC795}" srcOrd="0" destOrd="0" presId="urn:microsoft.com/office/officeart/2005/8/layout/lProcess1"/>
    <dgm:cxn modelId="{3E30CE0F-6139-0B46-9054-692C2CBF6226}" type="presOf" srcId="{7AF86266-B030-5F47-A49F-D00BC31FE007}" destId="{70DA93BB-D5B7-C048-B918-81E67A7815CD}" srcOrd="0" destOrd="0" presId="urn:microsoft.com/office/officeart/2005/8/layout/lProcess1"/>
    <dgm:cxn modelId="{33050318-68E3-4441-B955-3EA40DD87CE2}" type="presOf" srcId="{1CB47A35-D296-474F-9F2A-12475FBF3F49}" destId="{59333D82-04E3-344E-9F6D-7A52667AD3BD}" srcOrd="0" destOrd="0" presId="urn:microsoft.com/office/officeart/2005/8/layout/lProcess1"/>
    <dgm:cxn modelId="{E35B0638-21BA-0D41-B96E-4D1A995150A6}" srcId="{AF8DD8FA-32BB-C04B-A3C9-B425357390F4}" destId="{1CB47A35-D296-474F-9F2A-12475FBF3F49}" srcOrd="1" destOrd="0" parTransId="{077B61D2-8416-D941-AC08-840B5E56B829}" sibTransId="{FCAF96B8-3776-B644-986A-46F0D2116D2D}"/>
    <dgm:cxn modelId="{C27F8805-737C-3B48-9B8C-1A7265451F5C}" type="presOf" srcId="{022E0863-7C5B-4248-A38E-1C454C4790C6}" destId="{0811B929-E516-5443-B0F5-EC0B30A47FDB}" srcOrd="0" destOrd="0" presId="urn:microsoft.com/office/officeart/2005/8/layout/lProcess1"/>
    <dgm:cxn modelId="{C6B75648-336C-4B47-94B9-E6606F081175}" type="presOf" srcId="{D9CBD3A3-7A39-D04F-A71A-3B55DC0FFD3F}" destId="{23FB0AB2-D708-C74D-9705-EFCC30F8BF72}" srcOrd="0" destOrd="0" presId="urn:microsoft.com/office/officeart/2005/8/layout/lProcess1"/>
    <dgm:cxn modelId="{5F55AE5C-17F5-8946-8F72-782A769FF4AE}" type="presOf" srcId="{1254B9F7-30E4-BF4C-82CD-92ECBA4D42F5}" destId="{B3C789D7-F7F9-6047-9980-E16EE5BCCF23}" srcOrd="0" destOrd="0" presId="urn:microsoft.com/office/officeart/2005/8/layout/lProcess1"/>
    <dgm:cxn modelId="{95F9B1E9-EED2-CD49-A041-14AB5856ECDA}" srcId="{1CB47A35-D296-474F-9F2A-12475FBF3F49}" destId="{1213F169-EDA0-EB47-9992-BF7B571275AC}" srcOrd="0" destOrd="0" parTransId="{D9CBD3A3-7A39-D04F-A71A-3B55DC0FFD3F}" sibTransId="{1254B9F7-30E4-BF4C-82CD-92ECBA4D42F5}"/>
    <dgm:cxn modelId="{774F172D-50A2-4E4F-829A-D265696A072E}" type="presOf" srcId="{468E7CD9-0A07-434E-9677-5FEE2DBBE9CE}" destId="{2D23DC65-2635-7547-AB3F-AED6672AFFE6}" srcOrd="0" destOrd="0" presId="urn:microsoft.com/office/officeart/2005/8/layout/lProcess1"/>
    <dgm:cxn modelId="{D7E2110E-AF45-954A-9639-FEC8D9AE8F71}" srcId="{022E0863-7C5B-4248-A38E-1C454C4790C6}" destId="{6AE17495-F142-F346-8094-6C147A6707E7}" srcOrd="0" destOrd="0" parTransId="{32AEB28B-C998-1E4F-B5FF-E6C9BADBC012}" sibTransId="{468E7CD9-0A07-434E-9677-5FEE2DBBE9CE}"/>
    <dgm:cxn modelId="{4818DB8F-C60E-E24A-9760-A40A254BC7C8}" srcId="{1CB47A35-D296-474F-9F2A-12475FBF3F49}" destId="{7AF86266-B030-5F47-A49F-D00BC31FE007}" srcOrd="1" destOrd="0" parTransId="{22537051-1FB0-F248-88C0-45F3927C242E}" sibTransId="{20C440D0-917C-174E-AD6D-E5FEECA5BFED}"/>
    <dgm:cxn modelId="{07B4E7E5-1C74-E042-956D-3A0D8EEB47E5}" srcId="{AF8DD8FA-32BB-C04B-A3C9-B425357390F4}" destId="{022E0863-7C5B-4248-A38E-1C454C4790C6}" srcOrd="0" destOrd="0" parTransId="{2E97AE6D-A917-9E44-A214-0770A4EFCB56}" sibTransId="{391462BD-0051-DC4B-BE07-8562636C7355}"/>
    <dgm:cxn modelId="{55B18C96-A208-9447-9965-C6CF64ECF29D}" type="presOf" srcId="{32AEB28B-C998-1E4F-B5FF-E6C9BADBC012}" destId="{D31FB0BD-CB04-3C41-B317-3A5187E6AE93}" srcOrd="0" destOrd="0" presId="urn:microsoft.com/office/officeart/2005/8/layout/lProcess1"/>
    <dgm:cxn modelId="{4640FF1F-F6E7-1D48-968A-AEDCBD615C28}" type="presOf" srcId="{AF8DD8FA-32BB-C04B-A3C9-B425357390F4}" destId="{E7C7B2B5-6455-8040-824D-D654BFFEB931}" srcOrd="0" destOrd="0" presId="urn:microsoft.com/office/officeart/2005/8/layout/lProcess1"/>
    <dgm:cxn modelId="{3CD200A9-41BA-FC43-B7AC-70779D9557BE}" srcId="{022E0863-7C5B-4248-A38E-1C454C4790C6}" destId="{96131DBC-98E5-8945-BCB4-D926D0E876DC}" srcOrd="1" destOrd="0" parTransId="{94E4766F-2C8C-E54F-B7B3-B2AE2E6AF669}" sibTransId="{8064DA95-FA67-C54D-8E8E-246B9DAC3EEE}"/>
    <dgm:cxn modelId="{21C8EFFC-835B-EB4A-AB58-0D7F3532F4F0}" type="presParOf" srcId="{E7C7B2B5-6455-8040-824D-D654BFFEB931}" destId="{E4E6EE3A-7ADE-B64E-8DDE-E0C29C0824CE}" srcOrd="0" destOrd="0" presId="urn:microsoft.com/office/officeart/2005/8/layout/lProcess1"/>
    <dgm:cxn modelId="{FE0A81CE-198F-0947-866B-F34FBE9C5398}" type="presParOf" srcId="{E4E6EE3A-7ADE-B64E-8DDE-E0C29C0824CE}" destId="{0811B929-E516-5443-B0F5-EC0B30A47FDB}" srcOrd="0" destOrd="0" presId="urn:microsoft.com/office/officeart/2005/8/layout/lProcess1"/>
    <dgm:cxn modelId="{033C4FCF-C2E3-1D41-8B2C-2C38C24D1D9B}" type="presParOf" srcId="{E4E6EE3A-7ADE-B64E-8DDE-E0C29C0824CE}" destId="{D31FB0BD-CB04-3C41-B317-3A5187E6AE93}" srcOrd="1" destOrd="0" presId="urn:microsoft.com/office/officeart/2005/8/layout/lProcess1"/>
    <dgm:cxn modelId="{B98122DB-1F05-D044-8B4F-0B8251C65443}" type="presParOf" srcId="{E4E6EE3A-7ADE-B64E-8DDE-E0C29C0824CE}" destId="{3142DD91-2917-CC41-9BFA-CF928F5CC795}" srcOrd="2" destOrd="0" presId="urn:microsoft.com/office/officeart/2005/8/layout/lProcess1"/>
    <dgm:cxn modelId="{0530D7BD-DE73-F047-80D3-0963A3DB529C}" type="presParOf" srcId="{E4E6EE3A-7ADE-B64E-8DDE-E0C29C0824CE}" destId="{2D23DC65-2635-7547-AB3F-AED6672AFFE6}" srcOrd="3" destOrd="0" presId="urn:microsoft.com/office/officeart/2005/8/layout/lProcess1"/>
    <dgm:cxn modelId="{7F3F0F82-FBFB-1549-9436-FEE63464B7DA}" type="presParOf" srcId="{E4E6EE3A-7ADE-B64E-8DDE-E0C29C0824CE}" destId="{4A68EEB7-D5C7-EF47-A954-BD8607821E05}" srcOrd="4" destOrd="0" presId="urn:microsoft.com/office/officeart/2005/8/layout/lProcess1"/>
    <dgm:cxn modelId="{48189F65-9AC9-1842-9021-1DA9968AF5A5}" type="presParOf" srcId="{E7C7B2B5-6455-8040-824D-D654BFFEB931}" destId="{F2FC77B0-0C49-5C4A-9569-70B77E8CC044}" srcOrd="1" destOrd="0" presId="urn:microsoft.com/office/officeart/2005/8/layout/lProcess1"/>
    <dgm:cxn modelId="{88F6AECC-349B-0949-B204-92E4A70F306D}" type="presParOf" srcId="{E7C7B2B5-6455-8040-824D-D654BFFEB931}" destId="{40B8AF06-51F8-2445-91E5-963B915B6C20}" srcOrd="2" destOrd="0" presId="urn:microsoft.com/office/officeart/2005/8/layout/lProcess1"/>
    <dgm:cxn modelId="{996146F2-DE2B-3342-9C54-C93CB7A75F0A}" type="presParOf" srcId="{40B8AF06-51F8-2445-91E5-963B915B6C20}" destId="{59333D82-04E3-344E-9F6D-7A52667AD3BD}" srcOrd="0" destOrd="0" presId="urn:microsoft.com/office/officeart/2005/8/layout/lProcess1"/>
    <dgm:cxn modelId="{E0AA1F7D-0319-6E45-8F4B-3D5D0BD02F18}" type="presParOf" srcId="{40B8AF06-51F8-2445-91E5-963B915B6C20}" destId="{23FB0AB2-D708-C74D-9705-EFCC30F8BF72}" srcOrd="1" destOrd="0" presId="urn:microsoft.com/office/officeart/2005/8/layout/lProcess1"/>
    <dgm:cxn modelId="{B84C78E1-C430-B241-A285-55AF1B976296}" type="presParOf" srcId="{40B8AF06-51F8-2445-91E5-963B915B6C20}" destId="{7F36AA80-5C05-2F49-B7E9-B7C655619CE6}" srcOrd="2" destOrd="0" presId="urn:microsoft.com/office/officeart/2005/8/layout/lProcess1"/>
    <dgm:cxn modelId="{4E672A77-DE3A-D947-95ED-A28F976F268E}" type="presParOf" srcId="{40B8AF06-51F8-2445-91E5-963B915B6C20}" destId="{B3C789D7-F7F9-6047-9980-E16EE5BCCF23}" srcOrd="3" destOrd="0" presId="urn:microsoft.com/office/officeart/2005/8/layout/lProcess1"/>
    <dgm:cxn modelId="{1E01FE6C-F0E5-574B-A5D7-756D56E97FFE}" type="presParOf" srcId="{40B8AF06-51F8-2445-91E5-963B915B6C20}" destId="{70DA93BB-D5B7-C048-B918-81E67A7815CD}"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650EC2-3906-EE4D-99B6-52E8505A13EA}"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5B6B42DC-180D-2C44-9DFE-621EB3A413E3}">
      <dgm:prSet/>
      <dgm:spPr/>
      <dgm:t>
        <a:bodyPr/>
        <a:lstStyle/>
        <a:p>
          <a:pPr rtl="0"/>
          <a:r>
            <a:rPr lang="en-US" dirty="0" smtClean="0"/>
            <a:t>When a block of data is retrieved and placed in the cache not only the desired word but also some number of adjacent words are retrieved</a:t>
          </a:r>
          <a:endParaRPr lang="en-US" dirty="0"/>
        </a:p>
      </dgm:t>
    </dgm:pt>
    <dgm:pt modelId="{79853258-A707-244A-8DC0-2A5919944FA8}" type="parTrans" cxnId="{4EB596E6-A252-1B44-BE4C-ED417B2E3407}">
      <dgm:prSet/>
      <dgm:spPr/>
      <dgm:t>
        <a:bodyPr/>
        <a:lstStyle/>
        <a:p>
          <a:endParaRPr lang="en-US"/>
        </a:p>
      </dgm:t>
    </dgm:pt>
    <dgm:pt modelId="{45D4D0F6-B95E-FC41-B725-24925D1EBB4A}" type="sibTrans" cxnId="{4EB596E6-A252-1B44-BE4C-ED417B2E3407}">
      <dgm:prSet/>
      <dgm:spPr/>
      <dgm:t>
        <a:bodyPr/>
        <a:lstStyle/>
        <a:p>
          <a:endParaRPr lang="en-US"/>
        </a:p>
      </dgm:t>
    </dgm:pt>
    <dgm:pt modelId="{7E4B0266-2C09-4B42-84DD-77F3BF44AA33}">
      <dgm:prSet/>
      <dgm:spPr/>
      <dgm:t>
        <a:bodyPr/>
        <a:lstStyle/>
        <a:p>
          <a:pPr rtl="0"/>
          <a:r>
            <a:rPr lang="en-US" dirty="0" smtClean="0"/>
            <a:t>As the block size increases the hit ratio will at first increase because of the principle of locality</a:t>
          </a:r>
          <a:endParaRPr lang="en-US" dirty="0"/>
        </a:p>
      </dgm:t>
    </dgm:pt>
    <dgm:pt modelId="{B2DE85CC-8698-0A49-AC3A-F39A0D1AD37B}" type="parTrans" cxnId="{A9826430-0010-1143-A8E6-9C1D0B5CAC8E}">
      <dgm:prSet/>
      <dgm:spPr/>
      <dgm:t>
        <a:bodyPr/>
        <a:lstStyle/>
        <a:p>
          <a:endParaRPr lang="en-US"/>
        </a:p>
      </dgm:t>
    </dgm:pt>
    <dgm:pt modelId="{AC1784D6-D722-A44D-9F6B-F8A88CECCAC0}" type="sibTrans" cxnId="{A9826430-0010-1143-A8E6-9C1D0B5CAC8E}">
      <dgm:prSet/>
      <dgm:spPr/>
      <dgm:t>
        <a:bodyPr/>
        <a:lstStyle/>
        <a:p>
          <a:endParaRPr lang="en-US"/>
        </a:p>
      </dgm:t>
    </dgm:pt>
    <dgm:pt modelId="{6D4E4D78-7E0E-CB4B-BF2A-942DFF8A9079}">
      <dgm:prSet/>
      <dgm:spPr/>
      <dgm:t>
        <a:bodyPr/>
        <a:lstStyle/>
        <a:p>
          <a:pPr rtl="0"/>
          <a:r>
            <a:rPr lang="en-US" dirty="0" smtClean="0"/>
            <a:t>As the block size increases more useful data are brought into the cache</a:t>
          </a:r>
          <a:endParaRPr lang="en-US" dirty="0"/>
        </a:p>
      </dgm:t>
    </dgm:pt>
    <dgm:pt modelId="{F6B70ABC-BA85-7E4E-9780-816FB53EFF37}" type="parTrans" cxnId="{3CE94B4C-BB8E-0646-9CBA-9B3899C2D6DE}">
      <dgm:prSet/>
      <dgm:spPr/>
      <dgm:t>
        <a:bodyPr/>
        <a:lstStyle/>
        <a:p>
          <a:endParaRPr lang="en-US"/>
        </a:p>
      </dgm:t>
    </dgm:pt>
    <dgm:pt modelId="{E466F655-C131-5F49-A04F-F20B04EB95D6}" type="sibTrans" cxnId="{3CE94B4C-BB8E-0646-9CBA-9B3899C2D6DE}">
      <dgm:prSet/>
      <dgm:spPr/>
      <dgm:t>
        <a:bodyPr/>
        <a:lstStyle/>
        <a:p>
          <a:endParaRPr lang="en-US"/>
        </a:p>
      </dgm:t>
    </dgm:pt>
    <dgm:pt modelId="{CC2A14A7-D578-EF4F-957C-71E2D8CD49CE}">
      <dgm:prSet/>
      <dgm:spPr/>
      <dgm:t>
        <a:bodyPr/>
        <a:lstStyle/>
        <a:p>
          <a:pPr rtl="0"/>
          <a:r>
            <a:rPr lang="en-US" dirty="0" smtClean="0"/>
            <a:t>The hit ratio will begin to decrease as the block becomes bigger and the probability of using the newly fetched information becomes less than the probability of reusing the information that has to be replaced</a:t>
          </a:r>
          <a:endParaRPr lang="en-US" dirty="0"/>
        </a:p>
      </dgm:t>
    </dgm:pt>
    <dgm:pt modelId="{663FB13C-CAE1-114E-8144-1A1B85492C8D}" type="parTrans" cxnId="{DB6F3B08-DC87-A540-8327-31699B875EB7}">
      <dgm:prSet/>
      <dgm:spPr/>
      <dgm:t>
        <a:bodyPr/>
        <a:lstStyle/>
        <a:p>
          <a:endParaRPr lang="en-US"/>
        </a:p>
      </dgm:t>
    </dgm:pt>
    <dgm:pt modelId="{734AC39B-C291-1044-9103-3061DBE159B8}" type="sibTrans" cxnId="{DB6F3B08-DC87-A540-8327-31699B875EB7}">
      <dgm:prSet/>
      <dgm:spPr/>
      <dgm:t>
        <a:bodyPr/>
        <a:lstStyle/>
        <a:p>
          <a:endParaRPr lang="en-US"/>
        </a:p>
      </dgm:t>
    </dgm:pt>
    <dgm:pt modelId="{20D4E23A-A8C0-A64F-83DC-F2A8EAB7F4CD}">
      <dgm:prSet/>
      <dgm:spPr/>
      <dgm:t>
        <a:bodyPr/>
        <a:lstStyle/>
        <a:p>
          <a:pPr rtl="0"/>
          <a:r>
            <a:rPr lang="en-US" dirty="0" smtClean="0"/>
            <a:t>Two specific effects come into play:</a:t>
          </a:r>
          <a:endParaRPr lang="en-US" dirty="0"/>
        </a:p>
      </dgm:t>
    </dgm:pt>
    <dgm:pt modelId="{ED2AA20C-3ACF-A948-9954-9C9BE02CD2F6}" type="parTrans" cxnId="{3CD89C6C-0A2A-1742-9032-7902D3D24ED9}">
      <dgm:prSet/>
      <dgm:spPr/>
      <dgm:t>
        <a:bodyPr/>
        <a:lstStyle/>
        <a:p>
          <a:endParaRPr lang="en-US"/>
        </a:p>
      </dgm:t>
    </dgm:pt>
    <dgm:pt modelId="{02D8CFC9-ECAC-574C-8D5A-0109EA6B2347}" type="sibTrans" cxnId="{3CD89C6C-0A2A-1742-9032-7902D3D24ED9}">
      <dgm:prSet/>
      <dgm:spPr/>
      <dgm:t>
        <a:bodyPr/>
        <a:lstStyle/>
        <a:p>
          <a:endParaRPr lang="en-US"/>
        </a:p>
      </dgm:t>
    </dgm:pt>
    <dgm:pt modelId="{13ABDB85-1AA7-8A4F-9B86-A67B203C6F4E}">
      <dgm:prSet/>
      <dgm:spPr/>
      <dgm:t>
        <a:bodyPr/>
        <a:lstStyle/>
        <a:p>
          <a:pPr rtl="0"/>
          <a:r>
            <a:rPr lang="en-US" dirty="0" smtClean="0"/>
            <a:t>Larger blocks reduce the number of blocks that fit into a cache</a:t>
          </a:r>
          <a:endParaRPr lang="en-US" dirty="0"/>
        </a:p>
      </dgm:t>
    </dgm:pt>
    <dgm:pt modelId="{5C2C4B71-AFED-B04E-80D7-F42C9FFC1698}" type="parTrans" cxnId="{2AA411CA-447E-F14A-8153-EFB312396FCA}">
      <dgm:prSet/>
      <dgm:spPr/>
      <dgm:t>
        <a:bodyPr/>
        <a:lstStyle/>
        <a:p>
          <a:endParaRPr lang="en-US"/>
        </a:p>
      </dgm:t>
    </dgm:pt>
    <dgm:pt modelId="{404F7357-1746-CA47-8763-050B64A19C54}" type="sibTrans" cxnId="{2AA411CA-447E-F14A-8153-EFB312396FCA}">
      <dgm:prSet/>
      <dgm:spPr/>
      <dgm:t>
        <a:bodyPr/>
        <a:lstStyle/>
        <a:p>
          <a:endParaRPr lang="en-US"/>
        </a:p>
      </dgm:t>
    </dgm:pt>
    <dgm:pt modelId="{9AACB277-EEDE-6E44-8EA9-24A915619A59}">
      <dgm:prSet/>
      <dgm:spPr/>
      <dgm:t>
        <a:bodyPr/>
        <a:lstStyle/>
        <a:p>
          <a:pPr rtl="0"/>
          <a:r>
            <a:rPr lang="en-GB" dirty="0" smtClean="0"/>
            <a:t>As a block becomes larger each additional word is farther from the requested word</a:t>
          </a:r>
          <a:endParaRPr lang="en-GB" dirty="0"/>
        </a:p>
      </dgm:t>
    </dgm:pt>
    <dgm:pt modelId="{FA4FA404-3EA5-3645-9B41-C76B1C515D87}" type="parTrans" cxnId="{7857E002-1908-4844-82CE-546EB08AF9C2}">
      <dgm:prSet/>
      <dgm:spPr/>
      <dgm:t>
        <a:bodyPr/>
        <a:lstStyle/>
        <a:p>
          <a:endParaRPr lang="en-US"/>
        </a:p>
      </dgm:t>
    </dgm:pt>
    <dgm:pt modelId="{9F7F01B0-F245-E94E-9C9E-800533E82E2E}" type="sibTrans" cxnId="{7857E002-1908-4844-82CE-546EB08AF9C2}">
      <dgm:prSet/>
      <dgm:spPr/>
      <dgm:t>
        <a:bodyPr/>
        <a:lstStyle/>
        <a:p>
          <a:endParaRPr lang="en-US"/>
        </a:p>
      </dgm:t>
    </dgm:pt>
    <dgm:pt modelId="{F199CCFF-B029-CE4A-86B7-ED578FD9114D}" type="pres">
      <dgm:prSet presAssocID="{17650EC2-3906-EE4D-99B6-52E8505A13EA}" presName="Name0" presStyleCnt="0">
        <dgm:presLayoutVars>
          <dgm:dir/>
          <dgm:resizeHandles val="exact"/>
        </dgm:presLayoutVars>
      </dgm:prSet>
      <dgm:spPr/>
      <dgm:t>
        <a:bodyPr/>
        <a:lstStyle/>
        <a:p>
          <a:endParaRPr lang="en-US"/>
        </a:p>
      </dgm:t>
    </dgm:pt>
    <dgm:pt modelId="{04A98750-A22E-E144-85E8-F4570D51A474}" type="pres">
      <dgm:prSet presAssocID="{17650EC2-3906-EE4D-99B6-52E8505A13EA}" presName="arrow" presStyleLbl="bgShp" presStyleIdx="0" presStyleCnt="1"/>
      <dgm:spPr>
        <a:ln>
          <a:solidFill>
            <a:schemeClr val="accent3"/>
          </a:solidFill>
        </a:ln>
      </dgm:spPr>
    </dgm:pt>
    <dgm:pt modelId="{E29933DD-14FF-D646-9182-AF0745E36C6B}" type="pres">
      <dgm:prSet presAssocID="{17650EC2-3906-EE4D-99B6-52E8505A13EA}" presName="points" presStyleCnt="0"/>
      <dgm:spPr/>
    </dgm:pt>
    <dgm:pt modelId="{9F4561B0-FB1D-E849-A924-AF550FF61B19}" type="pres">
      <dgm:prSet presAssocID="{5B6B42DC-180D-2C44-9DFE-621EB3A413E3}" presName="compositeA" presStyleCnt="0"/>
      <dgm:spPr/>
    </dgm:pt>
    <dgm:pt modelId="{57FE2081-BE33-2C4A-891E-2BB614041C39}" type="pres">
      <dgm:prSet presAssocID="{5B6B42DC-180D-2C44-9DFE-621EB3A413E3}" presName="textA" presStyleLbl="revTx" presStyleIdx="0" presStyleCnt="5">
        <dgm:presLayoutVars>
          <dgm:bulletEnabled val="1"/>
        </dgm:presLayoutVars>
      </dgm:prSet>
      <dgm:spPr/>
      <dgm:t>
        <a:bodyPr/>
        <a:lstStyle/>
        <a:p>
          <a:endParaRPr lang="en-US"/>
        </a:p>
      </dgm:t>
    </dgm:pt>
    <dgm:pt modelId="{097B1AA5-F856-8742-B675-F1FF43B6838A}" type="pres">
      <dgm:prSet presAssocID="{5B6B42DC-180D-2C44-9DFE-621EB3A413E3}" presName="circleA" presStyleLbl="node1" presStyleIdx="0" presStyleCnt="5" custLinFactNeighborX="21495" custLinFactNeighborY="-2941"/>
      <dgm:spPr>
        <a:solidFill>
          <a:schemeClr val="accent4"/>
        </a:solidFill>
        <a:ln>
          <a:solidFill>
            <a:schemeClr val="accent4"/>
          </a:solidFill>
        </a:ln>
      </dgm:spPr>
    </dgm:pt>
    <dgm:pt modelId="{7C50CEA0-FBF5-654C-A27E-2CC490527C99}" type="pres">
      <dgm:prSet presAssocID="{5B6B42DC-180D-2C44-9DFE-621EB3A413E3}" presName="spaceA" presStyleCnt="0"/>
      <dgm:spPr/>
    </dgm:pt>
    <dgm:pt modelId="{05917DBA-1291-8E48-AFEC-0533D1075C36}" type="pres">
      <dgm:prSet presAssocID="{45D4D0F6-B95E-FC41-B725-24925D1EBB4A}" presName="space" presStyleCnt="0"/>
      <dgm:spPr/>
    </dgm:pt>
    <dgm:pt modelId="{23ABF949-F6B5-4B42-BDC1-CE64B6127029}" type="pres">
      <dgm:prSet presAssocID="{7E4B0266-2C09-4B42-84DD-77F3BF44AA33}" presName="compositeB" presStyleCnt="0"/>
      <dgm:spPr/>
    </dgm:pt>
    <dgm:pt modelId="{396BDE89-FCC1-E541-9ADE-A4D83F72FFEA}" type="pres">
      <dgm:prSet presAssocID="{7E4B0266-2C09-4B42-84DD-77F3BF44AA33}" presName="textB" presStyleLbl="revTx" presStyleIdx="1" presStyleCnt="5">
        <dgm:presLayoutVars>
          <dgm:bulletEnabled val="1"/>
        </dgm:presLayoutVars>
      </dgm:prSet>
      <dgm:spPr/>
      <dgm:t>
        <a:bodyPr/>
        <a:lstStyle/>
        <a:p>
          <a:endParaRPr lang="en-US"/>
        </a:p>
      </dgm:t>
    </dgm:pt>
    <dgm:pt modelId="{9F37F097-1721-134F-83A5-6A4E0CCF062D}" type="pres">
      <dgm:prSet presAssocID="{7E4B0266-2C09-4B42-84DD-77F3BF44AA33}" presName="circleB" presStyleLbl="node1" presStyleIdx="1" presStyleCnt="5"/>
      <dgm:spPr>
        <a:solidFill>
          <a:schemeClr val="accent3"/>
        </a:solidFill>
        <a:ln>
          <a:solidFill>
            <a:schemeClr val="accent3"/>
          </a:solidFill>
        </a:ln>
      </dgm:spPr>
    </dgm:pt>
    <dgm:pt modelId="{FBD1F262-0290-9E4F-89DC-4C5F47E8D4E6}" type="pres">
      <dgm:prSet presAssocID="{7E4B0266-2C09-4B42-84DD-77F3BF44AA33}" presName="spaceB" presStyleCnt="0"/>
      <dgm:spPr/>
    </dgm:pt>
    <dgm:pt modelId="{B90B3353-0660-EF44-9D1B-0C1FCFF2EDC7}" type="pres">
      <dgm:prSet presAssocID="{AC1784D6-D722-A44D-9F6B-F8A88CECCAC0}" presName="space" presStyleCnt="0"/>
      <dgm:spPr/>
    </dgm:pt>
    <dgm:pt modelId="{53B4EC22-9CD5-7845-97BE-AB34A1C7133A}" type="pres">
      <dgm:prSet presAssocID="{6D4E4D78-7E0E-CB4B-BF2A-942DFF8A9079}" presName="compositeA" presStyleCnt="0"/>
      <dgm:spPr/>
    </dgm:pt>
    <dgm:pt modelId="{68450F65-B7D1-C442-9387-26EE68DE0405}" type="pres">
      <dgm:prSet presAssocID="{6D4E4D78-7E0E-CB4B-BF2A-942DFF8A9079}" presName="textA" presStyleLbl="revTx" presStyleIdx="2" presStyleCnt="5">
        <dgm:presLayoutVars>
          <dgm:bulletEnabled val="1"/>
        </dgm:presLayoutVars>
      </dgm:prSet>
      <dgm:spPr/>
      <dgm:t>
        <a:bodyPr/>
        <a:lstStyle/>
        <a:p>
          <a:endParaRPr lang="en-US"/>
        </a:p>
      </dgm:t>
    </dgm:pt>
    <dgm:pt modelId="{B4780650-EFE4-A94C-974F-2DDEC86E194B}" type="pres">
      <dgm:prSet presAssocID="{6D4E4D78-7E0E-CB4B-BF2A-942DFF8A9079}" presName="circleA" presStyleLbl="node1" presStyleIdx="2" presStyleCnt="5"/>
      <dgm:spPr>
        <a:ln>
          <a:solidFill>
            <a:schemeClr val="accent1"/>
          </a:solidFill>
        </a:ln>
      </dgm:spPr>
    </dgm:pt>
    <dgm:pt modelId="{EFEB2126-D80B-D446-B5FA-29DEFA5AEBF6}" type="pres">
      <dgm:prSet presAssocID="{6D4E4D78-7E0E-CB4B-BF2A-942DFF8A9079}" presName="spaceA" presStyleCnt="0"/>
      <dgm:spPr/>
    </dgm:pt>
    <dgm:pt modelId="{B18B6DB3-0787-274A-AA97-5AD6B8B4B260}" type="pres">
      <dgm:prSet presAssocID="{E466F655-C131-5F49-A04F-F20B04EB95D6}" presName="space" presStyleCnt="0"/>
      <dgm:spPr/>
    </dgm:pt>
    <dgm:pt modelId="{6F60F3E6-B141-1B45-AD58-1956E8B219C6}" type="pres">
      <dgm:prSet presAssocID="{CC2A14A7-D578-EF4F-957C-71E2D8CD49CE}" presName="compositeB" presStyleCnt="0"/>
      <dgm:spPr/>
    </dgm:pt>
    <dgm:pt modelId="{AECA710D-D355-E646-A7BB-EB328F5C2643}" type="pres">
      <dgm:prSet presAssocID="{CC2A14A7-D578-EF4F-957C-71E2D8CD49CE}" presName="textB" presStyleLbl="revTx" presStyleIdx="3" presStyleCnt="5">
        <dgm:presLayoutVars>
          <dgm:bulletEnabled val="1"/>
        </dgm:presLayoutVars>
      </dgm:prSet>
      <dgm:spPr/>
      <dgm:t>
        <a:bodyPr/>
        <a:lstStyle/>
        <a:p>
          <a:endParaRPr lang="en-US"/>
        </a:p>
      </dgm:t>
    </dgm:pt>
    <dgm:pt modelId="{601860E8-A992-8F42-AA96-D113C1174D42}" type="pres">
      <dgm:prSet presAssocID="{CC2A14A7-D578-EF4F-957C-71E2D8CD49CE}" presName="circleB" presStyleLbl="node1" presStyleIdx="3" presStyleCnt="5"/>
      <dgm:spPr>
        <a:solidFill>
          <a:schemeClr val="accent3"/>
        </a:solidFill>
        <a:ln>
          <a:solidFill>
            <a:schemeClr val="accent3"/>
          </a:solidFill>
        </a:ln>
      </dgm:spPr>
    </dgm:pt>
    <dgm:pt modelId="{578AEAA6-9D49-0745-B77B-68013B13807B}" type="pres">
      <dgm:prSet presAssocID="{CC2A14A7-D578-EF4F-957C-71E2D8CD49CE}" presName="spaceB" presStyleCnt="0"/>
      <dgm:spPr/>
    </dgm:pt>
    <dgm:pt modelId="{9A0895CD-09BB-EF46-A7BD-0F9B39417ADA}" type="pres">
      <dgm:prSet presAssocID="{734AC39B-C291-1044-9103-3061DBE159B8}" presName="space" presStyleCnt="0"/>
      <dgm:spPr/>
    </dgm:pt>
    <dgm:pt modelId="{02705322-08FA-CA44-9F93-297329281E34}" type="pres">
      <dgm:prSet presAssocID="{20D4E23A-A8C0-A64F-83DC-F2A8EAB7F4CD}" presName="compositeA" presStyleCnt="0"/>
      <dgm:spPr/>
    </dgm:pt>
    <dgm:pt modelId="{4F7426FF-C59C-8C4E-BCA5-97FDAC08690A}" type="pres">
      <dgm:prSet presAssocID="{20D4E23A-A8C0-A64F-83DC-F2A8EAB7F4CD}" presName="textA" presStyleLbl="revTx" presStyleIdx="4" presStyleCnt="5" custScaleX="114640" custLinFactNeighborX="-23950" custLinFactNeighborY="-2941">
        <dgm:presLayoutVars>
          <dgm:bulletEnabled val="1"/>
        </dgm:presLayoutVars>
      </dgm:prSet>
      <dgm:spPr/>
      <dgm:t>
        <a:bodyPr/>
        <a:lstStyle/>
        <a:p>
          <a:endParaRPr lang="en-US"/>
        </a:p>
      </dgm:t>
    </dgm:pt>
    <dgm:pt modelId="{C10A1FA9-FE59-1849-8BB4-2C6ADF800F55}" type="pres">
      <dgm:prSet presAssocID="{20D4E23A-A8C0-A64F-83DC-F2A8EAB7F4CD}" presName="circleA" presStyleLbl="node1" presStyleIdx="4" presStyleCnt="5" custLinFactNeighborX="-37226" custLinFactNeighborY="-2941"/>
      <dgm:spPr>
        <a:solidFill>
          <a:schemeClr val="accent4"/>
        </a:solidFill>
        <a:ln>
          <a:solidFill>
            <a:schemeClr val="accent4"/>
          </a:solidFill>
        </a:ln>
      </dgm:spPr>
    </dgm:pt>
    <dgm:pt modelId="{F977441F-F26B-204C-B0AF-9866F7BC5CF9}" type="pres">
      <dgm:prSet presAssocID="{20D4E23A-A8C0-A64F-83DC-F2A8EAB7F4CD}" presName="spaceA" presStyleCnt="0"/>
      <dgm:spPr/>
    </dgm:pt>
  </dgm:ptLst>
  <dgm:cxnLst>
    <dgm:cxn modelId="{8B02F1D2-EBF0-FD4B-8449-0EF6FC27FE2E}" type="presOf" srcId="{CC2A14A7-D578-EF4F-957C-71E2D8CD49CE}" destId="{AECA710D-D355-E646-A7BB-EB328F5C2643}" srcOrd="0" destOrd="0" presId="urn:microsoft.com/office/officeart/2005/8/layout/hProcess11"/>
    <dgm:cxn modelId="{01EB26D8-B632-734B-9491-E6A79DB4FC19}" type="presOf" srcId="{7E4B0266-2C09-4B42-84DD-77F3BF44AA33}" destId="{396BDE89-FCC1-E541-9ADE-A4D83F72FFEA}" srcOrd="0" destOrd="0" presId="urn:microsoft.com/office/officeart/2005/8/layout/hProcess11"/>
    <dgm:cxn modelId="{4EB596E6-A252-1B44-BE4C-ED417B2E3407}" srcId="{17650EC2-3906-EE4D-99B6-52E8505A13EA}" destId="{5B6B42DC-180D-2C44-9DFE-621EB3A413E3}" srcOrd="0" destOrd="0" parTransId="{79853258-A707-244A-8DC0-2A5919944FA8}" sibTransId="{45D4D0F6-B95E-FC41-B725-24925D1EBB4A}"/>
    <dgm:cxn modelId="{918EB52C-3781-1642-AB7F-F7F85A669759}" type="presOf" srcId="{9AACB277-EEDE-6E44-8EA9-24A915619A59}" destId="{4F7426FF-C59C-8C4E-BCA5-97FDAC08690A}" srcOrd="0" destOrd="2" presId="urn:microsoft.com/office/officeart/2005/8/layout/hProcess11"/>
    <dgm:cxn modelId="{3DE05190-EE84-F543-9CD1-D6975C2CC94E}" type="presOf" srcId="{20D4E23A-A8C0-A64F-83DC-F2A8EAB7F4CD}" destId="{4F7426FF-C59C-8C4E-BCA5-97FDAC08690A}" srcOrd="0" destOrd="0" presId="urn:microsoft.com/office/officeart/2005/8/layout/hProcess11"/>
    <dgm:cxn modelId="{FE75EA9E-6D68-3643-BFE0-D11D5A65005F}" type="presOf" srcId="{6D4E4D78-7E0E-CB4B-BF2A-942DFF8A9079}" destId="{68450F65-B7D1-C442-9387-26EE68DE0405}" srcOrd="0" destOrd="0" presId="urn:microsoft.com/office/officeart/2005/8/layout/hProcess11"/>
    <dgm:cxn modelId="{943D786D-F021-7742-AC1E-F352812DF33A}" type="presOf" srcId="{5B6B42DC-180D-2C44-9DFE-621EB3A413E3}" destId="{57FE2081-BE33-2C4A-891E-2BB614041C39}" srcOrd="0" destOrd="0" presId="urn:microsoft.com/office/officeart/2005/8/layout/hProcess11"/>
    <dgm:cxn modelId="{2AA411CA-447E-F14A-8153-EFB312396FCA}" srcId="{20D4E23A-A8C0-A64F-83DC-F2A8EAB7F4CD}" destId="{13ABDB85-1AA7-8A4F-9B86-A67B203C6F4E}" srcOrd="0" destOrd="0" parTransId="{5C2C4B71-AFED-B04E-80D7-F42C9FFC1698}" sibTransId="{404F7357-1746-CA47-8763-050B64A19C54}"/>
    <dgm:cxn modelId="{FB62F87E-5F14-2548-B666-6831F8AAFC52}" type="presOf" srcId="{13ABDB85-1AA7-8A4F-9B86-A67B203C6F4E}" destId="{4F7426FF-C59C-8C4E-BCA5-97FDAC08690A}" srcOrd="0" destOrd="1" presId="urn:microsoft.com/office/officeart/2005/8/layout/hProcess11"/>
    <dgm:cxn modelId="{A9826430-0010-1143-A8E6-9C1D0B5CAC8E}" srcId="{17650EC2-3906-EE4D-99B6-52E8505A13EA}" destId="{7E4B0266-2C09-4B42-84DD-77F3BF44AA33}" srcOrd="1" destOrd="0" parTransId="{B2DE85CC-8698-0A49-AC3A-F39A0D1AD37B}" sibTransId="{AC1784D6-D722-A44D-9F6B-F8A88CECCAC0}"/>
    <dgm:cxn modelId="{7857E002-1908-4844-82CE-546EB08AF9C2}" srcId="{20D4E23A-A8C0-A64F-83DC-F2A8EAB7F4CD}" destId="{9AACB277-EEDE-6E44-8EA9-24A915619A59}" srcOrd="1" destOrd="0" parTransId="{FA4FA404-3EA5-3645-9B41-C76B1C515D87}" sibTransId="{9F7F01B0-F245-E94E-9C9E-800533E82E2E}"/>
    <dgm:cxn modelId="{78442B91-2042-644C-B78D-2EF10D398BF0}" type="presOf" srcId="{17650EC2-3906-EE4D-99B6-52E8505A13EA}" destId="{F199CCFF-B029-CE4A-86B7-ED578FD9114D}" srcOrd="0" destOrd="0" presId="urn:microsoft.com/office/officeart/2005/8/layout/hProcess11"/>
    <dgm:cxn modelId="{DB6F3B08-DC87-A540-8327-31699B875EB7}" srcId="{17650EC2-3906-EE4D-99B6-52E8505A13EA}" destId="{CC2A14A7-D578-EF4F-957C-71E2D8CD49CE}" srcOrd="3" destOrd="0" parTransId="{663FB13C-CAE1-114E-8144-1A1B85492C8D}" sibTransId="{734AC39B-C291-1044-9103-3061DBE159B8}"/>
    <dgm:cxn modelId="{3CE94B4C-BB8E-0646-9CBA-9B3899C2D6DE}" srcId="{17650EC2-3906-EE4D-99B6-52E8505A13EA}" destId="{6D4E4D78-7E0E-CB4B-BF2A-942DFF8A9079}" srcOrd="2" destOrd="0" parTransId="{F6B70ABC-BA85-7E4E-9780-816FB53EFF37}" sibTransId="{E466F655-C131-5F49-A04F-F20B04EB95D6}"/>
    <dgm:cxn modelId="{3CD89C6C-0A2A-1742-9032-7902D3D24ED9}" srcId="{17650EC2-3906-EE4D-99B6-52E8505A13EA}" destId="{20D4E23A-A8C0-A64F-83DC-F2A8EAB7F4CD}" srcOrd="4" destOrd="0" parTransId="{ED2AA20C-3ACF-A948-9954-9C9BE02CD2F6}" sibTransId="{02D8CFC9-ECAC-574C-8D5A-0109EA6B2347}"/>
    <dgm:cxn modelId="{42CE8864-B2B5-A24C-BE91-81F75814E37D}" type="presParOf" srcId="{F199CCFF-B029-CE4A-86B7-ED578FD9114D}" destId="{04A98750-A22E-E144-85E8-F4570D51A474}" srcOrd="0" destOrd="0" presId="urn:microsoft.com/office/officeart/2005/8/layout/hProcess11"/>
    <dgm:cxn modelId="{313CF6D9-6B3A-614D-994B-44CE57459543}" type="presParOf" srcId="{F199CCFF-B029-CE4A-86B7-ED578FD9114D}" destId="{E29933DD-14FF-D646-9182-AF0745E36C6B}" srcOrd="1" destOrd="0" presId="urn:microsoft.com/office/officeart/2005/8/layout/hProcess11"/>
    <dgm:cxn modelId="{9EB85F9D-9A45-5042-AC3C-05C3A84AE82F}" type="presParOf" srcId="{E29933DD-14FF-D646-9182-AF0745E36C6B}" destId="{9F4561B0-FB1D-E849-A924-AF550FF61B19}" srcOrd="0" destOrd="0" presId="urn:microsoft.com/office/officeart/2005/8/layout/hProcess11"/>
    <dgm:cxn modelId="{957FD8ED-2948-D045-9E72-B0AC06B3650E}" type="presParOf" srcId="{9F4561B0-FB1D-E849-A924-AF550FF61B19}" destId="{57FE2081-BE33-2C4A-891E-2BB614041C39}" srcOrd="0" destOrd="0" presId="urn:microsoft.com/office/officeart/2005/8/layout/hProcess11"/>
    <dgm:cxn modelId="{75FAAF92-6237-3C48-A7AE-E9CDB53563FD}" type="presParOf" srcId="{9F4561B0-FB1D-E849-A924-AF550FF61B19}" destId="{097B1AA5-F856-8742-B675-F1FF43B6838A}" srcOrd="1" destOrd="0" presId="urn:microsoft.com/office/officeart/2005/8/layout/hProcess11"/>
    <dgm:cxn modelId="{4A2CBCF9-7D9D-1847-9086-A044F08E32AB}" type="presParOf" srcId="{9F4561B0-FB1D-E849-A924-AF550FF61B19}" destId="{7C50CEA0-FBF5-654C-A27E-2CC490527C99}" srcOrd="2" destOrd="0" presId="urn:microsoft.com/office/officeart/2005/8/layout/hProcess11"/>
    <dgm:cxn modelId="{0161A828-D15F-384E-B29E-6F2B6B2CC9E9}" type="presParOf" srcId="{E29933DD-14FF-D646-9182-AF0745E36C6B}" destId="{05917DBA-1291-8E48-AFEC-0533D1075C36}" srcOrd="1" destOrd="0" presId="urn:microsoft.com/office/officeart/2005/8/layout/hProcess11"/>
    <dgm:cxn modelId="{AF47BBF3-0ECB-4F43-99C3-DFAA996D6BB4}" type="presParOf" srcId="{E29933DD-14FF-D646-9182-AF0745E36C6B}" destId="{23ABF949-F6B5-4B42-BDC1-CE64B6127029}" srcOrd="2" destOrd="0" presId="urn:microsoft.com/office/officeart/2005/8/layout/hProcess11"/>
    <dgm:cxn modelId="{A39B0438-0A3B-2549-A7DD-0CBC0F0EEB24}" type="presParOf" srcId="{23ABF949-F6B5-4B42-BDC1-CE64B6127029}" destId="{396BDE89-FCC1-E541-9ADE-A4D83F72FFEA}" srcOrd="0" destOrd="0" presId="urn:microsoft.com/office/officeart/2005/8/layout/hProcess11"/>
    <dgm:cxn modelId="{B9C1F074-DF67-CA41-BE68-4B286F17BDEA}" type="presParOf" srcId="{23ABF949-F6B5-4B42-BDC1-CE64B6127029}" destId="{9F37F097-1721-134F-83A5-6A4E0CCF062D}" srcOrd="1" destOrd="0" presId="urn:microsoft.com/office/officeart/2005/8/layout/hProcess11"/>
    <dgm:cxn modelId="{D9773A1F-E913-B147-A797-2967D46BB110}" type="presParOf" srcId="{23ABF949-F6B5-4B42-BDC1-CE64B6127029}" destId="{FBD1F262-0290-9E4F-89DC-4C5F47E8D4E6}" srcOrd="2" destOrd="0" presId="urn:microsoft.com/office/officeart/2005/8/layout/hProcess11"/>
    <dgm:cxn modelId="{DCF661E8-FF06-D84E-874D-AA9DD6861B73}" type="presParOf" srcId="{E29933DD-14FF-D646-9182-AF0745E36C6B}" destId="{B90B3353-0660-EF44-9D1B-0C1FCFF2EDC7}" srcOrd="3" destOrd="0" presId="urn:microsoft.com/office/officeart/2005/8/layout/hProcess11"/>
    <dgm:cxn modelId="{840E1377-E514-734A-8D19-DED32C5BD20B}" type="presParOf" srcId="{E29933DD-14FF-D646-9182-AF0745E36C6B}" destId="{53B4EC22-9CD5-7845-97BE-AB34A1C7133A}" srcOrd="4" destOrd="0" presId="urn:microsoft.com/office/officeart/2005/8/layout/hProcess11"/>
    <dgm:cxn modelId="{1E87A325-C4D6-3847-891E-EFAE01B7259F}" type="presParOf" srcId="{53B4EC22-9CD5-7845-97BE-AB34A1C7133A}" destId="{68450F65-B7D1-C442-9387-26EE68DE0405}" srcOrd="0" destOrd="0" presId="urn:microsoft.com/office/officeart/2005/8/layout/hProcess11"/>
    <dgm:cxn modelId="{3AFFDA78-1BAC-284E-ADFA-E6C61D665489}" type="presParOf" srcId="{53B4EC22-9CD5-7845-97BE-AB34A1C7133A}" destId="{B4780650-EFE4-A94C-974F-2DDEC86E194B}" srcOrd="1" destOrd="0" presId="urn:microsoft.com/office/officeart/2005/8/layout/hProcess11"/>
    <dgm:cxn modelId="{0534FAE7-670E-C94E-9D53-0AFCC0F8F208}" type="presParOf" srcId="{53B4EC22-9CD5-7845-97BE-AB34A1C7133A}" destId="{EFEB2126-D80B-D446-B5FA-29DEFA5AEBF6}" srcOrd="2" destOrd="0" presId="urn:microsoft.com/office/officeart/2005/8/layout/hProcess11"/>
    <dgm:cxn modelId="{6C23D0DD-FCE1-0A4F-AA22-3BCB2CDC9485}" type="presParOf" srcId="{E29933DD-14FF-D646-9182-AF0745E36C6B}" destId="{B18B6DB3-0787-274A-AA97-5AD6B8B4B260}" srcOrd="5" destOrd="0" presId="urn:microsoft.com/office/officeart/2005/8/layout/hProcess11"/>
    <dgm:cxn modelId="{52E35F0A-BAC5-004E-8262-6622AF404E4F}" type="presParOf" srcId="{E29933DD-14FF-D646-9182-AF0745E36C6B}" destId="{6F60F3E6-B141-1B45-AD58-1956E8B219C6}" srcOrd="6" destOrd="0" presId="urn:microsoft.com/office/officeart/2005/8/layout/hProcess11"/>
    <dgm:cxn modelId="{DAC03372-BED8-3B4B-81F8-CEF179FAD7B8}" type="presParOf" srcId="{6F60F3E6-B141-1B45-AD58-1956E8B219C6}" destId="{AECA710D-D355-E646-A7BB-EB328F5C2643}" srcOrd="0" destOrd="0" presId="urn:microsoft.com/office/officeart/2005/8/layout/hProcess11"/>
    <dgm:cxn modelId="{40DD0B8B-EF5D-8746-9099-BE85892B11AF}" type="presParOf" srcId="{6F60F3E6-B141-1B45-AD58-1956E8B219C6}" destId="{601860E8-A992-8F42-AA96-D113C1174D42}" srcOrd="1" destOrd="0" presId="urn:microsoft.com/office/officeart/2005/8/layout/hProcess11"/>
    <dgm:cxn modelId="{7B385BC3-56B3-384D-A447-552AB011BB91}" type="presParOf" srcId="{6F60F3E6-B141-1B45-AD58-1956E8B219C6}" destId="{578AEAA6-9D49-0745-B77B-68013B13807B}" srcOrd="2" destOrd="0" presId="urn:microsoft.com/office/officeart/2005/8/layout/hProcess11"/>
    <dgm:cxn modelId="{6B2335CC-DF92-3947-B42B-55A55326CF9B}" type="presParOf" srcId="{E29933DD-14FF-D646-9182-AF0745E36C6B}" destId="{9A0895CD-09BB-EF46-A7BD-0F9B39417ADA}" srcOrd="7" destOrd="0" presId="urn:microsoft.com/office/officeart/2005/8/layout/hProcess11"/>
    <dgm:cxn modelId="{3E885A2A-D561-1A4F-AF48-CF3D8BB32518}" type="presParOf" srcId="{E29933DD-14FF-D646-9182-AF0745E36C6B}" destId="{02705322-08FA-CA44-9F93-297329281E34}" srcOrd="8" destOrd="0" presId="urn:microsoft.com/office/officeart/2005/8/layout/hProcess11"/>
    <dgm:cxn modelId="{99D52969-F548-BE4C-B4E4-FEB62BE6B344}" type="presParOf" srcId="{02705322-08FA-CA44-9F93-297329281E34}" destId="{4F7426FF-C59C-8C4E-BCA5-97FDAC08690A}" srcOrd="0" destOrd="0" presId="urn:microsoft.com/office/officeart/2005/8/layout/hProcess11"/>
    <dgm:cxn modelId="{493DA18D-375F-8A4F-A9F6-8311FD342B09}" type="presParOf" srcId="{02705322-08FA-CA44-9F93-297329281E34}" destId="{C10A1FA9-FE59-1849-8BB4-2C6ADF800F55}" srcOrd="1" destOrd="0" presId="urn:microsoft.com/office/officeart/2005/8/layout/hProcess11"/>
    <dgm:cxn modelId="{EEE3CB88-5D03-A84A-9B44-66A285451CD5}" type="presParOf" srcId="{02705322-08FA-CA44-9F93-297329281E34}" destId="{F977441F-F26B-204C-B0AF-9866F7BC5CF9}" srcOrd="2" destOrd="0" presId="urn:microsoft.com/office/officeart/2005/8/layout/h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1D7AAC-FC8E-004F-B865-F0253AEE1155}">
      <dsp:nvSpPr>
        <dsp:cNvPr id="0" name=""/>
        <dsp:cNvSpPr/>
      </dsp:nvSpPr>
      <dsp:spPr>
        <a:xfrm>
          <a:off x="1562"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Sequential access</a:t>
          </a:r>
          <a:endParaRPr lang="en-US" sz="2500" kern="1200" dirty="0"/>
        </a:p>
      </dsp:txBody>
      <dsp:txXfrm>
        <a:off x="1562" y="315813"/>
        <a:ext cx="1796057" cy="898028"/>
      </dsp:txXfrm>
    </dsp:sp>
    <dsp:sp modelId="{D506F360-FBE7-A546-AC58-035A01472293}">
      <dsp:nvSpPr>
        <dsp:cNvPr id="0" name=""/>
        <dsp:cNvSpPr/>
      </dsp:nvSpPr>
      <dsp:spPr>
        <a:xfrm>
          <a:off x="181168"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5F2E14-05C7-644B-B6BE-707563606306}">
      <dsp:nvSpPr>
        <dsp:cNvPr id="0" name=""/>
        <dsp:cNvSpPr/>
      </dsp:nvSpPr>
      <dsp:spPr>
        <a:xfrm>
          <a:off x="360774"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Memory is organized into units of data called records</a:t>
          </a:r>
          <a:endParaRPr lang="en-US" sz="900" kern="1200" dirty="0"/>
        </a:p>
      </dsp:txBody>
      <dsp:txXfrm>
        <a:off x="360774" y="1438349"/>
        <a:ext cx="1436846" cy="898028"/>
      </dsp:txXfrm>
    </dsp:sp>
    <dsp:sp modelId="{0E6FC7EB-80AA-AC4F-92E0-0E78041CDE6D}">
      <dsp:nvSpPr>
        <dsp:cNvPr id="0" name=""/>
        <dsp:cNvSpPr/>
      </dsp:nvSpPr>
      <dsp:spPr>
        <a:xfrm>
          <a:off x="181168"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4B137F-2E04-C242-AEBD-63382F5DADFC}">
      <dsp:nvSpPr>
        <dsp:cNvPr id="0" name=""/>
        <dsp:cNvSpPr/>
      </dsp:nvSpPr>
      <dsp:spPr>
        <a:xfrm>
          <a:off x="360774"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Access must be made in a specific linear sequence</a:t>
          </a:r>
          <a:endParaRPr lang="en-US" sz="900" kern="1200" dirty="0"/>
        </a:p>
      </dsp:txBody>
      <dsp:txXfrm>
        <a:off x="360774" y="2560885"/>
        <a:ext cx="1436846" cy="898028"/>
      </dsp:txXfrm>
    </dsp:sp>
    <dsp:sp modelId="{790BEB0E-6B5B-BE40-A3A9-EE69F83027B8}">
      <dsp:nvSpPr>
        <dsp:cNvPr id="0" name=""/>
        <dsp:cNvSpPr/>
      </dsp:nvSpPr>
      <dsp:spPr>
        <a:xfrm>
          <a:off x="181168"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110699-3DBB-5146-A1DC-9DF4CC366F5C}">
      <dsp:nvSpPr>
        <dsp:cNvPr id="0" name=""/>
        <dsp:cNvSpPr/>
      </dsp:nvSpPr>
      <dsp:spPr>
        <a:xfrm>
          <a:off x="360774"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Access time is variable</a:t>
          </a:r>
          <a:endParaRPr lang="en-US" sz="900" kern="1200" dirty="0"/>
        </a:p>
      </dsp:txBody>
      <dsp:txXfrm>
        <a:off x="360774" y="3683421"/>
        <a:ext cx="1436846" cy="898028"/>
      </dsp:txXfrm>
    </dsp:sp>
    <dsp:sp modelId="{9797C1B8-553B-7B41-931F-7E110BE99EAA}">
      <dsp:nvSpPr>
        <dsp:cNvPr id="0" name=""/>
        <dsp:cNvSpPr/>
      </dsp:nvSpPr>
      <dsp:spPr>
        <a:xfrm>
          <a:off x="2246634"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Direct access</a:t>
          </a:r>
          <a:endParaRPr lang="en-US" sz="2500" kern="1200" dirty="0"/>
        </a:p>
      </dsp:txBody>
      <dsp:txXfrm>
        <a:off x="2246634" y="315813"/>
        <a:ext cx="1796057" cy="898028"/>
      </dsp:txXfrm>
    </dsp:sp>
    <dsp:sp modelId="{A69E1617-86CE-4B49-A4F8-B02490186F30}">
      <dsp:nvSpPr>
        <dsp:cNvPr id="0" name=""/>
        <dsp:cNvSpPr/>
      </dsp:nvSpPr>
      <dsp:spPr>
        <a:xfrm>
          <a:off x="2426240"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B5CB965-FFE0-B148-AF27-9EABE58F81E7}">
      <dsp:nvSpPr>
        <dsp:cNvPr id="0" name=""/>
        <dsp:cNvSpPr/>
      </dsp:nvSpPr>
      <dsp:spPr>
        <a:xfrm>
          <a:off x="2605846"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Involves a shared read-write mechanism</a:t>
          </a:r>
          <a:endParaRPr lang="en-US" sz="900" kern="1200" dirty="0"/>
        </a:p>
      </dsp:txBody>
      <dsp:txXfrm>
        <a:off x="2605846" y="1438349"/>
        <a:ext cx="1436846" cy="898028"/>
      </dsp:txXfrm>
    </dsp:sp>
    <dsp:sp modelId="{8AF6E76E-68BB-264D-826E-AEBB39267524}">
      <dsp:nvSpPr>
        <dsp:cNvPr id="0" name=""/>
        <dsp:cNvSpPr/>
      </dsp:nvSpPr>
      <dsp:spPr>
        <a:xfrm>
          <a:off x="2426240"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F567F9-0295-3F48-9CFB-A29A07F8ED60}">
      <dsp:nvSpPr>
        <dsp:cNvPr id="0" name=""/>
        <dsp:cNvSpPr/>
      </dsp:nvSpPr>
      <dsp:spPr>
        <a:xfrm>
          <a:off x="2605846"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Individual blocks or records have a unique address based on physical location</a:t>
          </a:r>
          <a:endParaRPr lang="en-US" sz="900" kern="1200" dirty="0"/>
        </a:p>
      </dsp:txBody>
      <dsp:txXfrm>
        <a:off x="2605846" y="2560885"/>
        <a:ext cx="1436846" cy="898028"/>
      </dsp:txXfrm>
    </dsp:sp>
    <dsp:sp modelId="{29C59D61-C26A-AA40-8EA4-D9F10DB3FA4C}">
      <dsp:nvSpPr>
        <dsp:cNvPr id="0" name=""/>
        <dsp:cNvSpPr/>
      </dsp:nvSpPr>
      <dsp:spPr>
        <a:xfrm>
          <a:off x="2426240"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A2AEBA-8DB5-A741-9AFA-831FB972D460}">
      <dsp:nvSpPr>
        <dsp:cNvPr id="0" name=""/>
        <dsp:cNvSpPr/>
      </dsp:nvSpPr>
      <dsp:spPr>
        <a:xfrm>
          <a:off x="2605846"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Access time is variable</a:t>
          </a:r>
          <a:endParaRPr lang="en-US" sz="900" kern="1200" dirty="0"/>
        </a:p>
      </dsp:txBody>
      <dsp:txXfrm>
        <a:off x="2605846" y="3683421"/>
        <a:ext cx="1436846" cy="898028"/>
      </dsp:txXfrm>
    </dsp:sp>
    <dsp:sp modelId="{6FDB1C52-66B8-EF4F-9FB7-A5C8D3D6C37F}">
      <dsp:nvSpPr>
        <dsp:cNvPr id="0" name=""/>
        <dsp:cNvSpPr/>
      </dsp:nvSpPr>
      <dsp:spPr>
        <a:xfrm>
          <a:off x="4491707"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Random access</a:t>
          </a:r>
          <a:endParaRPr lang="en-US" sz="2500" kern="1200" dirty="0"/>
        </a:p>
      </dsp:txBody>
      <dsp:txXfrm>
        <a:off x="4491707" y="315813"/>
        <a:ext cx="1796057" cy="898028"/>
      </dsp:txXfrm>
    </dsp:sp>
    <dsp:sp modelId="{F1386D75-35EA-5D42-9968-3F87FE7AA2CE}">
      <dsp:nvSpPr>
        <dsp:cNvPr id="0" name=""/>
        <dsp:cNvSpPr/>
      </dsp:nvSpPr>
      <dsp:spPr>
        <a:xfrm>
          <a:off x="4671313"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F79683-4896-AE46-8C7E-1E26F3144B7F}">
      <dsp:nvSpPr>
        <dsp:cNvPr id="0" name=""/>
        <dsp:cNvSpPr/>
      </dsp:nvSpPr>
      <dsp:spPr>
        <a:xfrm>
          <a:off x="4850918"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Each addressable location in memory has a unique, physically wired-in addressing mechanism</a:t>
          </a:r>
          <a:endParaRPr lang="en-US" sz="900" kern="1200" dirty="0"/>
        </a:p>
      </dsp:txBody>
      <dsp:txXfrm>
        <a:off x="4850918" y="1438349"/>
        <a:ext cx="1436846" cy="898028"/>
      </dsp:txXfrm>
    </dsp:sp>
    <dsp:sp modelId="{22BDA43B-DDAC-6B48-B529-9D41B158BFE5}">
      <dsp:nvSpPr>
        <dsp:cNvPr id="0" name=""/>
        <dsp:cNvSpPr/>
      </dsp:nvSpPr>
      <dsp:spPr>
        <a:xfrm>
          <a:off x="4671313"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D2BFCF-6137-6040-B4D7-654F73B11185}">
      <dsp:nvSpPr>
        <dsp:cNvPr id="0" name=""/>
        <dsp:cNvSpPr/>
      </dsp:nvSpPr>
      <dsp:spPr>
        <a:xfrm>
          <a:off x="4850918"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The time to access a given location is independent of the sequence of prior accesses and is constant</a:t>
          </a:r>
          <a:endParaRPr lang="en-US" sz="900" kern="1200" dirty="0"/>
        </a:p>
      </dsp:txBody>
      <dsp:txXfrm>
        <a:off x="4850918" y="2560885"/>
        <a:ext cx="1436846" cy="898028"/>
      </dsp:txXfrm>
    </dsp:sp>
    <dsp:sp modelId="{FECE01BA-866C-8B4C-8971-A9BDF35383BD}">
      <dsp:nvSpPr>
        <dsp:cNvPr id="0" name=""/>
        <dsp:cNvSpPr/>
      </dsp:nvSpPr>
      <dsp:spPr>
        <a:xfrm>
          <a:off x="4671313"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9BFFA3F-0AD9-9441-82BC-335A44ED0150}">
      <dsp:nvSpPr>
        <dsp:cNvPr id="0" name=""/>
        <dsp:cNvSpPr/>
      </dsp:nvSpPr>
      <dsp:spPr>
        <a:xfrm>
          <a:off x="4850918"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Any location can be selected at random and directly addressed and accessed</a:t>
          </a:r>
          <a:endParaRPr lang="en-US" sz="900" kern="1200" dirty="0"/>
        </a:p>
      </dsp:txBody>
      <dsp:txXfrm>
        <a:off x="4850918" y="3683421"/>
        <a:ext cx="1436846" cy="898028"/>
      </dsp:txXfrm>
    </dsp:sp>
    <dsp:sp modelId="{1B2A1DD4-116B-C64D-AB7C-4E334146ACC9}">
      <dsp:nvSpPr>
        <dsp:cNvPr id="0" name=""/>
        <dsp:cNvSpPr/>
      </dsp:nvSpPr>
      <dsp:spPr>
        <a:xfrm>
          <a:off x="4671313" y="1213842"/>
          <a:ext cx="179605" cy="4041130"/>
        </a:xfrm>
        <a:custGeom>
          <a:avLst/>
          <a:gdLst/>
          <a:ahLst/>
          <a:cxnLst/>
          <a:rect l="0" t="0" r="0" b="0"/>
          <a:pathLst>
            <a:path>
              <a:moveTo>
                <a:pt x="0" y="0"/>
              </a:moveTo>
              <a:lnTo>
                <a:pt x="0" y="4041130"/>
              </a:lnTo>
              <a:lnTo>
                <a:pt x="179605" y="404113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161445-FBCA-154C-A578-ACEB2B139284}">
      <dsp:nvSpPr>
        <dsp:cNvPr id="0" name=""/>
        <dsp:cNvSpPr/>
      </dsp:nvSpPr>
      <dsp:spPr>
        <a:xfrm>
          <a:off x="4850918" y="4805957"/>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Main memory and some cache systems are random access</a:t>
          </a:r>
          <a:endParaRPr lang="en-US" sz="900" kern="1200" dirty="0"/>
        </a:p>
      </dsp:txBody>
      <dsp:txXfrm>
        <a:off x="4850918" y="4805957"/>
        <a:ext cx="1436846" cy="898028"/>
      </dsp:txXfrm>
    </dsp:sp>
    <dsp:sp modelId="{2331A22A-7C8D-C642-BBF8-C12A6CD27989}">
      <dsp:nvSpPr>
        <dsp:cNvPr id="0" name=""/>
        <dsp:cNvSpPr/>
      </dsp:nvSpPr>
      <dsp:spPr>
        <a:xfrm>
          <a:off x="6736779" y="315813"/>
          <a:ext cx="1796057" cy="898028"/>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GB" sz="2500" kern="1200" dirty="0" smtClean="0"/>
            <a:t>Associative</a:t>
          </a:r>
          <a:endParaRPr lang="en-GB" sz="2500" kern="1200" dirty="0"/>
        </a:p>
      </dsp:txBody>
      <dsp:txXfrm>
        <a:off x="6736779" y="315813"/>
        <a:ext cx="1796057" cy="898028"/>
      </dsp:txXfrm>
    </dsp:sp>
    <dsp:sp modelId="{1AC9A5BA-BC67-294C-AC33-A22F6DB38F56}">
      <dsp:nvSpPr>
        <dsp:cNvPr id="0" name=""/>
        <dsp:cNvSpPr/>
      </dsp:nvSpPr>
      <dsp:spPr>
        <a:xfrm>
          <a:off x="6916385" y="1213842"/>
          <a:ext cx="179605" cy="673521"/>
        </a:xfrm>
        <a:custGeom>
          <a:avLst/>
          <a:gdLst/>
          <a:ahLst/>
          <a:cxnLst/>
          <a:rect l="0" t="0" r="0" b="0"/>
          <a:pathLst>
            <a:path>
              <a:moveTo>
                <a:pt x="0" y="0"/>
              </a:moveTo>
              <a:lnTo>
                <a:pt x="0" y="673521"/>
              </a:lnTo>
              <a:lnTo>
                <a:pt x="179605" y="67352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B2FCDB-E6D6-904E-A580-4ADB3BF065A6}">
      <dsp:nvSpPr>
        <dsp:cNvPr id="0" name=""/>
        <dsp:cNvSpPr/>
      </dsp:nvSpPr>
      <dsp:spPr>
        <a:xfrm>
          <a:off x="7095991" y="1438349"/>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A word is retrieved based on a portion of its contents rather than its address</a:t>
          </a:r>
          <a:endParaRPr lang="en-US" sz="900" kern="1200" dirty="0"/>
        </a:p>
      </dsp:txBody>
      <dsp:txXfrm>
        <a:off x="7095991" y="1438349"/>
        <a:ext cx="1436846" cy="898028"/>
      </dsp:txXfrm>
    </dsp:sp>
    <dsp:sp modelId="{83B0DAF1-60E4-9045-B9E4-B96C5D869AFD}">
      <dsp:nvSpPr>
        <dsp:cNvPr id="0" name=""/>
        <dsp:cNvSpPr/>
      </dsp:nvSpPr>
      <dsp:spPr>
        <a:xfrm>
          <a:off x="6916385" y="1213842"/>
          <a:ext cx="179605" cy="1796057"/>
        </a:xfrm>
        <a:custGeom>
          <a:avLst/>
          <a:gdLst/>
          <a:ahLst/>
          <a:cxnLst/>
          <a:rect l="0" t="0" r="0" b="0"/>
          <a:pathLst>
            <a:path>
              <a:moveTo>
                <a:pt x="0" y="0"/>
              </a:moveTo>
              <a:lnTo>
                <a:pt x="0" y="1796057"/>
              </a:lnTo>
              <a:lnTo>
                <a:pt x="179605" y="17960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6DBA70-8BB4-F34F-8B9B-A2766771CED6}">
      <dsp:nvSpPr>
        <dsp:cNvPr id="0" name=""/>
        <dsp:cNvSpPr/>
      </dsp:nvSpPr>
      <dsp:spPr>
        <a:xfrm>
          <a:off x="7095991" y="2560885"/>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Each location has its own addressing mechanism and retrieval time is constant independent of location or prior access patterns</a:t>
          </a:r>
          <a:endParaRPr lang="en-US" sz="900" kern="1200" dirty="0"/>
        </a:p>
      </dsp:txBody>
      <dsp:txXfrm>
        <a:off x="7095991" y="2560885"/>
        <a:ext cx="1436846" cy="898028"/>
      </dsp:txXfrm>
    </dsp:sp>
    <dsp:sp modelId="{46F7C217-EAF9-1940-A3AC-6B582F32A3FA}">
      <dsp:nvSpPr>
        <dsp:cNvPr id="0" name=""/>
        <dsp:cNvSpPr/>
      </dsp:nvSpPr>
      <dsp:spPr>
        <a:xfrm>
          <a:off x="6916385" y="1213842"/>
          <a:ext cx="179605" cy="2918593"/>
        </a:xfrm>
        <a:custGeom>
          <a:avLst/>
          <a:gdLst/>
          <a:ahLst/>
          <a:cxnLst/>
          <a:rect l="0" t="0" r="0" b="0"/>
          <a:pathLst>
            <a:path>
              <a:moveTo>
                <a:pt x="0" y="0"/>
              </a:moveTo>
              <a:lnTo>
                <a:pt x="0" y="2918593"/>
              </a:lnTo>
              <a:lnTo>
                <a:pt x="179605" y="2918593"/>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F0E7B9-E263-D64F-82B7-2123FE05D917}">
      <dsp:nvSpPr>
        <dsp:cNvPr id="0" name=""/>
        <dsp:cNvSpPr/>
      </dsp:nvSpPr>
      <dsp:spPr>
        <a:xfrm>
          <a:off x="7095991" y="3683421"/>
          <a:ext cx="1436846" cy="898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lvl="0" algn="ctr" defTabSz="400050" rtl="0">
            <a:lnSpc>
              <a:spcPct val="90000"/>
            </a:lnSpc>
            <a:spcBef>
              <a:spcPct val="0"/>
            </a:spcBef>
            <a:spcAft>
              <a:spcPct val="35000"/>
            </a:spcAft>
          </a:pPr>
          <a:r>
            <a:rPr lang="en-US" sz="900" kern="1200" dirty="0" smtClean="0"/>
            <a:t>Cache memories may employ associative access</a:t>
          </a:r>
          <a:endParaRPr lang="en-US" sz="900" kern="1200" dirty="0"/>
        </a:p>
      </dsp:txBody>
      <dsp:txXfrm>
        <a:off x="7095991" y="3683421"/>
        <a:ext cx="1436846" cy="89802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077C67-B24F-6A49-8EF8-E21AE295BA78}">
      <dsp:nvSpPr>
        <dsp:cNvPr id="0" name=""/>
        <dsp:cNvSpPr/>
      </dsp:nvSpPr>
      <dsp:spPr>
        <a:xfrm>
          <a:off x="0" y="0"/>
          <a:ext cx="8686800" cy="5486400"/>
        </a:xfrm>
        <a:prstGeom prst="roundRect">
          <a:avLst>
            <a:gd name="adj" fmla="val 85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4258056" numCol="1" spcCol="1270" anchor="t" anchorCtr="0">
          <a:noAutofit/>
        </a:bodyPr>
        <a:lstStyle/>
        <a:p>
          <a:pPr lvl="0" algn="l" defTabSz="1333500" rtl="0">
            <a:lnSpc>
              <a:spcPct val="90000"/>
            </a:lnSpc>
            <a:spcBef>
              <a:spcPct val="0"/>
            </a:spcBef>
            <a:spcAft>
              <a:spcPct val="35000"/>
            </a:spcAft>
          </a:pPr>
          <a:r>
            <a:rPr lang="en-US" sz="3000" kern="1200" dirty="0" smtClean="0"/>
            <a:t>The two most important characteristics of memory</a:t>
          </a:r>
          <a:endParaRPr lang="en-US" sz="3000" kern="1200" dirty="0"/>
        </a:p>
      </dsp:txBody>
      <dsp:txXfrm>
        <a:off x="0" y="0"/>
        <a:ext cx="8686800" cy="5486400"/>
      </dsp:txXfrm>
    </dsp:sp>
    <dsp:sp modelId="{8A95A152-734B-A745-AAE7-3D32D8C60BCF}">
      <dsp:nvSpPr>
        <dsp:cNvPr id="0" name=""/>
        <dsp:cNvSpPr/>
      </dsp:nvSpPr>
      <dsp:spPr>
        <a:xfrm>
          <a:off x="217170" y="1371600"/>
          <a:ext cx="8252460" cy="3840480"/>
        </a:xfrm>
        <a:prstGeom prst="roundRect">
          <a:avLst>
            <a:gd name="adj" fmla="val 105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2438705" numCol="1" spcCol="1270" anchor="t" anchorCtr="0">
          <a:noAutofit/>
        </a:bodyPr>
        <a:lstStyle/>
        <a:p>
          <a:pPr lvl="0" algn="l" defTabSz="889000" rtl="0">
            <a:lnSpc>
              <a:spcPct val="90000"/>
            </a:lnSpc>
            <a:spcBef>
              <a:spcPct val="0"/>
            </a:spcBef>
            <a:spcAft>
              <a:spcPct val="35000"/>
            </a:spcAft>
          </a:pPr>
          <a:endParaRPr lang="en-US" sz="2000" kern="1200" dirty="0" smtClean="0"/>
        </a:p>
        <a:p>
          <a:pPr lvl="0" algn="l" defTabSz="889000" rtl="0">
            <a:lnSpc>
              <a:spcPct val="90000"/>
            </a:lnSpc>
            <a:spcBef>
              <a:spcPct val="0"/>
            </a:spcBef>
            <a:spcAft>
              <a:spcPct val="35000"/>
            </a:spcAft>
          </a:pPr>
          <a:r>
            <a:rPr lang="en-US" sz="3000" kern="1200" dirty="0" smtClean="0"/>
            <a:t>Three performance parameters are used:</a:t>
          </a:r>
          <a:endParaRPr lang="en-US" sz="3000" kern="1200" dirty="0"/>
        </a:p>
      </dsp:txBody>
      <dsp:txXfrm>
        <a:off x="217170" y="1371600"/>
        <a:ext cx="8252460" cy="3840480"/>
      </dsp:txXfrm>
    </dsp:sp>
    <dsp:sp modelId="{4DC5D986-59BC-1740-AC0E-735CF97CB45C}">
      <dsp:nvSpPr>
        <dsp:cNvPr id="0" name=""/>
        <dsp:cNvSpPr/>
      </dsp:nvSpPr>
      <dsp:spPr>
        <a:xfrm>
          <a:off x="423481"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dirty="0" smtClean="0"/>
            <a:t>Access time (latency)</a:t>
          </a:r>
          <a:endParaRPr lang="en-GB" sz="1400" kern="1200" dirty="0"/>
        </a:p>
        <a:p>
          <a:pPr marL="57150" lvl="1" indent="-57150" algn="l" defTabSz="488950" rtl="0">
            <a:lnSpc>
              <a:spcPct val="90000"/>
            </a:lnSpc>
            <a:spcBef>
              <a:spcPct val="0"/>
            </a:spcBef>
            <a:spcAft>
              <a:spcPct val="15000"/>
            </a:spcAft>
            <a:buChar char="••"/>
          </a:pPr>
          <a:r>
            <a:rPr lang="en-US" sz="1100" kern="1200" dirty="0" smtClean="0"/>
            <a:t>For random-access memory it is the time it takes to perform a read or write operation</a:t>
          </a:r>
          <a:endParaRPr lang="en-US" sz="1100" kern="1200" dirty="0"/>
        </a:p>
        <a:p>
          <a:pPr marL="57150" lvl="1" indent="-57150" algn="l" defTabSz="488950" rtl="0">
            <a:lnSpc>
              <a:spcPct val="90000"/>
            </a:lnSpc>
            <a:spcBef>
              <a:spcPct val="0"/>
            </a:spcBef>
            <a:spcAft>
              <a:spcPct val="15000"/>
            </a:spcAft>
            <a:buChar char="••"/>
          </a:pPr>
          <a:r>
            <a:rPr lang="en-US" sz="1100" kern="1200" dirty="0" smtClean="0"/>
            <a:t>For non-random-access memory it is the time it takes to position the read-write mechanism at the desired location</a:t>
          </a:r>
          <a:endParaRPr lang="en-US" sz="1100" kern="1200" dirty="0"/>
        </a:p>
      </dsp:txBody>
      <dsp:txXfrm>
        <a:off x="423481" y="3099816"/>
        <a:ext cx="2583930" cy="1728216"/>
      </dsp:txXfrm>
    </dsp:sp>
    <dsp:sp modelId="{DCA2CBFE-8F07-BB4E-8414-CF97B200D168}">
      <dsp:nvSpPr>
        <dsp:cNvPr id="0" name=""/>
        <dsp:cNvSpPr/>
      </dsp:nvSpPr>
      <dsp:spPr>
        <a:xfrm>
          <a:off x="3050358" y="2971798"/>
          <a:ext cx="2583930" cy="1984251"/>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Memory cycle time</a:t>
          </a:r>
          <a:endParaRPr lang="en-US" sz="1400" kern="1200" dirty="0"/>
        </a:p>
        <a:p>
          <a:pPr marL="57150" lvl="1" indent="-57150" algn="l" defTabSz="488950" rtl="0">
            <a:lnSpc>
              <a:spcPct val="90000"/>
            </a:lnSpc>
            <a:spcBef>
              <a:spcPct val="0"/>
            </a:spcBef>
            <a:spcAft>
              <a:spcPct val="15000"/>
            </a:spcAft>
            <a:buChar char="••"/>
          </a:pPr>
          <a:r>
            <a:rPr lang="en-US" sz="1100" kern="1200" dirty="0" smtClean="0"/>
            <a:t>Access time plus any additional time required before second access can commence</a:t>
          </a:r>
          <a:endParaRPr lang="en-US" sz="1100" kern="1200" dirty="0"/>
        </a:p>
        <a:p>
          <a:pPr marL="57150" lvl="1" indent="-57150" algn="l" defTabSz="488950" rtl="0">
            <a:lnSpc>
              <a:spcPct val="90000"/>
            </a:lnSpc>
            <a:spcBef>
              <a:spcPct val="0"/>
            </a:spcBef>
            <a:spcAft>
              <a:spcPct val="15000"/>
            </a:spcAft>
            <a:buChar char="••"/>
          </a:pPr>
          <a:r>
            <a:rPr lang="en-US" sz="1100" kern="1200" dirty="0" smtClean="0"/>
            <a:t>Additional time may be required for transients to die out on signal lines or to regenerate data if they are read destructively</a:t>
          </a:r>
          <a:endParaRPr lang="en-US" sz="1100" kern="1200" dirty="0"/>
        </a:p>
        <a:p>
          <a:pPr marL="57150" lvl="1" indent="-57150" algn="l" defTabSz="488950" rtl="0">
            <a:lnSpc>
              <a:spcPct val="90000"/>
            </a:lnSpc>
            <a:spcBef>
              <a:spcPct val="0"/>
            </a:spcBef>
            <a:spcAft>
              <a:spcPct val="15000"/>
            </a:spcAft>
            <a:buChar char="••"/>
          </a:pPr>
          <a:r>
            <a:rPr lang="en-US" sz="1100" kern="1200" dirty="0" smtClean="0"/>
            <a:t>Concerned with the system bus, not the processor</a:t>
          </a:r>
          <a:endParaRPr lang="en-US" sz="1100" kern="1200" dirty="0"/>
        </a:p>
      </dsp:txBody>
      <dsp:txXfrm>
        <a:off x="3050358" y="2971798"/>
        <a:ext cx="2583930" cy="1984251"/>
      </dsp:txXfrm>
    </dsp:sp>
    <dsp:sp modelId="{8D7CAF80-BCAD-AF40-83EC-CA9E025213FC}">
      <dsp:nvSpPr>
        <dsp:cNvPr id="0" name=""/>
        <dsp:cNvSpPr/>
      </dsp:nvSpPr>
      <dsp:spPr>
        <a:xfrm>
          <a:off x="5677235" y="3099816"/>
          <a:ext cx="2583930" cy="1728216"/>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Transfer rate</a:t>
          </a:r>
          <a:endParaRPr lang="en-US" sz="1400" kern="1200" dirty="0"/>
        </a:p>
        <a:p>
          <a:pPr marL="57150" lvl="1" indent="-57150" algn="l" defTabSz="488950" rtl="0">
            <a:lnSpc>
              <a:spcPct val="90000"/>
            </a:lnSpc>
            <a:spcBef>
              <a:spcPct val="0"/>
            </a:spcBef>
            <a:spcAft>
              <a:spcPct val="15000"/>
            </a:spcAft>
            <a:buChar char="••"/>
          </a:pPr>
          <a:r>
            <a:rPr lang="en-US" sz="1100" kern="1200" dirty="0" smtClean="0"/>
            <a:t>The rate at which data can be transferred into or out of a memory unit</a:t>
          </a:r>
          <a:endParaRPr lang="en-US" sz="1100" kern="1200" dirty="0"/>
        </a:p>
        <a:p>
          <a:pPr marL="57150" lvl="1" indent="-57150" algn="l" defTabSz="488950" rtl="0">
            <a:lnSpc>
              <a:spcPct val="90000"/>
            </a:lnSpc>
            <a:spcBef>
              <a:spcPct val="0"/>
            </a:spcBef>
            <a:spcAft>
              <a:spcPct val="15000"/>
            </a:spcAft>
            <a:buChar char="••"/>
          </a:pPr>
          <a:r>
            <a:rPr lang="en-US" sz="1100" kern="1200" dirty="0" smtClean="0"/>
            <a:t>For random-access memory it is equal to 1/(cycle time)</a:t>
          </a:r>
          <a:endParaRPr lang="en-US" sz="1100" kern="1200" dirty="0"/>
        </a:p>
      </dsp:txBody>
      <dsp:txXfrm>
        <a:off x="5677235" y="3099816"/>
        <a:ext cx="2583930" cy="172821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B4F48F-6F74-9842-A164-78C65E62632D}">
      <dsp:nvSpPr>
        <dsp:cNvPr id="0" name=""/>
        <dsp:cNvSpPr/>
      </dsp:nvSpPr>
      <dsp:spPr>
        <a:xfrm>
          <a:off x="2643" y="283569"/>
          <a:ext cx="2577107" cy="824367"/>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0" kern="1200" dirty="0" smtClean="0">
              <a:effectLst>
                <a:outerShdw blurRad="38100" dist="38100" dir="2700000" algn="tl">
                  <a:srgbClr val="000000">
                    <a:alpha val="43137"/>
                  </a:srgbClr>
                </a:outerShdw>
              </a:effectLst>
            </a:rPr>
            <a:t>Direct</a:t>
          </a:r>
        </a:p>
      </dsp:txBody>
      <dsp:txXfrm>
        <a:off x="2643" y="283569"/>
        <a:ext cx="2577107" cy="824367"/>
      </dsp:txXfrm>
    </dsp:sp>
    <dsp:sp modelId="{5E6AA0E8-B225-9D44-A86D-9767773C4003}">
      <dsp:nvSpPr>
        <dsp:cNvPr id="0" name=""/>
        <dsp:cNvSpPr/>
      </dsp:nvSpPr>
      <dsp:spPr>
        <a:xfrm>
          <a:off x="2643" y="921478"/>
          <a:ext cx="2577107" cy="2757352"/>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70"/>
            </a:spcAft>
            <a:buChar char="••"/>
          </a:pPr>
          <a:r>
            <a:rPr lang="en-GB" sz="1400" kern="1200" dirty="0" smtClean="0"/>
            <a:t>The simplest technique</a:t>
          </a:r>
        </a:p>
        <a:p>
          <a:pPr marL="114300" lvl="1" indent="-114300" algn="l" defTabSz="622300">
            <a:lnSpc>
              <a:spcPct val="90000"/>
            </a:lnSpc>
            <a:spcBef>
              <a:spcPct val="0"/>
            </a:spcBef>
            <a:spcAft>
              <a:spcPts val="870"/>
            </a:spcAft>
            <a:buChar char="••"/>
          </a:pPr>
          <a:r>
            <a:rPr lang="en-GB" sz="1400" kern="1200" dirty="0" smtClean="0"/>
            <a:t>Maps each block of main memory into only one possible cache line</a:t>
          </a:r>
        </a:p>
      </dsp:txBody>
      <dsp:txXfrm>
        <a:off x="2643" y="921478"/>
        <a:ext cx="2577107" cy="2757352"/>
      </dsp:txXfrm>
    </dsp:sp>
    <dsp:sp modelId="{B3F6D228-9039-A949-A88A-D4A04B9662CD}">
      <dsp:nvSpPr>
        <dsp:cNvPr id="0" name=""/>
        <dsp:cNvSpPr/>
      </dsp:nvSpPr>
      <dsp:spPr>
        <a:xfrm>
          <a:off x="2940546" y="261839"/>
          <a:ext cx="2577107" cy="911285"/>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0" kern="1200" dirty="0" smtClean="0">
              <a:effectLst>
                <a:outerShdw blurRad="38100" dist="38100" dir="2700000" algn="tl">
                  <a:srgbClr val="000000">
                    <a:alpha val="43137"/>
                  </a:srgbClr>
                </a:outerShdw>
              </a:effectLst>
            </a:rPr>
            <a:t>Associative</a:t>
          </a:r>
        </a:p>
      </dsp:txBody>
      <dsp:txXfrm>
        <a:off x="2940546" y="261839"/>
        <a:ext cx="2577107" cy="911285"/>
      </dsp:txXfrm>
    </dsp:sp>
    <dsp:sp modelId="{9F9ABC03-ED5A-8C4F-ABBA-7702123255F3}">
      <dsp:nvSpPr>
        <dsp:cNvPr id="0" name=""/>
        <dsp:cNvSpPr/>
      </dsp:nvSpPr>
      <dsp:spPr>
        <a:xfrm>
          <a:off x="2940546" y="943207"/>
          <a:ext cx="2577107" cy="2757352"/>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870"/>
            </a:spcAft>
            <a:buChar char="••"/>
          </a:pPr>
          <a:r>
            <a:rPr lang="en-GB" sz="1400" kern="1200" dirty="0" smtClean="0"/>
            <a:t>Permits each main memory block to be loaded into any line of the cache</a:t>
          </a:r>
        </a:p>
        <a:p>
          <a:pPr marL="114300" lvl="1" indent="-114300" algn="l" defTabSz="622300">
            <a:lnSpc>
              <a:spcPct val="90000"/>
            </a:lnSpc>
            <a:spcBef>
              <a:spcPct val="0"/>
            </a:spcBef>
            <a:spcAft>
              <a:spcPts val="870"/>
            </a:spcAft>
            <a:buChar char="••"/>
          </a:pPr>
          <a:r>
            <a:rPr lang="en-GB" sz="1400" kern="1200" dirty="0" smtClean="0"/>
            <a:t>The cache control logic interprets a memory address simply as a Tag and a Word field</a:t>
          </a:r>
        </a:p>
        <a:p>
          <a:pPr marL="114300" lvl="1" indent="-114300" algn="l" defTabSz="622300">
            <a:lnSpc>
              <a:spcPct val="90000"/>
            </a:lnSpc>
            <a:spcBef>
              <a:spcPct val="0"/>
            </a:spcBef>
            <a:spcAft>
              <a:spcPts val="870"/>
            </a:spcAft>
            <a:buChar char="••"/>
          </a:pPr>
          <a:r>
            <a:rPr lang="en-GB" sz="1400" kern="1200" dirty="0" smtClean="0"/>
            <a:t>To determine whether a block is in the cache, the cache control logic must simultaneously examine every line’s Tag for a match </a:t>
          </a:r>
        </a:p>
      </dsp:txBody>
      <dsp:txXfrm>
        <a:off x="2940546" y="943207"/>
        <a:ext cx="2577107" cy="2757352"/>
      </dsp:txXfrm>
    </dsp:sp>
    <dsp:sp modelId="{F94948FC-FEE2-2A41-9A9E-9B62084D71F6}">
      <dsp:nvSpPr>
        <dsp:cNvPr id="0" name=""/>
        <dsp:cNvSpPr/>
      </dsp:nvSpPr>
      <dsp:spPr>
        <a:xfrm>
          <a:off x="5881092" y="212040"/>
          <a:ext cx="2577107" cy="911285"/>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0" kern="1200" dirty="0" smtClean="0">
              <a:effectLst>
                <a:outerShdw blurRad="38100" dist="38100" dir="2700000" algn="tl">
                  <a:srgbClr val="000000">
                    <a:alpha val="43137"/>
                  </a:srgbClr>
                </a:outerShdw>
              </a:effectLst>
            </a:rPr>
            <a:t>Set Associative</a:t>
          </a:r>
        </a:p>
      </dsp:txBody>
      <dsp:txXfrm>
        <a:off x="5881092" y="212040"/>
        <a:ext cx="2577107" cy="911285"/>
      </dsp:txXfrm>
    </dsp:sp>
    <dsp:sp modelId="{C30E3304-D114-7743-A3EC-2445BAC10332}">
      <dsp:nvSpPr>
        <dsp:cNvPr id="0" name=""/>
        <dsp:cNvSpPr/>
      </dsp:nvSpPr>
      <dsp:spPr>
        <a:xfrm>
          <a:off x="5878448" y="943207"/>
          <a:ext cx="2577107" cy="2757352"/>
        </a:xfrm>
        <a:prstGeom prst="rect">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t>A compromise that exhibits the strengths of both the direct and associative approaches while reducing their disadvantages</a:t>
          </a:r>
        </a:p>
      </dsp:txBody>
      <dsp:txXfrm>
        <a:off x="5878448" y="943207"/>
        <a:ext cx="2577107" cy="275735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11B929-E516-5443-B0F5-EC0B30A47FDB}">
      <dsp:nvSpPr>
        <dsp:cNvPr id="0" name=""/>
        <dsp:cNvSpPr/>
      </dsp:nvSpPr>
      <dsp:spPr>
        <a:xfrm>
          <a:off x="2669" y="914397"/>
          <a:ext cx="4056757" cy="1014189"/>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When a block that is resident in the cache is to be replaced there are two cases to consider:</a:t>
          </a:r>
          <a:endParaRPr lang="en-US" sz="2100" kern="1200" dirty="0"/>
        </a:p>
      </dsp:txBody>
      <dsp:txXfrm>
        <a:off x="2669" y="914397"/>
        <a:ext cx="4056757" cy="1014189"/>
      </dsp:txXfrm>
    </dsp:sp>
    <dsp:sp modelId="{D31FB0BD-CB04-3C41-B317-3A5187E6AE93}">
      <dsp:nvSpPr>
        <dsp:cNvPr id="0" name=""/>
        <dsp:cNvSpPr/>
      </dsp:nvSpPr>
      <dsp:spPr>
        <a:xfrm rot="5400000">
          <a:off x="1942306" y="2017327"/>
          <a:ext cx="177483" cy="17748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3142DD91-2917-CC41-9BFA-CF928F5CC795}">
      <dsp:nvSpPr>
        <dsp:cNvPr id="0" name=""/>
        <dsp:cNvSpPr/>
      </dsp:nvSpPr>
      <dsp:spPr>
        <a:xfrm>
          <a:off x="2669" y="2283552"/>
          <a:ext cx="4056757" cy="10141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If the old block in the cache has not been altered then it may be overwritten with a new block without first writing out the old block</a:t>
          </a:r>
          <a:endParaRPr lang="en-US" sz="1600" kern="1200" dirty="0"/>
        </a:p>
      </dsp:txBody>
      <dsp:txXfrm>
        <a:off x="2669" y="2283552"/>
        <a:ext cx="4056757" cy="1014189"/>
      </dsp:txXfrm>
    </dsp:sp>
    <dsp:sp modelId="{2D23DC65-2635-7547-AB3F-AED6672AFFE6}">
      <dsp:nvSpPr>
        <dsp:cNvPr id="0" name=""/>
        <dsp:cNvSpPr/>
      </dsp:nvSpPr>
      <dsp:spPr>
        <a:xfrm rot="5400000">
          <a:off x="1942306" y="3386483"/>
          <a:ext cx="177483" cy="177483"/>
        </a:xfrm>
        <a:prstGeom prst="rightArrow">
          <a:avLst>
            <a:gd name="adj1" fmla="val 66700"/>
            <a:gd name="adj2" fmla="val 5000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sp>
    <dsp:sp modelId="{4A68EEB7-D5C7-EF47-A954-BD8607821E05}">
      <dsp:nvSpPr>
        <dsp:cNvPr id="0" name=""/>
        <dsp:cNvSpPr/>
      </dsp:nvSpPr>
      <dsp:spPr>
        <a:xfrm>
          <a:off x="2669" y="3652708"/>
          <a:ext cx="4056757" cy="183369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4"/>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If at least one write operation has been performed on a word in that line of the cache then main memory must be updated by writing the line of cache out to the block of memory before bringing in the new block</a:t>
          </a:r>
          <a:endParaRPr lang="en-US" sz="1600" kern="1200" dirty="0"/>
        </a:p>
      </dsp:txBody>
      <dsp:txXfrm>
        <a:off x="2669" y="3652708"/>
        <a:ext cx="4056757" cy="1833694"/>
      </dsp:txXfrm>
    </dsp:sp>
    <dsp:sp modelId="{59333D82-04E3-344E-9F6D-7A52667AD3BD}">
      <dsp:nvSpPr>
        <dsp:cNvPr id="0" name=""/>
        <dsp:cNvSpPr/>
      </dsp:nvSpPr>
      <dsp:spPr>
        <a:xfrm>
          <a:off x="4627372" y="914397"/>
          <a:ext cx="4056757" cy="1014189"/>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t>There are two problems to contend with:</a:t>
          </a:r>
          <a:endParaRPr lang="en-US" sz="2100" kern="1200" dirty="0"/>
        </a:p>
      </dsp:txBody>
      <dsp:txXfrm>
        <a:off x="4627372" y="914397"/>
        <a:ext cx="4056757" cy="1014189"/>
      </dsp:txXfrm>
    </dsp:sp>
    <dsp:sp modelId="{23FB0AB2-D708-C74D-9705-EFCC30F8BF72}">
      <dsp:nvSpPr>
        <dsp:cNvPr id="0" name=""/>
        <dsp:cNvSpPr/>
      </dsp:nvSpPr>
      <dsp:spPr>
        <a:xfrm rot="5400000">
          <a:off x="6567009" y="2017327"/>
          <a:ext cx="177483" cy="17748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F36AA80-5C05-2F49-B7E9-B7C655619CE6}">
      <dsp:nvSpPr>
        <dsp:cNvPr id="0" name=""/>
        <dsp:cNvSpPr/>
      </dsp:nvSpPr>
      <dsp:spPr>
        <a:xfrm>
          <a:off x="4627372" y="2283552"/>
          <a:ext cx="4056757" cy="101418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More than one device may have access to main memory</a:t>
          </a:r>
          <a:endParaRPr lang="en-US" sz="1600" kern="1200" dirty="0"/>
        </a:p>
      </dsp:txBody>
      <dsp:txXfrm>
        <a:off x="4627372" y="2283552"/>
        <a:ext cx="4056757" cy="1014189"/>
      </dsp:txXfrm>
    </dsp:sp>
    <dsp:sp modelId="{B3C789D7-F7F9-6047-9980-E16EE5BCCF23}">
      <dsp:nvSpPr>
        <dsp:cNvPr id="0" name=""/>
        <dsp:cNvSpPr/>
      </dsp:nvSpPr>
      <dsp:spPr>
        <a:xfrm rot="5400000">
          <a:off x="6567009" y="3386483"/>
          <a:ext cx="177483" cy="177483"/>
        </a:xfrm>
        <a:prstGeom prst="rightArrow">
          <a:avLst>
            <a:gd name="adj1" fmla="val 66700"/>
            <a:gd name="adj2" fmla="val 50000"/>
          </a:avLst>
        </a:prstGeom>
        <a:solidFill>
          <a:schemeClr val="accent3"/>
        </a:solidFill>
        <a:ln>
          <a:noFill/>
        </a:ln>
        <a:effectLst/>
      </dsp:spPr>
      <dsp:style>
        <a:lnRef idx="0">
          <a:scrgbClr r="0" g="0" b="0"/>
        </a:lnRef>
        <a:fillRef idx="3">
          <a:scrgbClr r="0" g="0" b="0"/>
        </a:fillRef>
        <a:effectRef idx="2">
          <a:scrgbClr r="0" g="0" b="0"/>
        </a:effectRef>
        <a:fontRef idx="minor">
          <a:schemeClr val="lt1"/>
        </a:fontRef>
      </dsp:style>
    </dsp:sp>
    <dsp:sp modelId="{70DA93BB-D5B7-C048-B918-81E67A7815CD}">
      <dsp:nvSpPr>
        <dsp:cNvPr id="0" name=""/>
        <dsp:cNvSpPr/>
      </dsp:nvSpPr>
      <dsp:spPr>
        <a:xfrm>
          <a:off x="4648204" y="3652708"/>
          <a:ext cx="4015094" cy="17387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A more complex problem occurs when multiple processors are attached to the same bus and each processor has its own local cache - if a word is altered in one cache it could conceivably invalidate a word in other caches</a:t>
          </a:r>
          <a:endParaRPr lang="en-US" sz="1600" kern="1200" dirty="0"/>
        </a:p>
      </dsp:txBody>
      <dsp:txXfrm>
        <a:off x="4648204" y="3652708"/>
        <a:ext cx="4015094" cy="173879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A98750-A22E-E144-85E8-F4570D51A474}">
      <dsp:nvSpPr>
        <dsp:cNvPr id="0" name=""/>
        <dsp:cNvSpPr/>
      </dsp:nvSpPr>
      <dsp:spPr>
        <a:xfrm>
          <a:off x="0" y="1943099"/>
          <a:ext cx="9144000" cy="2590800"/>
        </a:xfrm>
        <a:prstGeom prst="notchedRightArrow">
          <a:avLst/>
        </a:prstGeom>
        <a:solidFill>
          <a:schemeClr val="accent1">
            <a:tint val="40000"/>
            <a:hueOff val="0"/>
            <a:satOff val="0"/>
            <a:lumOff val="0"/>
            <a:alphaOff val="0"/>
          </a:schemeClr>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 modelId="{57FE2081-BE33-2C4A-891E-2BB614041C39}">
      <dsp:nvSpPr>
        <dsp:cNvPr id="0" name=""/>
        <dsp:cNvSpPr/>
      </dsp:nvSpPr>
      <dsp:spPr>
        <a:xfrm>
          <a:off x="660" y="0"/>
          <a:ext cx="1539031" cy="259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US" sz="1200" kern="1200" dirty="0" smtClean="0"/>
            <a:t>When a block of data is retrieved and placed in the cache not only the desired word but also some number of adjacent words are retrieved</a:t>
          </a:r>
          <a:endParaRPr lang="en-US" sz="1200" kern="1200" dirty="0"/>
        </a:p>
      </dsp:txBody>
      <dsp:txXfrm>
        <a:off x="660" y="0"/>
        <a:ext cx="1539031" cy="2590800"/>
      </dsp:txXfrm>
    </dsp:sp>
    <dsp:sp modelId="{097B1AA5-F856-8742-B675-F1FF43B6838A}">
      <dsp:nvSpPr>
        <dsp:cNvPr id="0" name=""/>
        <dsp:cNvSpPr/>
      </dsp:nvSpPr>
      <dsp:spPr>
        <a:xfrm>
          <a:off x="585549" y="2895601"/>
          <a:ext cx="647700" cy="647700"/>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396BDE89-FCC1-E541-9ADE-A4D83F72FFEA}">
      <dsp:nvSpPr>
        <dsp:cNvPr id="0" name=""/>
        <dsp:cNvSpPr/>
      </dsp:nvSpPr>
      <dsp:spPr>
        <a:xfrm>
          <a:off x="1616643" y="3886199"/>
          <a:ext cx="1539031" cy="259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US" sz="1200" kern="1200" dirty="0" smtClean="0"/>
            <a:t>As the block size increases the hit ratio will at first increase because of the principle of locality</a:t>
          </a:r>
          <a:endParaRPr lang="en-US" sz="1200" kern="1200" dirty="0"/>
        </a:p>
      </dsp:txBody>
      <dsp:txXfrm>
        <a:off x="1616643" y="3886199"/>
        <a:ext cx="1539031" cy="2590800"/>
      </dsp:txXfrm>
    </dsp:sp>
    <dsp:sp modelId="{9F37F097-1721-134F-83A5-6A4E0CCF062D}">
      <dsp:nvSpPr>
        <dsp:cNvPr id="0" name=""/>
        <dsp:cNvSpPr/>
      </dsp:nvSpPr>
      <dsp:spPr>
        <a:xfrm>
          <a:off x="2062309" y="2914649"/>
          <a:ext cx="647700" cy="647700"/>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68450F65-B7D1-C442-9387-26EE68DE0405}">
      <dsp:nvSpPr>
        <dsp:cNvPr id="0" name=""/>
        <dsp:cNvSpPr/>
      </dsp:nvSpPr>
      <dsp:spPr>
        <a:xfrm>
          <a:off x="3232627" y="0"/>
          <a:ext cx="1539031" cy="259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rtl="0">
            <a:lnSpc>
              <a:spcPct val="90000"/>
            </a:lnSpc>
            <a:spcBef>
              <a:spcPct val="0"/>
            </a:spcBef>
            <a:spcAft>
              <a:spcPct val="35000"/>
            </a:spcAft>
          </a:pPr>
          <a:r>
            <a:rPr lang="en-US" sz="1200" kern="1200" dirty="0" smtClean="0"/>
            <a:t>As the block size increases more useful data are brought into the cache</a:t>
          </a:r>
          <a:endParaRPr lang="en-US" sz="1200" kern="1200" dirty="0"/>
        </a:p>
      </dsp:txBody>
      <dsp:txXfrm>
        <a:off x="3232627" y="0"/>
        <a:ext cx="1539031" cy="2590800"/>
      </dsp:txXfrm>
    </dsp:sp>
    <dsp:sp modelId="{B4780650-EFE4-A94C-974F-2DDEC86E194B}">
      <dsp:nvSpPr>
        <dsp:cNvPr id="0" name=""/>
        <dsp:cNvSpPr/>
      </dsp:nvSpPr>
      <dsp:spPr>
        <a:xfrm>
          <a:off x="3678292" y="2914649"/>
          <a:ext cx="647700" cy="647700"/>
        </a:xfrm>
        <a:prstGeom prst="ellips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ECA710D-D355-E646-A7BB-EB328F5C2643}">
      <dsp:nvSpPr>
        <dsp:cNvPr id="0" name=""/>
        <dsp:cNvSpPr/>
      </dsp:nvSpPr>
      <dsp:spPr>
        <a:xfrm>
          <a:off x="4848610" y="3886199"/>
          <a:ext cx="1539031" cy="259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rtl="0">
            <a:lnSpc>
              <a:spcPct val="90000"/>
            </a:lnSpc>
            <a:spcBef>
              <a:spcPct val="0"/>
            </a:spcBef>
            <a:spcAft>
              <a:spcPct val="35000"/>
            </a:spcAft>
          </a:pPr>
          <a:r>
            <a:rPr lang="en-US" sz="1200" kern="1200" dirty="0" smtClean="0"/>
            <a:t>The hit ratio will begin to decrease as the block becomes bigger and the probability of using the newly fetched information becomes less than the probability of reusing the information that has to be replaced</a:t>
          </a:r>
          <a:endParaRPr lang="en-US" sz="1200" kern="1200" dirty="0"/>
        </a:p>
      </dsp:txBody>
      <dsp:txXfrm>
        <a:off x="4848610" y="3886199"/>
        <a:ext cx="1539031" cy="2590800"/>
      </dsp:txXfrm>
    </dsp:sp>
    <dsp:sp modelId="{601860E8-A992-8F42-AA96-D113C1174D42}">
      <dsp:nvSpPr>
        <dsp:cNvPr id="0" name=""/>
        <dsp:cNvSpPr/>
      </dsp:nvSpPr>
      <dsp:spPr>
        <a:xfrm>
          <a:off x="5294276" y="2914649"/>
          <a:ext cx="647700" cy="647700"/>
        </a:xfrm>
        <a:prstGeom prst="ellipse">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4F7426FF-C59C-8C4E-BCA5-97FDAC08690A}">
      <dsp:nvSpPr>
        <dsp:cNvPr id="0" name=""/>
        <dsp:cNvSpPr/>
      </dsp:nvSpPr>
      <dsp:spPr>
        <a:xfrm>
          <a:off x="6095995" y="0"/>
          <a:ext cx="1764345" cy="259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lvl="0" algn="l" defTabSz="533400" rtl="0">
            <a:lnSpc>
              <a:spcPct val="90000"/>
            </a:lnSpc>
            <a:spcBef>
              <a:spcPct val="0"/>
            </a:spcBef>
            <a:spcAft>
              <a:spcPct val="35000"/>
            </a:spcAft>
          </a:pPr>
          <a:r>
            <a:rPr lang="en-US" sz="1200" kern="1200" dirty="0" smtClean="0"/>
            <a:t>Two specific effects come into play:</a:t>
          </a:r>
          <a:endParaRPr lang="en-US" sz="1200" kern="1200" dirty="0"/>
        </a:p>
        <a:p>
          <a:pPr marL="57150" lvl="1" indent="-57150" algn="l" defTabSz="400050" rtl="0">
            <a:lnSpc>
              <a:spcPct val="90000"/>
            </a:lnSpc>
            <a:spcBef>
              <a:spcPct val="0"/>
            </a:spcBef>
            <a:spcAft>
              <a:spcPct val="15000"/>
            </a:spcAft>
            <a:buChar char="••"/>
          </a:pPr>
          <a:r>
            <a:rPr lang="en-US" sz="900" kern="1200" dirty="0" smtClean="0"/>
            <a:t>Larger blocks reduce the number of blocks that fit into a cache</a:t>
          </a:r>
          <a:endParaRPr lang="en-US" sz="900" kern="1200" dirty="0"/>
        </a:p>
        <a:p>
          <a:pPr marL="57150" lvl="1" indent="-57150" algn="l" defTabSz="400050" rtl="0">
            <a:lnSpc>
              <a:spcPct val="90000"/>
            </a:lnSpc>
            <a:spcBef>
              <a:spcPct val="0"/>
            </a:spcBef>
            <a:spcAft>
              <a:spcPct val="15000"/>
            </a:spcAft>
            <a:buChar char="••"/>
          </a:pPr>
          <a:r>
            <a:rPr lang="en-GB" sz="900" kern="1200" dirty="0" smtClean="0"/>
            <a:t>As a block becomes larger each additional word is farther from the requested word</a:t>
          </a:r>
          <a:endParaRPr lang="en-GB" sz="900" kern="1200" dirty="0"/>
        </a:p>
      </dsp:txBody>
      <dsp:txXfrm>
        <a:off x="6095995" y="0"/>
        <a:ext cx="1764345" cy="2590800"/>
      </dsp:txXfrm>
    </dsp:sp>
    <dsp:sp modelId="{C10A1FA9-FE59-1849-8BB4-2C6ADF800F55}">
      <dsp:nvSpPr>
        <dsp:cNvPr id="0" name=""/>
        <dsp:cNvSpPr/>
      </dsp:nvSpPr>
      <dsp:spPr>
        <a:xfrm>
          <a:off x="6781803" y="2895601"/>
          <a:ext cx="647700" cy="647700"/>
        </a:xfrm>
        <a:prstGeom prst="ellipse">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49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849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849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849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0322DCDD-0C19-3441-B848-50C2235D8273}"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839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839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839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56C40E98-D33D-704E-929D-27FB84CF5632}"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33"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9/e, by William Stallings, Chapter 4 “Cache</a:t>
            </a:r>
            <a:r>
              <a:rPr lang="en-US" baseline="0" dirty="0" smtClean="0">
                <a:latin typeface="Times New Roman" pitchFamily="-110" charset="0"/>
              </a:rPr>
              <a:t> Memory</a:t>
            </a:r>
            <a:r>
              <a:rPr lang="en-US" dirty="0" smtClean="0">
                <a:latin typeface="Times New Roman" pitchFamily="-110" charset="0"/>
              </a:rPr>
              <a:t>”.</a:t>
            </a:r>
            <a:endParaRPr lang="en-AU" dirty="0" smtClean="0">
              <a:latin typeface="Times New Roman" pitchFamily="-110" charset="0"/>
            </a:endParaRPr>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Cache memory is designed to combine the memory access time of expensive, high-speed</a:t>
            </a:r>
          </a:p>
          <a:p>
            <a:r>
              <a:rPr kumimoji="1" lang="en-US" sz="1200" kern="1200" baseline="0" dirty="0" smtClean="0">
                <a:solidFill>
                  <a:schemeClr val="tx1"/>
                </a:solidFill>
                <a:latin typeface="Times New Roman" pitchFamily="33" charset="0"/>
                <a:ea typeface="+mn-ea"/>
                <a:cs typeface="+mn-cs"/>
              </a:rPr>
              <a:t>memory combined with the large memory size of less expensive, lower-speed</a:t>
            </a:r>
          </a:p>
          <a:p>
            <a:r>
              <a:rPr kumimoji="1" lang="en-US" sz="1200" kern="1200" baseline="0" dirty="0" smtClean="0">
                <a:solidFill>
                  <a:schemeClr val="tx1"/>
                </a:solidFill>
                <a:latin typeface="Times New Roman" pitchFamily="33" charset="0"/>
                <a:ea typeface="+mn-ea"/>
                <a:cs typeface="+mn-cs"/>
              </a:rPr>
              <a:t>memory.</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concept is illustrated in Figure 4.3a. There is a relatively large and slow</a:t>
            </a:r>
          </a:p>
          <a:p>
            <a:r>
              <a:rPr kumimoji="1" lang="en-US" sz="1200" kern="1200" baseline="0" dirty="0" smtClean="0">
                <a:solidFill>
                  <a:schemeClr val="tx1"/>
                </a:solidFill>
                <a:latin typeface="Times New Roman" pitchFamily="33" charset="0"/>
                <a:ea typeface="+mn-ea"/>
                <a:cs typeface="+mn-cs"/>
              </a:rPr>
              <a:t>main memory together with a smaller, faster cache memory. The cache contains a</a:t>
            </a:r>
          </a:p>
          <a:p>
            <a:r>
              <a:rPr kumimoji="1" lang="en-US" sz="1200" kern="1200" baseline="0" dirty="0" smtClean="0">
                <a:solidFill>
                  <a:schemeClr val="tx1"/>
                </a:solidFill>
                <a:latin typeface="Times New Roman" pitchFamily="33" charset="0"/>
                <a:ea typeface="+mn-ea"/>
                <a:cs typeface="+mn-cs"/>
              </a:rPr>
              <a:t>copy of portions of main memory. When the processor attempts to read a word of</a:t>
            </a:r>
          </a:p>
          <a:p>
            <a:r>
              <a:rPr kumimoji="1" lang="en-US" sz="1200" kern="1200" baseline="0" dirty="0" smtClean="0">
                <a:solidFill>
                  <a:schemeClr val="tx1"/>
                </a:solidFill>
                <a:latin typeface="Times New Roman" pitchFamily="33" charset="0"/>
                <a:ea typeface="+mn-ea"/>
                <a:cs typeface="+mn-cs"/>
              </a:rPr>
              <a:t>memory, a check is made to determine if the word is in the cache. If so, the word is</a:t>
            </a:r>
          </a:p>
          <a:p>
            <a:r>
              <a:rPr kumimoji="1" lang="en-US" sz="1200" kern="1200" baseline="0" dirty="0" smtClean="0">
                <a:solidFill>
                  <a:schemeClr val="tx1"/>
                </a:solidFill>
                <a:latin typeface="Times New Roman" pitchFamily="33" charset="0"/>
                <a:ea typeface="+mn-ea"/>
                <a:cs typeface="+mn-cs"/>
              </a:rPr>
              <a:t>delivered to the processor. If not, a block of main memory, consisting of some fixed</a:t>
            </a:r>
          </a:p>
          <a:p>
            <a:r>
              <a:rPr kumimoji="1" lang="en-US" sz="1200" kern="1200" baseline="0" dirty="0" smtClean="0">
                <a:solidFill>
                  <a:schemeClr val="tx1"/>
                </a:solidFill>
                <a:latin typeface="Times New Roman" pitchFamily="33" charset="0"/>
                <a:ea typeface="+mn-ea"/>
                <a:cs typeface="+mn-cs"/>
              </a:rPr>
              <a:t>number of words, is read into the cache and then the word is delivered to the processor.</a:t>
            </a:r>
          </a:p>
          <a:p>
            <a:r>
              <a:rPr kumimoji="1" lang="en-US" sz="1200" kern="1200" baseline="0" dirty="0" smtClean="0">
                <a:solidFill>
                  <a:schemeClr val="tx1"/>
                </a:solidFill>
                <a:latin typeface="Times New Roman" pitchFamily="33" charset="0"/>
                <a:ea typeface="+mn-ea"/>
                <a:cs typeface="+mn-cs"/>
              </a:rPr>
              <a:t>Because of the phenomenon of locality of reference, when a block of data is</a:t>
            </a:r>
          </a:p>
          <a:p>
            <a:r>
              <a:rPr kumimoji="1" lang="en-US" sz="1200" kern="1200" baseline="0" dirty="0" smtClean="0">
                <a:solidFill>
                  <a:schemeClr val="tx1"/>
                </a:solidFill>
                <a:latin typeface="Times New Roman" pitchFamily="33" charset="0"/>
                <a:ea typeface="+mn-ea"/>
                <a:cs typeface="+mn-cs"/>
              </a:rPr>
              <a:t>fetched into the cache to satisfy a single memory reference, it is likely that there will</a:t>
            </a:r>
          </a:p>
          <a:p>
            <a:r>
              <a:rPr kumimoji="1" lang="en-US" sz="1200" kern="1200" baseline="0" dirty="0" smtClean="0">
                <a:solidFill>
                  <a:schemeClr val="tx1"/>
                </a:solidFill>
                <a:latin typeface="Times New Roman" pitchFamily="33" charset="0"/>
                <a:ea typeface="+mn-ea"/>
                <a:cs typeface="+mn-cs"/>
              </a:rPr>
              <a:t>be future references to that same memory location or to other words in the block.</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Figure 4.3b depicts the use of multiple levels of cache. The L2 cache is slower</a:t>
            </a:r>
          </a:p>
          <a:p>
            <a:r>
              <a:rPr kumimoji="1" lang="en-US" sz="1200" kern="1200" baseline="0" dirty="0" smtClean="0">
                <a:solidFill>
                  <a:schemeClr val="tx1"/>
                </a:solidFill>
                <a:latin typeface="Times New Roman" pitchFamily="33" charset="0"/>
                <a:ea typeface="+mn-ea"/>
                <a:cs typeface="+mn-cs"/>
              </a:rPr>
              <a:t>and typically larger than the L1 cache, and the L3 cache is slower and typically</a:t>
            </a:r>
          </a:p>
          <a:p>
            <a:r>
              <a:rPr kumimoji="1" lang="en-US" sz="1200" kern="1200" baseline="0" dirty="0" smtClean="0">
                <a:solidFill>
                  <a:schemeClr val="tx1"/>
                </a:solidFill>
                <a:latin typeface="Times New Roman" pitchFamily="33" charset="0"/>
                <a:ea typeface="+mn-ea"/>
                <a:cs typeface="+mn-cs"/>
              </a:rPr>
              <a:t>larger than the L2 cache.</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Figure 4.4 depicts the structure of a cache/main-memory system.</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Figure 4.5 illustrates the read operation. The processor generates the read</a:t>
            </a:r>
          </a:p>
          <a:p>
            <a:r>
              <a:rPr kumimoji="1" lang="en-US" sz="1200" kern="1200" baseline="0" dirty="0" smtClean="0">
                <a:solidFill>
                  <a:schemeClr val="tx1"/>
                </a:solidFill>
                <a:latin typeface="Times New Roman" pitchFamily="33" charset="0"/>
                <a:ea typeface="+mn-ea"/>
                <a:cs typeface="+mn-cs"/>
              </a:rPr>
              <a:t>address (RA) of a word to be read. If the word is contained in the cache, it is delivered</a:t>
            </a:r>
          </a:p>
          <a:p>
            <a:r>
              <a:rPr kumimoji="1" lang="en-US" sz="1200" kern="1200" baseline="0" dirty="0" smtClean="0">
                <a:solidFill>
                  <a:schemeClr val="tx1"/>
                </a:solidFill>
                <a:latin typeface="Times New Roman" pitchFamily="33" charset="0"/>
                <a:ea typeface="+mn-ea"/>
                <a:cs typeface="+mn-cs"/>
              </a:rPr>
              <a:t>to the processor. Otherwise, the block containing that word is loaded into the</a:t>
            </a:r>
          </a:p>
          <a:p>
            <a:r>
              <a:rPr kumimoji="1" lang="en-US" sz="1200" kern="1200" baseline="0" dirty="0" smtClean="0">
                <a:solidFill>
                  <a:schemeClr val="tx1"/>
                </a:solidFill>
                <a:latin typeface="Times New Roman" pitchFamily="33" charset="0"/>
                <a:ea typeface="+mn-ea"/>
                <a:cs typeface="+mn-cs"/>
              </a:rPr>
              <a:t>cache, and the word is delivered to the processor.</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C8EB7-64A6-2345-BE9F-FA0A456F7B44}" type="slidenum">
              <a:rPr lang="en-US"/>
              <a:pPr/>
              <a:t>13</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Figure 4.5 shows these last two</a:t>
            </a:r>
          </a:p>
          <a:p>
            <a:r>
              <a:rPr kumimoji="1" lang="en-US" sz="1200" kern="1200" baseline="0" dirty="0" smtClean="0">
                <a:solidFill>
                  <a:schemeClr val="tx1"/>
                </a:solidFill>
                <a:latin typeface="Times New Roman" pitchFamily="33" charset="0"/>
                <a:ea typeface="+mn-ea"/>
                <a:cs typeface="+mn-cs"/>
              </a:rPr>
              <a:t>operations occurring in parallel and reflects the organization shown in Figure 4.6,</a:t>
            </a:r>
          </a:p>
          <a:p>
            <a:r>
              <a:rPr kumimoji="1" lang="en-US" sz="1200" kern="1200" baseline="0" dirty="0" smtClean="0">
                <a:solidFill>
                  <a:schemeClr val="tx1"/>
                </a:solidFill>
                <a:latin typeface="Times New Roman" pitchFamily="33" charset="0"/>
                <a:ea typeface="+mn-ea"/>
                <a:cs typeface="+mn-cs"/>
              </a:rPr>
              <a:t>which is typical of contemporary cache organizations. In this organization, the cache</a:t>
            </a:r>
          </a:p>
          <a:p>
            <a:r>
              <a:rPr kumimoji="1" lang="en-US" sz="1200" kern="1200" baseline="0" dirty="0" smtClean="0">
                <a:solidFill>
                  <a:schemeClr val="tx1"/>
                </a:solidFill>
                <a:latin typeface="Times New Roman" pitchFamily="33" charset="0"/>
                <a:ea typeface="+mn-ea"/>
                <a:cs typeface="+mn-cs"/>
              </a:rPr>
              <a:t>connects to the processor via data, control, and address lines. The data and address</a:t>
            </a:r>
          </a:p>
          <a:p>
            <a:r>
              <a:rPr kumimoji="1" lang="en-US" sz="1200" kern="1200" baseline="0" dirty="0" smtClean="0">
                <a:solidFill>
                  <a:schemeClr val="tx1"/>
                </a:solidFill>
                <a:latin typeface="Times New Roman" pitchFamily="33" charset="0"/>
                <a:ea typeface="+mn-ea"/>
                <a:cs typeface="+mn-cs"/>
              </a:rPr>
              <a:t>lines also attach to data and address buffers, which attach to a system bus from</a:t>
            </a:r>
          </a:p>
          <a:p>
            <a:r>
              <a:rPr kumimoji="1" lang="en-US" sz="1200" kern="1200" baseline="0" dirty="0" smtClean="0">
                <a:solidFill>
                  <a:schemeClr val="tx1"/>
                </a:solidFill>
                <a:latin typeface="Times New Roman" pitchFamily="33" charset="0"/>
                <a:ea typeface="+mn-ea"/>
                <a:cs typeface="+mn-cs"/>
              </a:rPr>
              <a:t>which main memory is reached. When a cache hit occurs, the data and address buffers</a:t>
            </a:r>
          </a:p>
          <a:p>
            <a:r>
              <a:rPr kumimoji="1" lang="en-US" sz="1200" kern="1200" baseline="0" dirty="0" smtClean="0">
                <a:solidFill>
                  <a:schemeClr val="tx1"/>
                </a:solidFill>
                <a:latin typeface="Times New Roman" pitchFamily="33" charset="0"/>
                <a:ea typeface="+mn-ea"/>
                <a:cs typeface="+mn-cs"/>
              </a:rPr>
              <a:t>are disabled and communication is only between processor and cache, with no</a:t>
            </a:r>
          </a:p>
          <a:p>
            <a:r>
              <a:rPr kumimoji="1" lang="en-US" sz="1200" kern="1200" baseline="0" dirty="0" smtClean="0">
                <a:solidFill>
                  <a:schemeClr val="tx1"/>
                </a:solidFill>
                <a:latin typeface="Times New Roman" pitchFamily="33" charset="0"/>
                <a:ea typeface="+mn-ea"/>
                <a:cs typeface="+mn-cs"/>
              </a:rPr>
              <a:t>system bus traffic. When a cache miss occurs, the desired address is loaded onto the</a:t>
            </a:r>
          </a:p>
          <a:p>
            <a:r>
              <a:rPr kumimoji="1" lang="en-US" sz="1200" kern="1200" baseline="0" dirty="0" smtClean="0">
                <a:solidFill>
                  <a:schemeClr val="tx1"/>
                </a:solidFill>
                <a:latin typeface="Times New Roman" pitchFamily="33" charset="0"/>
                <a:ea typeface="+mn-ea"/>
                <a:cs typeface="+mn-cs"/>
              </a:rPr>
              <a:t>system bus and the data are returned through the data buffer to both the cache and</a:t>
            </a:r>
          </a:p>
          <a:p>
            <a:r>
              <a:rPr kumimoji="1" lang="en-US" sz="1200" kern="1200" baseline="0" dirty="0" smtClean="0">
                <a:solidFill>
                  <a:schemeClr val="tx1"/>
                </a:solidFill>
                <a:latin typeface="Times New Roman" pitchFamily="33" charset="0"/>
                <a:ea typeface="+mn-ea"/>
                <a:cs typeface="+mn-cs"/>
              </a:rPr>
              <a:t>the processor. In other organizations, the cache is physically interposed between</a:t>
            </a:r>
          </a:p>
          <a:p>
            <a:r>
              <a:rPr kumimoji="1" lang="en-US" sz="1200" kern="1200" baseline="0" dirty="0" smtClean="0">
                <a:solidFill>
                  <a:schemeClr val="tx1"/>
                </a:solidFill>
                <a:latin typeface="Times New Roman" pitchFamily="33" charset="0"/>
                <a:ea typeface="+mn-ea"/>
                <a:cs typeface="+mn-cs"/>
              </a:rPr>
              <a:t>the processor and the main memory for all data, address, and control lines. In this</a:t>
            </a:r>
          </a:p>
          <a:p>
            <a:r>
              <a:rPr kumimoji="1" lang="en-US" sz="1200" kern="1200" baseline="0" dirty="0" smtClean="0">
                <a:solidFill>
                  <a:schemeClr val="tx1"/>
                </a:solidFill>
                <a:latin typeface="Times New Roman" pitchFamily="33" charset="0"/>
                <a:ea typeface="+mn-ea"/>
                <a:cs typeface="+mn-cs"/>
              </a:rPr>
              <a:t>latter case, for a cache miss, the desired word is first read into the cache and then</a:t>
            </a:r>
          </a:p>
          <a:p>
            <a:r>
              <a:rPr kumimoji="1" lang="en-US" sz="1200" kern="1200" baseline="0" dirty="0" smtClean="0">
                <a:solidFill>
                  <a:schemeClr val="tx1"/>
                </a:solidFill>
                <a:latin typeface="Times New Roman" pitchFamily="33" charset="0"/>
                <a:ea typeface="+mn-ea"/>
                <a:cs typeface="+mn-cs"/>
              </a:rPr>
              <a:t>transferred from cache to processor.</a:t>
            </a: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33" charset="0"/>
                <a:ea typeface="+mn-ea"/>
                <a:cs typeface="+mn-cs"/>
              </a:rPr>
              <a:t>This section provides an overview of cache design parameters and reports some</a:t>
            </a:r>
          </a:p>
          <a:p>
            <a:r>
              <a:rPr kumimoji="1" lang="en-US" sz="1200" kern="1200" baseline="0" dirty="0" smtClean="0">
                <a:solidFill>
                  <a:schemeClr val="tx1"/>
                </a:solidFill>
                <a:latin typeface="Times New Roman" pitchFamily="33" charset="0"/>
                <a:ea typeface="+mn-ea"/>
                <a:cs typeface="+mn-cs"/>
              </a:rPr>
              <a:t>typical results. We occasionally refer to the use of caches in high-performance computing</a:t>
            </a:r>
          </a:p>
          <a:p>
            <a:r>
              <a:rPr kumimoji="1" lang="en-US" sz="1200" kern="1200" baseline="0" dirty="0" smtClean="0">
                <a:solidFill>
                  <a:schemeClr val="tx1"/>
                </a:solidFill>
                <a:latin typeface="Times New Roman" pitchFamily="33" charset="0"/>
                <a:ea typeface="+mn-ea"/>
                <a:cs typeface="+mn-cs"/>
              </a:rPr>
              <a:t>(HPC). HPC deals with supercomputers and their software, especially for</a:t>
            </a:r>
          </a:p>
          <a:p>
            <a:r>
              <a:rPr kumimoji="1" lang="en-US" sz="1200" kern="1200" baseline="0" dirty="0" smtClean="0">
                <a:solidFill>
                  <a:schemeClr val="tx1"/>
                </a:solidFill>
                <a:latin typeface="Times New Roman" pitchFamily="33" charset="0"/>
                <a:ea typeface="+mn-ea"/>
                <a:cs typeface="+mn-cs"/>
              </a:rPr>
              <a:t>scientific applications that involve large amounts of data, vector and matrix computation,</a:t>
            </a:r>
          </a:p>
          <a:p>
            <a:r>
              <a:rPr kumimoji="1" lang="en-US" sz="1200" kern="1200" baseline="0" dirty="0" smtClean="0">
                <a:solidFill>
                  <a:schemeClr val="tx1"/>
                </a:solidFill>
                <a:latin typeface="Times New Roman" pitchFamily="33" charset="0"/>
                <a:ea typeface="+mn-ea"/>
                <a:cs typeface="+mn-cs"/>
              </a:rPr>
              <a:t>and the use of parallel algorithms. Cache design for HPC is quite different</a:t>
            </a:r>
          </a:p>
          <a:p>
            <a:r>
              <a:rPr kumimoji="1" lang="en-US" sz="1200" kern="1200" baseline="0" dirty="0" smtClean="0">
                <a:solidFill>
                  <a:schemeClr val="tx1"/>
                </a:solidFill>
                <a:latin typeface="Times New Roman" pitchFamily="33" charset="0"/>
                <a:ea typeface="+mn-ea"/>
                <a:cs typeface="+mn-cs"/>
              </a:rPr>
              <a:t>than for other hardware platforms and applications. Indeed, many researchers</a:t>
            </a:r>
          </a:p>
          <a:p>
            <a:r>
              <a:rPr kumimoji="1" lang="en-US" sz="1200" kern="1200" baseline="0" dirty="0" smtClean="0">
                <a:solidFill>
                  <a:schemeClr val="tx1"/>
                </a:solidFill>
                <a:latin typeface="Times New Roman" pitchFamily="33" charset="0"/>
                <a:ea typeface="+mn-ea"/>
                <a:cs typeface="+mn-cs"/>
              </a:rPr>
              <a:t>have found that HPC applications perform poorly on computer architectures that</a:t>
            </a:r>
          </a:p>
          <a:p>
            <a:r>
              <a:rPr kumimoji="1" lang="en-US" sz="1200" kern="1200" baseline="0" dirty="0" smtClean="0">
                <a:solidFill>
                  <a:schemeClr val="tx1"/>
                </a:solidFill>
                <a:latin typeface="Times New Roman" pitchFamily="33" charset="0"/>
                <a:ea typeface="+mn-ea"/>
                <a:cs typeface="+mn-cs"/>
              </a:rPr>
              <a:t>employ caches [BAIL93]. Other researchers have since shown that a cache hierarchy</a:t>
            </a:r>
          </a:p>
          <a:p>
            <a:r>
              <a:rPr kumimoji="1" lang="en-US" sz="1200" kern="1200" baseline="0" dirty="0" smtClean="0">
                <a:solidFill>
                  <a:schemeClr val="tx1"/>
                </a:solidFill>
                <a:latin typeface="Times New Roman" pitchFamily="33" charset="0"/>
                <a:ea typeface="+mn-ea"/>
                <a:cs typeface="+mn-cs"/>
              </a:rPr>
              <a:t>can be useful in improving performance if the application software is tuned to</a:t>
            </a:r>
          </a:p>
          <a:p>
            <a:r>
              <a:rPr kumimoji="1" lang="en-US" sz="1200" kern="1200" baseline="0" dirty="0" smtClean="0">
                <a:solidFill>
                  <a:schemeClr val="tx1"/>
                </a:solidFill>
                <a:latin typeface="Times New Roman" pitchFamily="33" charset="0"/>
                <a:ea typeface="+mn-ea"/>
                <a:cs typeface="+mn-cs"/>
              </a:rPr>
              <a:t>exploit the cache [WANG99, PRES01].</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Although there are a large number of cache implementations, there are a few</a:t>
            </a:r>
          </a:p>
          <a:p>
            <a:r>
              <a:rPr kumimoji="1" lang="en-US" sz="1200" kern="1200" baseline="0" dirty="0" smtClean="0">
                <a:solidFill>
                  <a:schemeClr val="tx1"/>
                </a:solidFill>
                <a:latin typeface="Times New Roman" pitchFamily="33" charset="0"/>
                <a:ea typeface="+mn-ea"/>
                <a:cs typeface="+mn-cs"/>
              </a:rPr>
              <a:t>basic design elements that serve to classify and differentiate cache architectures.</a:t>
            </a:r>
          </a:p>
          <a:p>
            <a:r>
              <a:rPr kumimoji="1" lang="en-US" sz="1200" kern="1200" baseline="0" dirty="0" smtClean="0">
                <a:solidFill>
                  <a:schemeClr val="tx1"/>
                </a:solidFill>
                <a:latin typeface="Times New Roman" pitchFamily="33" charset="0"/>
                <a:ea typeface="+mn-ea"/>
                <a:cs typeface="+mn-cs"/>
              </a:rPr>
              <a:t>Table 4.2 lists key elements.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Almost all non-embedded processors, and many embedded processors, support virtual</a:t>
            </a:r>
          </a:p>
          <a:p>
            <a:r>
              <a:rPr kumimoji="1" lang="en-US" sz="1200" kern="1200" baseline="0" dirty="0" smtClean="0">
                <a:solidFill>
                  <a:schemeClr val="tx1"/>
                </a:solidFill>
                <a:latin typeface="Times New Roman" pitchFamily="33" charset="0"/>
                <a:ea typeface="+mn-ea"/>
                <a:cs typeface="+mn-cs"/>
              </a:rPr>
              <a:t>memory, a concept discussed in Chapter 8. In essence, virtual memory is a facility</a:t>
            </a:r>
          </a:p>
          <a:p>
            <a:r>
              <a:rPr kumimoji="1" lang="en-US" sz="1200" kern="1200" baseline="0" dirty="0" smtClean="0">
                <a:solidFill>
                  <a:schemeClr val="tx1"/>
                </a:solidFill>
                <a:latin typeface="Times New Roman" pitchFamily="33" charset="0"/>
                <a:ea typeface="+mn-ea"/>
                <a:cs typeface="+mn-cs"/>
              </a:rPr>
              <a:t>that allows programs to address memory from a logical point of view, without</a:t>
            </a:r>
          </a:p>
          <a:p>
            <a:r>
              <a:rPr kumimoji="1" lang="en-US" sz="1200" kern="1200" baseline="0" dirty="0" smtClean="0">
                <a:solidFill>
                  <a:schemeClr val="tx1"/>
                </a:solidFill>
                <a:latin typeface="Times New Roman" pitchFamily="33" charset="0"/>
                <a:ea typeface="+mn-ea"/>
                <a:cs typeface="+mn-cs"/>
              </a:rPr>
              <a:t>regard to the amount of main memory physically available. When virtual memory is</a:t>
            </a:r>
          </a:p>
          <a:p>
            <a:r>
              <a:rPr kumimoji="1" lang="en-US" sz="1200" kern="1200" baseline="0" dirty="0" smtClean="0">
                <a:solidFill>
                  <a:schemeClr val="tx1"/>
                </a:solidFill>
                <a:latin typeface="Times New Roman" pitchFamily="33" charset="0"/>
                <a:ea typeface="+mn-ea"/>
                <a:cs typeface="+mn-cs"/>
              </a:rPr>
              <a:t>used, the address fields of machine instructions contain virtual addresses. For reads</a:t>
            </a:r>
          </a:p>
          <a:p>
            <a:r>
              <a:rPr kumimoji="1" lang="en-US" sz="1200" kern="1200" baseline="0" dirty="0" smtClean="0">
                <a:solidFill>
                  <a:schemeClr val="tx1"/>
                </a:solidFill>
                <a:latin typeface="Times New Roman" pitchFamily="33" charset="0"/>
                <a:ea typeface="+mn-ea"/>
                <a:cs typeface="+mn-cs"/>
              </a:rPr>
              <a:t>to and writes from main memory, a hardware memory management unit (MMU)</a:t>
            </a:r>
          </a:p>
          <a:p>
            <a:r>
              <a:rPr kumimoji="1" lang="en-US" sz="1200" kern="1200" baseline="0" dirty="0" smtClean="0">
                <a:solidFill>
                  <a:schemeClr val="tx1"/>
                </a:solidFill>
                <a:latin typeface="Times New Roman" pitchFamily="33" charset="0"/>
                <a:ea typeface="+mn-ea"/>
                <a:cs typeface="+mn-cs"/>
              </a:rPr>
              <a:t>translates each virtual address into a physical address in main memory.</a:t>
            </a:r>
          </a:p>
          <a:p>
            <a:endParaRPr kumimoji="1" lang="en-US" sz="1200" kern="1200" baseline="0" dirty="0" smtClean="0">
              <a:solidFill>
                <a:schemeClr val="tx1"/>
              </a:solidFill>
              <a:latin typeface="Times New Roman" pitchFamily="33"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When virtual addresses are used, the system designer may choose to place the</a:t>
            </a:r>
          </a:p>
          <a:p>
            <a:r>
              <a:rPr kumimoji="1" lang="en-US" sz="1200" kern="1200" baseline="0" dirty="0" smtClean="0">
                <a:solidFill>
                  <a:schemeClr val="tx1"/>
                </a:solidFill>
                <a:latin typeface="Times New Roman" pitchFamily="33" charset="0"/>
                <a:ea typeface="+mn-ea"/>
                <a:cs typeface="+mn-cs"/>
              </a:rPr>
              <a:t>cache between the processor and the MMU or between the MMU and main memory</a:t>
            </a:r>
          </a:p>
          <a:p>
            <a:r>
              <a:rPr kumimoji="1" lang="en-US" sz="1200" kern="1200" baseline="0" dirty="0" smtClean="0">
                <a:solidFill>
                  <a:schemeClr val="tx1"/>
                </a:solidFill>
                <a:latin typeface="Times New Roman" pitchFamily="33" charset="0"/>
                <a:ea typeface="+mn-ea"/>
                <a:cs typeface="+mn-cs"/>
              </a:rPr>
              <a:t>(Figure 4.7). A </a:t>
            </a:r>
            <a:r>
              <a:rPr kumimoji="1" lang="en-US" sz="1200" b="1" kern="1200" baseline="0" dirty="0" smtClean="0">
                <a:solidFill>
                  <a:schemeClr val="tx1"/>
                </a:solidFill>
                <a:latin typeface="Times New Roman" pitchFamily="33" charset="0"/>
                <a:ea typeface="+mn-ea"/>
                <a:cs typeface="+mn-cs"/>
              </a:rPr>
              <a:t>logical cache, </a:t>
            </a:r>
            <a:r>
              <a:rPr kumimoji="1" lang="en-US" sz="1200" b="0" kern="1200" baseline="0" dirty="0" smtClean="0">
                <a:solidFill>
                  <a:schemeClr val="tx1"/>
                </a:solidFill>
                <a:latin typeface="Times New Roman" pitchFamily="33" charset="0"/>
                <a:ea typeface="+mn-ea"/>
                <a:cs typeface="+mn-cs"/>
              </a:rPr>
              <a:t>also known as a</a:t>
            </a:r>
            <a:r>
              <a:rPr kumimoji="1" lang="en-US" sz="1200" b="1" kern="1200" baseline="0" dirty="0" smtClean="0">
                <a:solidFill>
                  <a:schemeClr val="tx1"/>
                </a:solidFill>
                <a:latin typeface="Times New Roman" pitchFamily="33" charset="0"/>
                <a:ea typeface="+mn-ea"/>
                <a:cs typeface="+mn-cs"/>
              </a:rPr>
              <a:t> virtual cache, </a:t>
            </a:r>
            <a:r>
              <a:rPr kumimoji="1" lang="en-US" sz="1200" b="0" kern="1200" baseline="0" dirty="0" smtClean="0">
                <a:solidFill>
                  <a:schemeClr val="tx1"/>
                </a:solidFill>
                <a:latin typeface="Times New Roman" pitchFamily="33" charset="0"/>
                <a:ea typeface="+mn-ea"/>
                <a:cs typeface="+mn-cs"/>
              </a:rPr>
              <a:t>stores data using</a:t>
            </a:r>
          </a:p>
          <a:p>
            <a:r>
              <a:rPr kumimoji="1" lang="en-US" sz="1200" b="1" kern="1200" baseline="0" dirty="0" smtClean="0">
                <a:solidFill>
                  <a:schemeClr val="tx1"/>
                </a:solidFill>
                <a:latin typeface="Times New Roman" pitchFamily="33" charset="0"/>
                <a:ea typeface="+mn-ea"/>
                <a:cs typeface="+mn-cs"/>
              </a:rPr>
              <a:t>virtual addresses. </a:t>
            </a:r>
            <a:r>
              <a:rPr kumimoji="1" lang="en-US" sz="1200" b="0" kern="1200" baseline="0" dirty="0" smtClean="0">
                <a:solidFill>
                  <a:schemeClr val="tx1"/>
                </a:solidFill>
                <a:latin typeface="Times New Roman" pitchFamily="33" charset="0"/>
                <a:ea typeface="+mn-ea"/>
                <a:cs typeface="+mn-cs"/>
              </a:rPr>
              <a:t>The processor accesses the cache directly, without going through</a:t>
            </a:r>
          </a:p>
          <a:p>
            <a:r>
              <a:rPr kumimoji="1" lang="en-US" sz="1200" kern="1200" baseline="0" dirty="0" smtClean="0">
                <a:solidFill>
                  <a:schemeClr val="tx1"/>
                </a:solidFill>
                <a:latin typeface="Times New Roman" pitchFamily="33" charset="0"/>
                <a:ea typeface="+mn-ea"/>
                <a:cs typeface="+mn-cs"/>
              </a:rPr>
              <a:t>the MMU. A physical cache stores data using main memory </a:t>
            </a:r>
            <a:r>
              <a:rPr kumimoji="1" lang="en-US" sz="1200" b="1" kern="1200" baseline="0" dirty="0" smtClean="0">
                <a:solidFill>
                  <a:schemeClr val="tx1"/>
                </a:solidFill>
                <a:latin typeface="Times New Roman" pitchFamily="33" charset="0"/>
                <a:ea typeface="+mn-ea"/>
                <a:cs typeface="+mn-cs"/>
              </a:rPr>
              <a:t>physical addresses.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One obvious advantage of the logical cache is that cache access speed is faster</a:t>
            </a:r>
          </a:p>
          <a:p>
            <a:r>
              <a:rPr kumimoji="1" lang="en-US" sz="1200" kern="1200" baseline="0" dirty="0" smtClean="0">
                <a:solidFill>
                  <a:schemeClr val="tx1"/>
                </a:solidFill>
                <a:latin typeface="Times New Roman" pitchFamily="33" charset="0"/>
                <a:ea typeface="+mn-ea"/>
                <a:cs typeface="+mn-cs"/>
              </a:rPr>
              <a:t>than for a physical cache, because the cache can respond before the MMU performs</a:t>
            </a:r>
          </a:p>
          <a:p>
            <a:r>
              <a:rPr kumimoji="1" lang="en-US" sz="1200" kern="1200" baseline="0" dirty="0" smtClean="0">
                <a:solidFill>
                  <a:schemeClr val="tx1"/>
                </a:solidFill>
                <a:latin typeface="Times New Roman" pitchFamily="33" charset="0"/>
                <a:ea typeface="+mn-ea"/>
                <a:cs typeface="+mn-cs"/>
              </a:rPr>
              <a:t>an address translation. The disadvantage has to do with the fact that most virtual</a:t>
            </a:r>
          </a:p>
          <a:p>
            <a:r>
              <a:rPr kumimoji="1" lang="en-US" sz="1200" kern="1200" baseline="0" dirty="0" smtClean="0">
                <a:solidFill>
                  <a:schemeClr val="tx1"/>
                </a:solidFill>
                <a:latin typeface="Times New Roman" pitchFamily="33" charset="0"/>
                <a:ea typeface="+mn-ea"/>
                <a:cs typeface="+mn-cs"/>
              </a:rPr>
              <a:t>memory systems supply each application with the same virtual memory address</a:t>
            </a:r>
          </a:p>
          <a:p>
            <a:r>
              <a:rPr kumimoji="1" lang="en-US" sz="1200" kern="1200" baseline="0" dirty="0" smtClean="0">
                <a:solidFill>
                  <a:schemeClr val="tx1"/>
                </a:solidFill>
                <a:latin typeface="Times New Roman" pitchFamily="33" charset="0"/>
                <a:ea typeface="+mn-ea"/>
                <a:cs typeface="+mn-cs"/>
              </a:rPr>
              <a:t>space. That is, each application sees a virtual memory that starts at address 0. Thus,</a:t>
            </a:r>
          </a:p>
          <a:p>
            <a:r>
              <a:rPr kumimoji="1" lang="en-US" sz="1200" kern="1200" baseline="0" dirty="0" smtClean="0">
                <a:solidFill>
                  <a:schemeClr val="tx1"/>
                </a:solidFill>
                <a:latin typeface="Times New Roman" pitchFamily="33" charset="0"/>
                <a:ea typeface="+mn-ea"/>
                <a:cs typeface="+mn-cs"/>
              </a:rPr>
              <a:t>the same virtual address in two different applications refers to two different physical</a:t>
            </a:r>
          </a:p>
          <a:p>
            <a:r>
              <a:rPr kumimoji="1" lang="en-US" sz="1200" kern="1200" baseline="0" dirty="0" smtClean="0">
                <a:solidFill>
                  <a:schemeClr val="tx1"/>
                </a:solidFill>
                <a:latin typeface="Times New Roman" pitchFamily="33" charset="0"/>
                <a:ea typeface="+mn-ea"/>
                <a:cs typeface="+mn-cs"/>
              </a:rPr>
              <a:t>addresses. The cache memory must therefore be completely flushed with each</a:t>
            </a:r>
          </a:p>
          <a:p>
            <a:r>
              <a:rPr kumimoji="1" lang="en-US" sz="1200" kern="1200" baseline="0" dirty="0" smtClean="0">
                <a:solidFill>
                  <a:schemeClr val="tx1"/>
                </a:solidFill>
                <a:latin typeface="Times New Roman" pitchFamily="33" charset="0"/>
                <a:ea typeface="+mn-ea"/>
                <a:cs typeface="+mn-cs"/>
              </a:rPr>
              <a:t>application context switch, or extra bits must be added to each line of the cache to</a:t>
            </a:r>
          </a:p>
          <a:p>
            <a:r>
              <a:rPr kumimoji="1" lang="en-US" sz="1200" kern="1200" baseline="0" dirty="0" smtClean="0">
                <a:solidFill>
                  <a:schemeClr val="tx1"/>
                </a:solidFill>
                <a:latin typeface="Times New Roman" pitchFamily="33" charset="0"/>
                <a:ea typeface="+mn-ea"/>
                <a:cs typeface="+mn-cs"/>
              </a:rPr>
              <a:t>identify which virtual address space this address refers to.</a:t>
            </a:r>
          </a:p>
          <a:p>
            <a:endParaRPr kumimoji="1" lang="en-US" sz="1200" kern="1200" baseline="0" dirty="0" smtClean="0">
              <a:solidFill>
                <a:schemeClr val="tx1"/>
              </a:solidFill>
              <a:latin typeface="Times New Roman" pitchFamily="33" charset="0"/>
              <a:ea typeface="+mn-ea"/>
              <a:cs typeface="+mn-cs"/>
            </a:endParaRPr>
          </a:p>
        </p:txBody>
      </p:sp>
      <p:sp>
        <p:nvSpPr>
          <p:cNvPr id="4" name="Slide Number Placeholder 3"/>
          <p:cNvSpPr>
            <a:spLocks noGrp="1"/>
          </p:cNvSpPr>
          <p:nvPr>
            <p:ph type="sldNum" sz="quarter" idx="10"/>
          </p:nvPr>
        </p:nvSpPr>
        <p:spPr/>
        <p:txBody>
          <a:bodyPr/>
          <a:lstStyle/>
          <a:p>
            <a:fld id="{56C40E98-D33D-704E-929D-27FB84CF563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smtClean="0">
                <a:solidFill>
                  <a:schemeClr val="tx1"/>
                </a:solidFill>
                <a:latin typeface="Times New Roman" pitchFamily="33" charset="0"/>
                <a:ea typeface="+mn-ea"/>
                <a:cs typeface="+mn-cs"/>
              </a:rPr>
              <a:t>The first item in Table 4.2, cache size, has already been discussed. We would like the</a:t>
            </a:r>
          </a:p>
          <a:p>
            <a:r>
              <a:rPr kumimoji="1" lang="en-US" sz="1200" kern="1200" baseline="0" dirty="0" smtClean="0">
                <a:solidFill>
                  <a:schemeClr val="tx1"/>
                </a:solidFill>
                <a:latin typeface="Times New Roman" pitchFamily="33" charset="0"/>
                <a:ea typeface="+mn-ea"/>
                <a:cs typeface="+mn-cs"/>
              </a:rPr>
              <a:t>size of the cache to be small enough so that the overall average cost per bit is close</a:t>
            </a:r>
          </a:p>
          <a:p>
            <a:r>
              <a:rPr kumimoji="1" lang="en-US" sz="1200" kern="1200" baseline="0" dirty="0" smtClean="0">
                <a:solidFill>
                  <a:schemeClr val="tx1"/>
                </a:solidFill>
                <a:latin typeface="Times New Roman" pitchFamily="33" charset="0"/>
                <a:ea typeface="+mn-ea"/>
                <a:cs typeface="+mn-cs"/>
              </a:rPr>
              <a:t>to that of main memory alone and large enough so that the overall average access</a:t>
            </a:r>
          </a:p>
          <a:p>
            <a:r>
              <a:rPr kumimoji="1" lang="en-US" sz="1200" kern="1200" baseline="0" dirty="0" smtClean="0">
                <a:solidFill>
                  <a:schemeClr val="tx1"/>
                </a:solidFill>
                <a:latin typeface="Times New Roman" pitchFamily="33" charset="0"/>
                <a:ea typeface="+mn-ea"/>
                <a:cs typeface="+mn-cs"/>
              </a:rPr>
              <a:t>time is close to that of the cache alone. There are several other motivations for</a:t>
            </a:r>
          </a:p>
          <a:p>
            <a:r>
              <a:rPr kumimoji="1" lang="en-US" sz="1200" kern="1200" baseline="0" dirty="0" smtClean="0">
                <a:solidFill>
                  <a:schemeClr val="tx1"/>
                </a:solidFill>
                <a:latin typeface="Times New Roman" pitchFamily="33" charset="0"/>
                <a:ea typeface="+mn-ea"/>
                <a:cs typeface="+mn-cs"/>
              </a:rPr>
              <a:t>minimizing cache size. The larger the cache, the larger the number of gates involved</a:t>
            </a:r>
          </a:p>
          <a:p>
            <a:r>
              <a:rPr kumimoji="1" lang="en-US" sz="1200" kern="1200" baseline="0" dirty="0" smtClean="0">
                <a:solidFill>
                  <a:schemeClr val="tx1"/>
                </a:solidFill>
                <a:latin typeface="Times New Roman" pitchFamily="33" charset="0"/>
                <a:ea typeface="+mn-ea"/>
                <a:cs typeface="+mn-cs"/>
              </a:rPr>
              <a:t>in addressing the cache. The result is that large caches tend to be slightly slower</a:t>
            </a:r>
          </a:p>
          <a:p>
            <a:r>
              <a:rPr kumimoji="1" lang="en-US" sz="1200" kern="1200" baseline="0" dirty="0" smtClean="0">
                <a:solidFill>
                  <a:schemeClr val="tx1"/>
                </a:solidFill>
                <a:latin typeface="Times New Roman" pitchFamily="33" charset="0"/>
                <a:ea typeface="+mn-ea"/>
                <a:cs typeface="+mn-cs"/>
              </a:rPr>
              <a:t>than small ones—even when built with the same integrated circuit technology and</a:t>
            </a:r>
          </a:p>
          <a:p>
            <a:r>
              <a:rPr kumimoji="1" lang="en-US" sz="1200" kern="1200" baseline="0" dirty="0" smtClean="0">
                <a:solidFill>
                  <a:schemeClr val="tx1"/>
                </a:solidFill>
                <a:latin typeface="Times New Roman" pitchFamily="33" charset="0"/>
                <a:ea typeface="+mn-ea"/>
                <a:cs typeface="+mn-cs"/>
              </a:rPr>
              <a:t>put in the same place on chip and circuit board. The available chip and board area</a:t>
            </a:r>
          </a:p>
          <a:p>
            <a:r>
              <a:rPr kumimoji="1" lang="en-US" sz="1200" kern="1200" baseline="0" dirty="0" smtClean="0">
                <a:solidFill>
                  <a:schemeClr val="tx1"/>
                </a:solidFill>
                <a:latin typeface="Times New Roman" pitchFamily="33" charset="0"/>
                <a:ea typeface="+mn-ea"/>
                <a:cs typeface="+mn-cs"/>
              </a:rPr>
              <a:t>also limits cache size. Because the performance of the cache is very sensitive to the</a:t>
            </a:r>
          </a:p>
          <a:p>
            <a:r>
              <a:rPr kumimoji="1" lang="en-US" sz="1200" kern="1200" baseline="0" dirty="0" smtClean="0">
                <a:solidFill>
                  <a:schemeClr val="tx1"/>
                </a:solidFill>
                <a:latin typeface="Times New Roman" pitchFamily="33" charset="0"/>
                <a:ea typeface="+mn-ea"/>
                <a:cs typeface="+mn-cs"/>
              </a:rPr>
              <a:t>nature of the workload, it is impossible to arrive at a single “optimum” cache size.</a:t>
            </a:r>
          </a:p>
          <a:p>
            <a:r>
              <a:rPr kumimoji="1" lang="en-US" sz="1200" kern="1200" baseline="0" dirty="0" smtClean="0">
                <a:solidFill>
                  <a:schemeClr val="tx1"/>
                </a:solidFill>
                <a:latin typeface="Times New Roman" pitchFamily="33" charset="0"/>
                <a:ea typeface="+mn-ea"/>
                <a:cs typeface="+mn-cs"/>
              </a:rPr>
              <a:t>Table 4.3 lists the cache sizes of some current and past processors.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B93A6-E508-E944-9E17-051C16D946C1}" type="slidenum">
              <a:rPr lang="en-US"/>
              <a:pPr/>
              <a:t>18</a:t>
            </a:fld>
            <a:endParaRPr 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Because there are fewer cache lines than main memory blocks, an algorithm is</a:t>
            </a:r>
          </a:p>
          <a:p>
            <a:r>
              <a:rPr kumimoji="1" lang="en-US" sz="1200" kern="1200" baseline="0" dirty="0" smtClean="0">
                <a:solidFill>
                  <a:schemeClr val="tx1"/>
                </a:solidFill>
                <a:latin typeface="Times New Roman" pitchFamily="33" charset="0"/>
                <a:ea typeface="+mn-ea"/>
                <a:cs typeface="+mn-cs"/>
              </a:rPr>
              <a:t>needed for mapping main memory blocks into cache lines. Further, a means is</a:t>
            </a:r>
          </a:p>
          <a:p>
            <a:r>
              <a:rPr kumimoji="1" lang="en-US" sz="1200" kern="1200" baseline="0" dirty="0" smtClean="0">
                <a:solidFill>
                  <a:schemeClr val="tx1"/>
                </a:solidFill>
                <a:latin typeface="Times New Roman" pitchFamily="33" charset="0"/>
                <a:ea typeface="+mn-ea"/>
                <a:cs typeface="+mn-cs"/>
              </a:rPr>
              <a:t>needed for determining which main memory block currently occupies a cache line.</a:t>
            </a:r>
          </a:p>
          <a:p>
            <a:r>
              <a:rPr kumimoji="1" lang="en-US" sz="1200" kern="1200" baseline="0" dirty="0" smtClean="0">
                <a:solidFill>
                  <a:schemeClr val="tx1"/>
                </a:solidFill>
                <a:latin typeface="Times New Roman" pitchFamily="33" charset="0"/>
                <a:ea typeface="+mn-ea"/>
                <a:cs typeface="+mn-cs"/>
              </a:rPr>
              <a:t>The choice of the mapping function dictates how the cache is organized. Three</a:t>
            </a:r>
          </a:p>
          <a:p>
            <a:r>
              <a:rPr kumimoji="1" lang="en-US" sz="1200" kern="1200" baseline="0" dirty="0" smtClean="0">
                <a:solidFill>
                  <a:schemeClr val="tx1"/>
                </a:solidFill>
                <a:latin typeface="Times New Roman" pitchFamily="33" charset="0"/>
                <a:ea typeface="+mn-ea"/>
                <a:cs typeface="+mn-cs"/>
              </a:rPr>
              <a:t>techniques can be used: direct, associative, and set associative.</a:t>
            </a:r>
            <a:endParaRPr kumimoji="1" lang="en-GB" sz="1200" kern="1200" baseline="0" dirty="0" smtClean="0">
              <a:solidFill>
                <a:schemeClr val="tx1"/>
              </a:solidFill>
              <a:latin typeface="Times New Roman" pitchFamily="33" charset="0"/>
              <a:ea typeface="+mn-ea"/>
              <a:cs typeface="+mn-cs"/>
            </a:endParaRPr>
          </a:p>
          <a:p>
            <a:endParaRPr kumimoji="1" lang="en-GB" sz="1200" kern="1200" baseline="0" dirty="0" smtClean="0">
              <a:solidFill>
                <a:schemeClr val="tx1"/>
              </a:solidFill>
              <a:latin typeface="Times New Roman" pitchFamily="33" charset="0"/>
              <a:ea typeface="+mn-ea"/>
              <a:cs typeface="+mn-cs"/>
            </a:endParaRPr>
          </a:p>
          <a:p>
            <a:r>
              <a:rPr kumimoji="1" lang="en-US" sz="1200" b="1" i="0" kern="1200" baseline="0" dirty="0" smtClean="0">
                <a:solidFill>
                  <a:schemeClr val="tx1"/>
                </a:solidFill>
                <a:latin typeface="Times New Roman" pitchFamily="33" charset="0"/>
                <a:ea typeface="+mn-ea"/>
                <a:cs typeface="+mn-cs"/>
              </a:rPr>
              <a:t>Direct mapping: </a:t>
            </a:r>
            <a:r>
              <a:rPr kumimoji="1" lang="en-US" sz="1200" b="0" i="0" kern="1200" baseline="0" dirty="0" smtClean="0">
                <a:solidFill>
                  <a:schemeClr val="tx1"/>
                </a:solidFill>
                <a:latin typeface="Times New Roman" pitchFamily="33" charset="0"/>
                <a:ea typeface="+mn-ea"/>
                <a:cs typeface="+mn-cs"/>
              </a:rPr>
              <a:t>The simplest technique, known as </a:t>
            </a:r>
            <a:r>
              <a:rPr kumimoji="1" lang="en-US" sz="1200" b="1" i="0" kern="1200" baseline="0" dirty="0" smtClean="0">
                <a:solidFill>
                  <a:schemeClr val="tx1"/>
                </a:solidFill>
                <a:latin typeface="Times New Roman" pitchFamily="33" charset="0"/>
                <a:ea typeface="+mn-ea"/>
                <a:cs typeface="+mn-cs"/>
              </a:rPr>
              <a:t>direct mapping</a:t>
            </a:r>
            <a:r>
              <a:rPr kumimoji="1" lang="en-US" sz="1200" b="0" i="0" kern="1200" baseline="0" dirty="0" smtClean="0">
                <a:solidFill>
                  <a:schemeClr val="tx1"/>
                </a:solidFill>
                <a:latin typeface="Times New Roman" pitchFamily="33" charset="0"/>
                <a:ea typeface="+mn-ea"/>
                <a:cs typeface="+mn-cs"/>
              </a:rPr>
              <a:t>, maps each</a:t>
            </a:r>
          </a:p>
          <a:p>
            <a:r>
              <a:rPr kumimoji="1" lang="en-US" sz="1200" b="0" kern="1200" baseline="0" dirty="0" smtClean="0">
                <a:solidFill>
                  <a:schemeClr val="tx1"/>
                </a:solidFill>
                <a:latin typeface="Times New Roman" pitchFamily="33" charset="0"/>
                <a:ea typeface="+mn-ea"/>
                <a:cs typeface="+mn-cs"/>
              </a:rPr>
              <a:t>block of main memory into only one possible cache line</a:t>
            </a:r>
            <a:r>
              <a:rPr kumimoji="1" lang="en-US" sz="1200" kern="1200" baseline="0" dirty="0" smtClean="0">
                <a:solidFill>
                  <a:schemeClr val="tx1"/>
                </a:solidFill>
                <a:latin typeface="Times New Roman" pitchFamily="33" charset="0"/>
                <a:ea typeface="+mn-ea"/>
                <a:cs typeface="+mn-cs"/>
              </a:rPr>
              <a:t>.</a:t>
            </a:r>
          </a:p>
          <a:p>
            <a:endParaRPr kumimoji="1" lang="en-US" sz="1200" kern="1200" baseline="0" dirty="0" smtClean="0">
              <a:solidFill>
                <a:schemeClr val="tx1"/>
              </a:solidFill>
              <a:latin typeface="Times New Roman" pitchFamily="33" charset="0"/>
              <a:ea typeface="+mn-ea"/>
              <a:cs typeface="+mn-cs"/>
            </a:endParaRPr>
          </a:p>
          <a:p>
            <a:r>
              <a:rPr kumimoji="1" lang="en-US" sz="1200" b="1" i="0" kern="1200" baseline="0" dirty="0" smtClean="0">
                <a:solidFill>
                  <a:schemeClr val="tx1"/>
                </a:solidFill>
                <a:latin typeface="Times New Roman" pitchFamily="33" charset="0"/>
                <a:ea typeface="+mn-ea"/>
                <a:cs typeface="+mn-cs"/>
              </a:rPr>
              <a:t>Associative mapping: Associative mapping </a:t>
            </a:r>
            <a:r>
              <a:rPr kumimoji="1" lang="en-US" sz="1200" b="0" i="0" kern="1200" baseline="0" dirty="0" smtClean="0">
                <a:solidFill>
                  <a:schemeClr val="tx1"/>
                </a:solidFill>
                <a:latin typeface="Times New Roman" pitchFamily="33" charset="0"/>
                <a:ea typeface="+mn-ea"/>
                <a:cs typeface="+mn-cs"/>
              </a:rPr>
              <a:t>overcomes the disadvantage of direct</a:t>
            </a:r>
          </a:p>
          <a:p>
            <a:r>
              <a:rPr kumimoji="1" lang="en-US" sz="1200" kern="1200" baseline="0" dirty="0" smtClean="0">
                <a:solidFill>
                  <a:schemeClr val="tx1"/>
                </a:solidFill>
                <a:latin typeface="Times New Roman" pitchFamily="33" charset="0"/>
                <a:ea typeface="+mn-ea"/>
                <a:cs typeface="+mn-cs"/>
              </a:rPr>
              <a:t>mapping by permitting each main memory block to be loaded into any line of the</a:t>
            </a:r>
          </a:p>
          <a:p>
            <a:r>
              <a:rPr kumimoji="1" lang="en-US" sz="1200" kern="1200" baseline="0" dirty="0" smtClean="0">
                <a:solidFill>
                  <a:schemeClr val="tx1"/>
                </a:solidFill>
                <a:latin typeface="Times New Roman" pitchFamily="33" charset="0"/>
                <a:ea typeface="+mn-ea"/>
                <a:cs typeface="+mn-cs"/>
              </a:rPr>
              <a:t>cache.</a:t>
            </a:r>
          </a:p>
          <a:p>
            <a:endParaRPr kumimoji="1" lang="en-US" sz="1200" i="0" kern="1200" baseline="0" dirty="0" smtClean="0">
              <a:solidFill>
                <a:schemeClr val="tx1"/>
              </a:solidFill>
              <a:latin typeface="Times New Roman" pitchFamily="33" charset="0"/>
              <a:ea typeface="+mn-ea"/>
              <a:cs typeface="+mn-cs"/>
            </a:endParaRPr>
          </a:p>
          <a:p>
            <a:r>
              <a:rPr kumimoji="1" lang="en-US" sz="1200" b="1" i="0" kern="1200" baseline="0" dirty="0" smtClean="0">
                <a:solidFill>
                  <a:schemeClr val="tx1"/>
                </a:solidFill>
                <a:latin typeface="Times New Roman" pitchFamily="33" charset="0"/>
                <a:ea typeface="+mn-ea"/>
                <a:cs typeface="+mn-cs"/>
              </a:rPr>
              <a:t>Set-associative mapping</a:t>
            </a:r>
            <a:r>
              <a:rPr kumimoji="1" lang="en-US" sz="1200" b="1" i="1" kern="1200" baseline="0" dirty="0" smtClean="0">
                <a:solidFill>
                  <a:schemeClr val="tx1"/>
                </a:solidFill>
                <a:latin typeface="Times New Roman" pitchFamily="33" charset="0"/>
                <a:ea typeface="+mn-ea"/>
                <a:cs typeface="+mn-cs"/>
              </a:rPr>
              <a:t>: </a:t>
            </a:r>
            <a:r>
              <a:rPr kumimoji="1" lang="en-US" sz="1200" b="1" i="0" kern="1200" baseline="0" dirty="0" smtClean="0">
                <a:solidFill>
                  <a:schemeClr val="tx1"/>
                </a:solidFill>
                <a:latin typeface="Times New Roman" pitchFamily="33" charset="0"/>
                <a:ea typeface="+mn-ea"/>
                <a:cs typeface="+mn-cs"/>
              </a:rPr>
              <a:t>Set-associative </a:t>
            </a:r>
            <a:r>
              <a:rPr kumimoji="1" lang="en-US" sz="1200" b="0" i="0" kern="1200" baseline="0" dirty="0" smtClean="0">
                <a:solidFill>
                  <a:schemeClr val="tx1"/>
                </a:solidFill>
                <a:latin typeface="Times New Roman" pitchFamily="33" charset="0"/>
                <a:ea typeface="+mn-ea"/>
                <a:cs typeface="+mn-cs"/>
              </a:rPr>
              <a:t>mapping is a compromise that</a:t>
            </a:r>
          </a:p>
          <a:p>
            <a:r>
              <a:rPr kumimoji="1" lang="en-US" sz="1200" kern="1200" baseline="0" dirty="0" smtClean="0">
                <a:solidFill>
                  <a:schemeClr val="tx1"/>
                </a:solidFill>
                <a:latin typeface="Times New Roman" pitchFamily="33" charset="0"/>
                <a:ea typeface="+mn-ea"/>
                <a:cs typeface="+mn-cs"/>
              </a:rPr>
              <a:t>exhibits the strengths of both the direct and associative approaches while reducing</a:t>
            </a:r>
          </a:p>
          <a:p>
            <a:r>
              <a:rPr kumimoji="1" lang="en-US" sz="1200" kern="1200" baseline="0" dirty="0" smtClean="0">
                <a:solidFill>
                  <a:schemeClr val="tx1"/>
                </a:solidFill>
                <a:latin typeface="Times New Roman" pitchFamily="33" charset="0"/>
                <a:ea typeface="+mn-ea"/>
                <a:cs typeface="+mn-cs"/>
              </a:rPr>
              <a:t>their disadvantages.</a:t>
            </a: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4D675-E42F-1B45-959F-76B27AD9D7E7}" type="slidenum">
              <a:rPr lang="en-US"/>
              <a:pPr/>
              <a:t>19</a:t>
            </a:fld>
            <a:endParaRPr lang="en-US" dirty="0"/>
          </a:p>
        </p:txBody>
      </p:sp>
      <p:sp>
        <p:nvSpPr>
          <p:cNvPr id="121858" name="Rectangle 1026"/>
          <p:cNvSpPr>
            <a:spLocks noGrp="1" noRot="1" noChangeAspect="1" noChangeArrowheads="1" noTextEdit="1"/>
          </p:cNvSpPr>
          <p:nvPr>
            <p:ph type="sldImg"/>
          </p:nvPr>
        </p:nvSpPr>
        <p:spPr>
          <a:ln/>
        </p:spPr>
      </p:sp>
      <p:sp>
        <p:nvSpPr>
          <p:cNvPr id="121859" name="Rectangle 1027"/>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mapping is expressed as</a:t>
            </a:r>
          </a:p>
          <a:p>
            <a:r>
              <a:rPr kumimoji="1" lang="en-US" sz="1200" i="1" kern="1200" baseline="0" dirty="0" smtClean="0">
                <a:solidFill>
                  <a:schemeClr val="tx1"/>
                </a:solidFill>
                <a:latin typeface="Times New Roman" pitchFamily="33" charset="0"/>
                <a:ea typeface="+mn-ea"/>
                <a:cs typeface="+mn-cs"/>
              </a:rPr>
              <a:t>i = j modulo m</a:t>
            </a:r>
          </a:p>
          <a:p>
            <a:r>
              <a:rPr kumimoji="1" lang="en-US" sz="1200" kern="1200" baseline="0" dirty="0" smtClean="0">
                <a:solidFill>
                  <a:schemeClr val="tx1"/>
                </a:solidFill>
                <a:latin typeface="Times New Roman" pitchFamily="33" charset="0"/>
                <a:ea typeface="+mn-ea"/>
                <a:cs typeface="+mn-cs"/>
              </a:rPr>
              <a:t>where</a:t>
            </a:r>
          </a:p>
          <a:p>
            <a:r>
              <a:rPr kumimoji="1" lang="en-US" sz="1200" i="1" kern="1200" baseline="0" dirty="0" smtClean="0">
                <a:solidFill>
                  <a:schemeClr val="tx1"/>
                </a:solidFill>
                <a:latin typeface="Times New Roman" pitchFamily="33" charset="0"/>
                <a:ea typeface="+mn-ea"/>
                <a:cs typeface="+mn-cs"/>
              </a:rPr>
              <a:t>i = cache line number</a:t>
            </a:r>
          </a:p>
          <a:p>
            <a:r>
              <a:rPr kumimoji="1" lang="en-US" sz="1200" i="1" kern="1200" baseline="0" dirty="0" smtClean="0">
                <a:solidFill>
                  <a:schemeClr val="tx1"/>
                </a:solidFill>
                <a:latin typeface="Times New Roman" pitchFamily="33" charset="0"/>
                <a:ea typeface="+mn-ea"/>
                <a:cs typeface="+mn-cs"/>
              </a:rPr>
              <a:t>j = main memory block number</a:t>
            </a:r>
          </a:p>
          <a:p>
            <a:r>
              <a:rPr kumimoji="1" lang="en-US" sz="1200" i="1" kern="1200" baseline="0" dirty="0" smtClean="0">
                <a:solidFill>
                  <a:schemeClr val="tx1"/>
                </a:solidFill>
                <a:latin typeface="Times New Roman" pitchFamily="33" charset="0"/>
                <a:ea typeface="+mn-ea"/>
                <a:cs typeface="+mn-cs"/>
              </a:rPr>
              <a:t>m = number of lines in the cache</a:t>
            </a:r>
            <a:endParaRPr kumimoji="1" lang="en-US" sz="1200" kern="1200" baseline="0" dirty="0" smtClean="0">
              <a:solidFill>
                <a:schemeClr val="tx1"/>
              </a:solidFill>
              <a:latin typeface="Times New Roman" pitchFamily="33" charset="0"/>
              <a:ea typeface="+mn-ea"/>
              <a:cs typeface="+mn-cs"/>
            </a:endParaRP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Figure 4.8a shows the mapping for the first </a:t>
            </a:r>
            <a:r>
              <a:rPr kumimoji="1" lang="en-US" sz="1200" i="1" kern="1200" baseline="0" dirty="0" smtClean="0">
                <a:solidFill>
                  <a:schemeClr val="tx1"/>
                </a:solidFill>
                <a:latin typeface="Times New Roman" pitchFamily="33" charset="0"/>
                <a:ea typeface="+mn-ea"/>
                <a:cs typeface="+mn-cs"/>
              </a:rPr>
              <a:t>m blocks of main memory. Each</a:t>
            </a:r>
          </a:p>
          <a:p>
            <a:r>
              <a:rPr kumimoji="1" lang="en-US" sz="1200" kern="1200" baseline="0" dirty="0" smtClean="0">
                <a:solidFill>
                  <a:schemeClr val="tx1"/>
                </a:solidFill>
                <a:latin typeface="Times New Roman" pitchFamily="33" charset="0"/>
                <a:ea typeface="+mn-ea"/>
                <a:cs typeface="+mn-cs"/>
              </a:rPr>
              <a:t>block of main memory maps into one unique line of the cache. The next </a:t>
            </a:r>
            <a:r>
              <a:rPr kumimoji="1" lang="en-US" sz="1200" i="1" kern="1200" baseline="0" dirty="0" smtClean="0">
                <a:solidFill>
                  <a:schemeClr val="tx1"/>
                </a:solidFill>
                <a:latin typeface="Times New Roman" pitchFamily="33" charset="0"/>
                <a:ea typeface="+mn-ea"/>
                <a:cs typeface="+mn-cs"/>
              </a:rPr>
              <a:t>m blocks</a:t>
            </a:r>
          </a:p>
          <a:p>
            <a:r>
              <a:rPr kumimoji="1" lang="en-US" sz="1200" kern="1200" baseline="0" dirty="0" smtClean="0">
                <a:solidFill>
                  <a:schemeClr val="tx1"/>
                </a:solidFill>
                <a:latin typeface="Times New Roman" pitchFamily="33" charset="0"/>
                <a:ea typeface="+mn-ea"/>
                <a:cs typeface="+mn-cs"/>
              </a:rPr>
              <a:t>of main memory map into the cache in the same fashion; that is, block B</a:t>
            </a:r>
            <a:r>
              <a:rPr kumimoji="1" lang="en-US" sz="1200" i="1" kern="1200" baseline="-25000" dirty="0" smtClean="0">
                <a:solidFill>
                  <a:schemeClr val="tx1"/>
                </a:solidFill>
                <a:latin typeface="Times New Roman" pitchFamily="33" charset="0"/>
                <a:ea typeface="+mn-ea"/>
                <a:cs typeface="+mn-cs"/>
              </a:rPr>
              <a:t>m</a:t>
            </a:r>
            <a:r>
              <a:rPr kumimoji="1" lang="en-US" sz="1200" i="1" kern="1200" baseline="0" dirty="0" smtClean="0">
                <a:solidFill>
                  <a:schemeClr val="tx1"/>
                </a:solidFill>
                <a:latin typeface="Times New Roman" pitchFamily="33" charset="0"/>
                <a:ea typeface="+mn-ea"/>
                <a:cs typeface="+mn-cs"/>
              </a:rPr>
              <a:t> of main</a:t>
            </a:r>
          </a:p>
          <a:p>
            <a:r>
              <a:rPr kumimoji="1" lang="en-US" sz="1200" kern="1200" baseline="0" dirty="0" smtClean="0">
                <a:solidFill>
                  <a:schemeClr val="tx1"/>
                </a:solidFill>
                <a:latin typeface="Times New Roman" pitchFamily="33" charset="0"/>
                <a:ea typeface="+mn-ea"/>
                <a:cs typeface="+mn-cs"/>
              </a:rPr>
              <a:t>memory maps into line L</a:t>
            </a:r>
            <a:r>
              <a:rPr kumimoji="1" lang="en-US" sz="1200" i="1" kern="1200" baseline="-25000" dirty="0" smtClean="0">
                <a:solidFill>
                  <a:schemeClr val="tx1"/>
                </a:solidFill>
                <a:latin typeface="Times New Roman" pitchFamily="33" charset="0"/>
                <a:ea typeface="+mn-ea"/>
                <a:cs typeface="+mn-cs"/>
              </a:rPr>
              <a:t>0</a:t>
            </a:r>
            <a:r>
              <a:rPr kumimoji="1" lang="en-US" sz="1200" kern="1200" baseline="0" dirty="0" smtClean="0">
                <a:solidFill>
                  <a:schemeClr val="tx1"/>
                </a:solidFill>
                <a:latin typeface="Times New Roman" pitchFamily="33" charset="0"/>
                <a:ea typeface="+mn-ea"/>
                <a:cs typeface="+mn-cs"/>
              </a:rPr>
              <a:t> of cache, block </a:t>
            </a:r>
            <a:r>
              <a:rPr kumimoji="1" lang="en-US" sz="1200" i="1" kern="1200" baseline="-25000" dirty="0" smtClean="0">
                <a:solidFill>
                  <a:schemeClr val="tx1"/>
                </a:solidFill>
                <a:latin typeface="Times New Roman" pitchFamily="33" charset="0"/>
                <a:ea typeface="+mn-ea"/>
                <a:cs typeface="+mn-cs"/>
              </a:rPr>
              <a:t>Bm+1</a:t>
            </a:r>
            <a:r>
              <a:rPr kumimoji="1" lang="en-US" sz="1200" i="1" kern="1200" baseline="0" dirty="0" smtClean="0">
                <a:solidFill>
                  <a:schemeClr val="tx1"/>
                </a:solidFill>
                <a:latin typeface="Times New Roman" pitchFamily="33" charset="0"/>
                <a:ea typeface="+mn-ea"/>
                <a:cs typeface="+mn-cs"/>
              </a:rPr>
              <a:t> maps into line L</a:t>
            </a:r>
            <a:r>
              <a:rPr kumimoji="1" lang="en-US" sz="1200" i="1" kern="1200" baseline="-25000" dirty="0" smtClean="0">
                <a:solidFill>
                  <a:schemeClr val="tx1"/>
                </a:solidFill>
                <a:latin typeface="Times New Roman" pitchFamily="33" charset="0"/>
                <a:ea typeface="+mn-ea"/>
                <a:cs typeface="+mn-cs"/>
              </a:rPr>
              <a:t>1</a:t>
            </a:r>
            <a:r>
              <a:rPr kumimoji="1" lang="en-US" sz="1200" i="1" kern="1200" baseline="0" dirty="0" smtClean="0">
                <a:solidFill>
                  <a:schemeClr val="tx1"/>
                </a:solidFill>
                <a:latin typeface="Times New Roman" pitchFamily="33" charset="0"/>
                <a:ea typeface="+mn-ea"/>
                <a:cs typeface="+mn-cs"/>
              </a:rPr>
              <a:t>, and so on.</a:t>
            </a:r>
          </a:p>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smtClean="0">
                <a:solidFill>
                  <a:schemeClr val="tx1"/>
                </a:solidFill>
                <a:latin typeface="Times New Roman" pitchFamily="33" charset="0"/>
                <a:ea typeface="+mn-ea"/>
                <a:cs typeface="+mn-cs"/>
              </a:rPr>
              <a:t>Although seemingly simple in concept, computer memory exhibits perhaps the widest</a:t>
            </a:r>
          </a:p>
          <a:p>
            <a:r>
              <a:rPr kumimoji="1" lang="en-US" sz="1200" kern="1200" baseline="0" dirty="0" smtClean="0">
                <a:solidFill>
                  <a:schemeClr val="tx1"/>
                </a:solidFill>
                <a:latin typeface="Times New Roman" pitchFamily="33" charset="0"/>
                <a:ea typeface="+mn-ea"/>
                <a:cs typeface="+mn-cs"/>
              </a:rPr>
              <a:t>range of type, technology, organization, performance, and cost of any feature</a:t>
            </a:r>
          </a:p>
          <a:p>
            <a:r>
              <a:rPr kumimoji="1" lang="en-US" sz="1200" kern="1200" baseline="0" dirty="0" smtClean="0">
                <a:solidFill>
                  <a:schemeClr val="tx1"/>
                </a:solidFill>
                <a:latin typeface="Times New Roman" pitchFamily="33" charset="0"/>
                <a:ea typeface="+mn-ea"/>
                <a:cs typeface="+mn-cs"/>
              </a:rPr>
              <a:t>of a computer system. No single technology is optimal in satisfying the memory</a:t>
            </a:r>
          </a:p>
          <a:p>
            <a:r>
              <a:rPr kumimoji="1" lang="en-US" sz="1200" kern="1200" baseline="0" dirty="0" smtClean="0">
                <a:solidFill>
                  <a:schemeClr val="tx1"/>
                </a:solidFill>
                <a:latin typeface="Times New Roman" pitchFamily="33" charset="0"/>
                <a:ea typeface="+mn-ea"/>
                <a:cs typeface="+mn-cs"/>
              </a:rPr>
              <a:t>requirements for a computer system. As a consequence, the typical computer</a:t>
            </a:r>
          </a:p>
          <a:p>
            <a:r>
              <a:rPr kumimoji="1" lang="en-US" sz="1200" kern="1200" baseline="0" dirty="0" smtClean="0">
                <a:solidFill>
                  <a:schemeClr val="tx1"/>
                </a:solidFill>
                <a:latin typeface="Times New Roman" pitchFamily="33" charset="0"/>
                <a:ea typeface="+mn-ea"/>
                <a:cs typeface="+mn-cs"/>
              </a:rPr>
              <a:t>system is equipped with a hierarchy of memory subsystems, some internal to the</a:t>
            </a:r>
          </a:p>
          <a:p>
            <a:r>
              <a:rPr kumimoji="1" lang="en-US" sz="1200" kern="1200" baseline="0" dirty="0" smtClean="0">
                <a:solidFill>
                  <a:schemeClr val="tx1"/>
                </a:solidFill>
                <a:latin typeface="Times New Roman" pitchFamily="33" charset="0"/>
                <a:ea typeface="+mn-ea"/>
                <a:cs typeface="+mn-cs"/>
              </a:rPr>
              <a:t>system (directly accessible by the processor) and some external (accessible by the</a:t>
            </a:r>
          </a:p>
          <a:p>
            <a:r>
              <a:rPr kumimoji="1" lang="en-US" sz="1200" kern="1200" baseline="0" dirty="0" smtClean="0">
                <a:solidFill>
                  <a:schemeClr val="tx1"/>
                </a:solidFill>
                <a:latin typeface="Times New Roman" pitchFamily="33" charset="0"/>
                <a:ea typeface="+mn-ea"/>
                <a:cs typeface="+mn-cs"/>
              </a:rPr>
              <a:t>processor via an I/O module).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This chapter and the next focus on internal memory elements, while Chapter 6</a:t>
            </a:r>
          </a:p>
          <a:p>
            <a:r>
              <a:rPr kumimoji="1" lang="en-US" sz="1200" kern="1200" baseline="0" dirty="0" smtClean="0">
                <a:solidFill>
                  <a:schemeClr val="tx1"/>
                </a:solidFill>
                <a:latin typeface="Times New Roman" pitchFamily="33" charset="0"/>
                <a:ea typeface="+mn-ea"/>
                <a:cs typeface="+mn-cs"/>
              </a:rPr>
              <a:t>is devoted to external memory. To begin, the first section examines key characteristics</a:t>
            </a:r>
          </a:p>
          <a:p>
            <a:r>
              <a:rPr kumimoji="1" lang="en-US" sz="1200" kern="1200" baseline="0" dirty="0" smtClean="0">
                <a:solidFill>
                  <a:schemeClr val="tx1"/>
                </a:solidFill>
                <a:latin typeface="Times New Roman" pitchFamily="33" charset="0"/>
                <a:ea typeface="+mn-ea"/>
                <a:cs typeface="+mn-cs"/>
              </a:rPr>
              <a:t>of computer memories. The remainder of the chapter examines an essential element</a:t>
            </a:r>
          </a:p>
          <a:p>
            <a:r>
              <a:rPr kumimoji="1" lang="en-US" sz="1200" kern="1200" baseline="0" dirty="0" smtClean="0">
                <a:solidFill>
                  <a:schemeClr val="tx1"/>
                </a:solidFill>
                <a:latin typeface="Times New Roman" pitchFamily="33" charset="0"/>
                <a:ea typeface="+mn-ea"/>
                <a:cs typeface="+mn-cs"/>
              </a:rPr>
              <a:t>of all modern computer systems: cache memory.</a:t>
            </a:r>
            <a:endParaRPr lang="en-US" dirty="0" smtClean="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5ABF7-E337-4D42-A3E3-17E7FCD498AD}" type="slidenum">
              <a:rPr lang="en-US"/>
              <a:pPr/>
              <a:t>20</a:t>
            </a:fld>
            <a:endParaRPr lang="en-US" dirty="0"/>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mapping function is easily implemented using the main memory address.</a:t>
            </a:r>
          </a:p>
          <a:p>
            <a:r>
              <a:rPr kumimoji="1" lang="en-US" sz="1200" kern="1200" baseline="0" dirty="0" smtClean="0">
                <a:solidFill>
                  <a:schemeClr val="tx1"/>
                </a:solidFill>
                <a:latin typeface="Times New Roman" pitchFamily="33" charset="0"/>
                <a:ea typeface="+mn-ea"/>
                <a:cs typeface="+mn-cs"/>
              </a:rPr>
              <a:t>Figure 4.9 illustrates the general mechanism.</a:t>
            </a:r>
          </a:p>
          <a:p>
            <a:endParaRPr kumimoji="1" lang="en-US" sz="1200" kern="1200" baseline="0" dirty="0" smtClean="0">
              <a:solidFill>
                <a:schemeClr val="tx1"/>
              </a:solidFill>
              <a:latin typeface="Times New Roman" pitchFamily="33"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4.10  Direct Mapping Example.</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The direct mapping technique is simple and inexpensive to implement. Its</a:t>
            </a:r>
          </a:p>
          <a:p>
            <a:r>
              <a:rPr kumimoji="1" lang="en-US" sz="1200" kern="1200" baseline="0" dirty="0" smtClean="0">
                <a:solidFill>
                  <a:schemeClr val="tx1"/>
                </a:solidFill>
                <a:latin typeface="Times New Roman" pitchFamily="33" charset="0"/>
                <a:ea typeface="+mn-ea"/>
                <a:cs typeface="+mn-cs"/>
              </a:rPr>
              <a:t>main disadvantage is that there is a fixed cache location for any given block. Thus,</a:t>
            </a:r>
          </a:p>
          <a:p>
            <a:r>
              <a:rPr kumimoji="1" lang="en-US" sz="1200" kern="1200" baseline="0" dirty="0" smtClean="0">
                <a:solidFill>
                  <a:schemeClr val="tx1"/>
                </a:solidFill>
                <a:latin typeface="Times New Roman" pitchFamily="33" charset="0"/>
                <a:ea typeface="+mn-ea"/>
                <a:cs typeface="+mn-cs"/>
              </a:rPr>
              <a:t>if a program happens to reference words repeatedly from two different blocks that</a:t>
            </a:r>
          </a:p>
          <a:p>
            <a:r>
              <a:rPr kumimoji="1" lang="en-US" sz="1200" kern="1200" baseline="0" dirty="0" smtClean="0">
                <a:solidFill>
                  <a:schemeClr val="tx1"/>
                </a:solidFill>
                <a:latin typeface="Times New Roman" pitchFamily="33" charset="0"/>
                <a:ea typeface="+mn-ea"/>
                <a:cs typeface="+mn-cs"/>
              </a:rPr>
              <a:t>map into the same line, then the blocks will be continually swapped in the cache,</a:t>
            </a:r>
          </a:p>
          <a:p>
            <a:r>
              <a:rPr kumimoji="1" lang="en-US" sz="1200" kern="1200" baseline="0" dirty="0" smtClean="0">
                <a:solidFill>
                  <a:schemeClr val="tx1"/>
                </a:solidFill>
                <a:latin typeface="Times New Roman" pitchFamily="33" charset="0"/>
                <a:ea typeface="+mn-ea"/>
                <a:cs typeface="+mn-cs"/>
              </a:rPr>
              <a:t>and the hit ratio will be low (a phenomenon known as </a:t>
            </a:r>
            <a:r>
              <a:rPr kumimoji="1" lang="en-US" sz="1200" i="1" kern="1200" baseline="0" dirty="0" smtClean="0">
                <a:solidFill>
                  <a:schemeClr val="tx1"/>
                </a:solidFill>
                <a:latin typeface="Times New Roman" pitchFamily="33" charset="0"/>
                <a:ea typeface="+mn-ea"/>
                <a:cs typeface="+mn-cs"/>
              </a:rPr>
              <a:t>thrashing).</a:t>
            </a:r>
            <a:endParaRPr lang="en-GB" dirty="0" smtClean="0"/>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One approach to lower the miss penalty is to remember what was discarded</a:t>
            </a:r>
          </a:p>
          <a:p>
            <a:r>
              <a:rPr kumimoji="1" lang="en-US" sz="1200" kern="1200" baseline="0" dirty="0" smtClean="0">
                <a:solidFill>
                  <a:schemeClr val="tx1"/>
                </a:solidFill>
                <a:latin typeface="Times New Roman" pitchFamily="33" charset="0"/>
                <a:ea typeface="+mn-ea"/>
                <a:cs typeface="+mn-cs"/>
              </a:rPr>
              <a:t>in case it is needed again. Since the discarded data has already been fetched, it can</a:t>
            </a:r>
          </a:p>
          <a:p>
            <a:r>
              <a:rPr kumimoji="1" lang="en-US" sz="1200" kern="1200" baseline="0" dirty="0" smtClean="0">
                <a:solidFill>
                  <a:schemeClr val="tx1"/>
                </a:solidFill>
                <a:latin typeface="Times New Roman" pitchFamily="33" charset="0"/>
                <a:ea typeface="+mn-ea"/>
                <a:cs typeface="+mn-cs"/>
              </a:rPr>
              <a:t>be used again at a small cost. Such recycling is possible using a victim cache. Victim</a:t>
            </a:r>
          </a:p>
          <a:p>
            <a:r>
              <a:rPr kumimoji="1" lang="en-US" sz="1200" kern="1200" baseline="0" dirty="0" smtClean="0">
                <a:solidFill>
                  <a:schemeClr val="tx1"/>
                </a:solidFill>
                <a:latin typeface="Times New Roman" pitchFamily="33" charset="0"/>
                <a:ea typeface="+mn-ea"/>
                <a:cs typeface="+mn-cs"/>
              </a:rPr>
              <a:t>cache was originally proposed as an approach to reduce the conflict misses of direct</a:t>
            </a:r>
          </a:p>
          <a:p>
            <a:r>
              <a:rPr kumimoji="1" lang="en-US" sz="1200" kern="1200" baseline="0" dirty="0" smtClean="0">
                <a:solidFill>
                  <a:schemeClr val="tx1"/>
                </a:solidFill>
                <a:latin typeface="Times New Roman" pitchFamily="33" charset="0"/>
                <a:ea typeface="+mn-ea"/>
                <a:cs typeface="+mn-cs"/>
              </a:rPr>
              <a:t>mapped caches without affecting its fast access time. Victim cache is a fully associative</a:t>
            </a:r>
          </a:p>
          <a:p>
            <a:r>
              <a:rPr kumimoji="1" lang="en-US" sz="1200" kern="1200" baseline="0" dirty="0" smtClean="0">
                <a:solidFill>
                  <a:schemeClr val="tx1"/>
                </a:solidFill>
                <a:latin typeface="Times New Roman" pitchFamily="33" charset="0"/>
                <a:ea typeface="+mn-ea"/>
                <a:cs typeface="+mn-cs"/>
              </a:rPr>
              <a:t>cache, whose size is typically 4 to 16 cache lines, residing between a direct mapped L1</a:t>
            </a:r>
          </a:p>
          <a:p>
            <a:r>
              <a:rPr kumimoji="1" lang="en-US" sz="1200" kern="1200" baseline="0" dirty="0" smtClean="0">
                <a:solidFill>
                  <a:schemeClr val="tx1"/>
                </a:solidFill>
                <a:latin typeface="Times New Roman" pitchFamily="33" charset="0"/>
                <a:ea typeface="+mn-ea"/>
                <a:cs typeface="+mn-cs"/>
              </a:rPr>
              <a:t>cache and the next level of memory. This concept is explored in Appendix D.</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1BC11-5E89-9C4F-A80C-397585DAAC4A}" type="slidenum">
              <a:rPr lang="en-US"/>
              <a:pPr/>
              <a:t>24</a:t>
            </a:fld>
            <a:endParaRPr lang="en-US" dirty="0"/>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Associative mapping overcomes the disadvantage of direct</a:t>
            </a:r>
          </a:p>
          <a:p>
            <a:r>
              <a:rPr kumimoji="1" lang="en-US" sz="1200" kern="1200" baseline="0" dirty="0" smtClean="0">
                <a:solidFill>
                  <a:schemeClr val="tx1"/>
                </a:solidFill>
                <a:latin typeface="Times New Roman" pitchFamily="33" charset="0"/>
                <a:ea typeface="+mn-ea"/>
                <a:cs typeface="+mn-cs"/>
              </a:rPr>
              <a:t>mapping by permitting each main memory block to be loaded into any line of the</a:t>
            </a:r>
          </a:p>
          <a:p>
            <a:r>
              <a:rPr kumimoji="1" lang="en-US" sz="1200" kern="1200" baseline="0" dirty="0" smtClean="0">
                <a:solidFill>
                  <a:schemeClr val="tx1"/>
                </a:solidFill>
                <a:latin typeface="Times New Roman" pitchFamily="33" charset="0"/>
                <a:ea typeface="+mn-ea"/>
                <a:cs typeface="+mn-cs"/>
              </a:rPr>
              <a:t>cache (Figure 4.8b). In this case, the cache control logic interprets a memory address</a:t>
            </a:r>
          </a:p>
          <a:p>
            <a:r>
              <a:rPr kumimoji="1" lang="en-US" sz="1200" kern="1200" baseline="0" dirty="0" smtClean="0">
                <a:solidFill>
                  <a:schemeClr val="tx1"/>
                </a:solidFill>
                <a:latin typeface="Times New Roman" pitchFamily="33" charset="0"/>
                <a:ea typeface="+mn-ea"/>
                <a:cs typeface="+mn-cs"/>
              </a:rPr>
              <a:t>simply as a Tag and a Word field. The Tag field uniquely identifies a block of main</a:t>
            </a:r>
          </a:p>
          <a:p>
            <a:r>
              <a:rPr kumimoji="1" lang="en-US" sz="1200" kern="1200" baseline="0" dirty="0" smtClean="0">
                <a:solidFill>
                  <a:schemeClr val="tx1"/>
                </a:solidFill>
                <a:latin typeface="Times New Roman" pitchFamily="33" charset="0"/>
                <a:ea typeface="+mn-ea"/>
                <a:cs typeface="+mn-cs"/>
              </a:rPr>
              <a:t>memory. To determine whether a block is in the cache, the cache control logic must</a:t>
            </a:r>
          </a:p>
          <a:p>
            <a:r>
              <a:rPr kumimoji="1" lang="en-US" sz="1200" kern="1200" baseline="0" dirty="0" smtClean="0">
                <a:solidFill>
                  <a:schemeClr val="tx1"/>
                </a:solidFill>
                <a:latin typeface="Times New Roman" pitchFamily="33" charset="0"/>
                <a:ea typeface="+mn-ea"/>
                <a:cs typeface="+mn-cs"/>
              </a:rPr>
              <a:t>simultaneously examine every line’s tag for a match. Figure 4.11 illustrates the logic.</a:t>
            </a:r>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2EF674-BDE7-F044-A87E-479D359E8D55}" type="slidenum">
              <a:rPr lang="en-US"/>
              <a:pPr/>
              <a:t>25</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GB" dirty="0" smtClean="0"/>
              <a:t>Figure 4.12 Associative Mapping Example.</a:t>
            </a:r>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With associative mapping, there is flexibility as to which block to replace when</a:t>
            </a:r>
          </a:p>
          <a:p>
            <a:r>
              <a:rPr kumimoji="1" lang="en-US" sz="1200" kern="1200" baseline="0" dirty="0" smtClean="0">
                <a:solidFill>
                  <a:schemeClr val="tx1"/>
                </a:solidFill>
                <a:latin typeface="Times New Roman" pitchFamily="33" charset="0"/>
                <a:ea typeface="+mn-ea"/>
                <a:cs typeface="+mn-cs"/>
              </a:rPr>
              <a:t>a new block is read into the cache. Replacement algorithms, discussed later in this</a:t>
            </a:r>
          </a:p>
          <a:p>
            <a:r>
              <a:rPr kumimoji="1" lang="en-US" sz="1200" kern="1200" baseline="0" dirty="0" smtClean="0">
                <a:solidFill>
                  <a:schemeClr val="tx1"/>
                </a:solidFill>
                <a:latin typeface="Times New Roman" pitchFamily="33" charset="0"/>
                <a:ea typeface="+mn-ea"/>
                <a:cs typeface="+mn-cs"/>
              </a:rPr>
              <a:t>section, are designed to maximize the hit ratio. The principal disadvantage of associative</a:t>
            </a:r>
          </a:p>
          <a:p>
            <a:r>
              <a:rPr kumimoji="1" lang="en-US" sz="1200" kern="1200" baseline="0" dirty="0" smtClean="0">
                <a:solidFill>
                  <a:schemeClr val="tx1"/>
                </a:solidFill>
                <a:latin typeface="Times New Roman" pitchFamily="33" charset="0"/>
                <a:ea typeface="+mn-ea"/>
                <a:cs typeface="+mn-cs"/>
              </a:rPr>
              <a:t>mapping is the complex circuitry required to examine the tags of all cache</a:t>
            </a:r>
          </a:p>
          <a:p>
            <a:r>
              <a:rPr kumimoji="1" lang="en-US" sz="1200" kern="1200" baseline="0" dirty="0" smtClean="0">
                <a:solidFill>
                  <a:schemeClr val="tx1"/>
                </a:solidFill>
                <a:latin typeface="Times New Roman" pitchFamily="33" charset="0"/>
                <a:ea typeface="+mn-ea"/>
                <a:cs typeface="+mn-cs"/>
              </a:rPr>
              <a:t>lines in parallel.</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FEAEC-2236-464B-BC9C-0E3F61624398}" type="slidenum">
              <a:rPr lang="en-US"/>
              <a:pPr/>
              <a:t>27</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Set-associative mapping is a compromise that</a:t>
            </a:r>
          </a:p>
          <a:p>
            <a:r>
              <a:rPr kumimoji="1" lang="en-US" sz="1200" kern="1200" baseline="0" dirty="0" smtClean="0">
                <a:solidFill>
                  <a:schemeClr val="tx1"/>
                </a:solidFill>
                <a:latin typeface="Times New Roman" pitchFamily="33" charset="0"/>
                <a:ea typeface="+mn-ea"/>
                <a:cs typeface="+mn-cs"/>
              </a:rPr>
              <a:t>exhibits the strengths of both the direct and associative approaches while reducing</a:t>
            </a:r>
          </a:p>
          <a:p>
            <a:r>
              <a:rPr kumimoji="1" lang="en-US" sz="1200" kern="1200" baseline="0" dirty="0" smtClean="0">
                <a:solidFill>
                  <a:schemeClr val="tx1"/>
                </a:solidFill>
                <a:latin typeface="Times New Roman" pitchFamily="33" charset="0"/>
                <a:ea typeface="+mn-ea"/>
                <a:cs typeface="+mn-cs"/>
              </a:rPr>
              <a:t>their disadvantages.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In this case, the cache consists of a number sets, each of which consists of a</a:t>
            </a:r>
          </a:p>
          <a:p>
            <a:r>
              <a:rPr kumimoji="1" lang="en-US" sz="1200" kern="1200" baseline="0" dirty="0" smtClean="0">
                <a:solidFill>
                  <a:schemeClr val="tx1"/>
                </a:solidFill>
                <a:latin typeface="Times New Roman" pitchFamily="33" charset="0"/>
                <a:ea typeface="+mn-ea"/>
                <a:cs typeface="+mn-cs"/>
              </a:rPr>
              <a:t>number of lines. The relationships are</a:t>
            </a:r>
          </a:p>
          <a:p>
            <a:r>
              <a:rPr kumimoji="1" lang="en-US" sz="1200" i="1" kern="1200" baseline="0" dirty="0" smtClean="0">
                <a:solidFill>
                  <a:schemeClr val="tx1"/>
                </a:solidFill>
                <a:latin typeface="Times New Roman" pitchFamily="33" charset="0"/>
                <a:ea typeface="+mn-ea"/>
                <a:cs typeface="+mn-cs"/>
              </a:rPr>
              <a:t>m = </a:t>
            </a:r>
            <a:r>
              <a:rPr kumimoji="1" lang="en-US" sz="1200" i="0" kern="1200" baseline="0" dirty="0" smtClean="0">
                <a:solidFill>
                  <a:schemeClr val="tx1"/>
                </a:solidFill>
                <a:latin typeface="Times New Roman" pitchFamily="33" charset="0"/>
                <a:ea typeface="+mn-ea"/>
                <a:cs typeface="+mn-cs"/>
              </a:rPr>
              <a:t>v</a:t>
            </a:r>
            <a:r>
              <a:rPr kumimoji="1" lang="en-US" sz="1200" i="1" kern="1200" baseline="0" dirty="0" smtClean="0">
                <a:solidFill>
                  <a:schemeClr val="tx1"/>
                </a:solidFill>
                <a:latin typeface="Times New Roman" pitchFamily="33" charset="0"/>
                <a:ea typeface="+mn-ea"/>
                <a:cs typeface="+mn-cs"/>
              </a:rPr>
              <a:t>* k</a:t>
            </a:r>
          </a:p>
          <a:p>
            <a:r>
              <a:rPr kumimoji="1" lang="en-US" sz="1200" i="1" kern="1200" baseline="0" dirty="0" smtClean="0">
                <a:solidFill>
                  <a:schemeClr val="tx1"/>
                </a:solidFill>
                <a:latin typeface="Times New Roman" pitchFamily="33" charset="0"/>
                <a:ea typeface="+mn-ea"/>
                <a:cs typeface="+mn-cs"/>
              </a:rPr>
              <a:t>i = j modulo v</a:t>
            </a:r>
          </a:p>
          <a:p>
            <a:r>
              <a:rPr kumimoji="1" lang="en-US" sz="1200" kern="1200" baseline="0" dirty="0" smtClean="0">
                <a:solidFill>
                  <a:schemeClr val="tx1"/>
                </a:solidFill>
                <a:latin typeface="Times New Roman" pitchFamily="33" charset="0"/>
                <a:ea typeface="+mn-ea"/>
                <a:cs typeface="+mn-cs"/>
              </a:rPr>
              <a:t>where</a:t>
            </a:r>
          </a:p>
          <a:p>
            <a:r>
              <a:rPr kumimoji="1" lang="en-US" sz="1200" i="1" kern="1200" baseline="0" dirty="0" smtClean="0">
                <a:solidFill>
                  <a:schemeClr val="tx1"/>
                </a:solidFill>
                <a:latin typeface="Times New Roman" pitchFamily="33" charset="0"/>
                <a:ea typeface="+mn-ea"/>
                <a:cs typeface="+mn-cs"/>
              </a:rPr>
              <a:t>i = cache set number</a:t>
            </a:r>
          </a:p>
          <a:p>
            <a:r>
              <a:rPr kumimoji="1" lang="en-US" sz="1200" i="1" kern="1200" baseline="0" dirty="0" smtClean="0">
                <a:solidFill>
                  <a:schemeClr val="tx1"/>
                </a:solidFill>
                <a:latin typeface="Times New Roman" pitchFamily="33" charset="0"/>
                <a:ea typeface="+mn-ea"/>
                <a:cs typeface="+mn-cs"/>
              </a:rPr>
              <a:t>j = main memory block number</a:t>
            </a:r>
          </a:p>
          <a:p>
            <a:r>
              <a:rPr kumimoji="1" lang="en-US" sz="1200" i="1" kern="1200" baseline="0" dirty="0" smtClean="0">
                <a:solidFill>
                  <a:schemeClr val="tx1"/>
                </a:solidFill>
                <a:latin typeface="Times New Roman" pitchFamily="33" charset="0"/>
                <a:ea typeface="+mn-ea"/>
                <a:cs typeface="+mn-cs"/>
              </a:rPr>
              <a:t>m = number of lines in the cache</a:t>
            </a:r>
          </a:p>
          <a:p>
            <a:r>
              <a:rPr kumimoji="1" lang="en-US" sz="1200" i="1" kern="1200" baseline="0" dirty="0" smtClean="0">
                <a:solidFill>
                  <a:schemeClr val="tx1"/>
                </a:solidFill>
                <a:latin typeface="Times New Roman" pitchFamily="33" charset="0"/>
                <a:ea typeface="+mn-ea"/>
                <a:cs typeface="+mn-cs"/>
              </a:rPr>
              <a:t>v = number of sets</a:t>
            </a:r>
          </a:p>
          <a:p>
            <a:r>
              <a:rPr kumimoji="1" lang="en-US" sz="1200" i="1" kern="1200" baseline="0" dirty="0" smtClean="0">
                <a:solidFill>
                  <a:schemeClr val="tx1"/>
                </a:solidFill>
                <a:latin typeface="Times New Roman" pitchFamily="33" charset="0"/>
                <a:ea typeface="+mn-ea"/>
                <a:cs typeface="+mn-cs"/>
              </a:rPr>
              <a:t>k = number of lines in each set</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This is referred to as </a:t>
            </a:r>
            <a:r>
              <a:rPr kumimoji="1" lang="en-US" sz="1200" i="1" kern="1200" baseline="0" dirty="0" smtClean="0">
                <a:solidFill>
                  <a:schemeClr val="tx1"/>
                </a:solidFill>
                <a:latin typeface="Times New Roman" pitchFamily="33" charset="0"/>
                <a:ea typeface="+mn-ea"/>
                <a:cs typeface="+mn-cs"/>
              </a:rPr>
              <a:t>k-way set-associative mapping.</a:t>
            </a:r>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Figure 4.13a illustrates</a:t>
            </a:r>
          </a:p>
          <a:p>
            <a:r>
              <a:rPr kumimoji="1" lang="en-US" sz="1200" kern="1200" baseline="0" dirty="0" smtClean="0">
                <a:solidFill>
                  <a:schemeClr val="tx1"/>
                </a:solidFill>
                <a:latin typeface="Times New Roman" pitchFamily="33" charset="0"/>
                <a:ea typeface="+mn-ea"/>
                <a:cs typeface="+mn-cs"/>
              </a:rPr>
              <a:t>this mapping for the first v blocks of main memory. As with associative mapping,</a:t>
            </a:r>
          </a:p>
          <a:p>
            <a:r>
              <a:rPr kumimoji="1" lang="en-US" sz="1200" kern="1200" baseline="0" dirty="0" smtClean="0">
                <a:solidFill>
                  <a:schemeClr val="tx1"/>
                </a:solidFill>
                <a:latin typeface="Times New Roman" pitchFamily="33" charset="0"/>
                <a:ea typeface="+mn-ea"/>
                <a:cs typeface="+mn-cs"/>
              </a:rPr>
              <a:t>each word maps into multiple cache lines. For set-associative mapping, each word</a:t>
            </a:r>
          </a:p>
          <a:p>
            <a:r>
              <a:rPr kumimoji="1" lang="en-US" sz="1200" kern="1200" baseline="0" dirty="0" smtClean="0">
                <a:solidFill>
                  <a:schemeClr val="tx1"/>
                </a:solidFill>
                <a:latin typeface="Times New Roman" pitchFamily="33" charset="0"/>
                <a:ea typeface="+mn-ea"/>
                <a:cs typeface="+mn-cs"/>
              </a:rPr>
              <a:t>maps into all the cache lines in a specific set, so that main memory block B</a:t>
            </a:r>
            <a:r>
              <a:rPr kumimoji="1" lang="en-US" sz="1200" kern="1200" baseline="-25000" dirty="0" smtClean="0">
                <a:solidFill>
                  <a:schemeClr val="tx1"/>
                </a:solidFill>
                <a:latin typeface="Times New Roman" pitchFamily="33" charset="0"/>
                <a:ea typeface="+mn-ea"/>
                <a:cs typeface="+mn-cs"/>
              </a:rPr>
              <a:t>0</a:t>
            </a:r>
            <a:r>
              <a:rPr kumimoji="1" lang="en-US" sz="1200" kern="1200" baseline="0" dirty="0" smtClean="0">
                <a:solidFill>
                  <a:schemeClr val="tx1"/>
                </a:solidFill>
                <a:latin typeface="Times New Roman" pitchFamily="33" charset="0"/>
                <a:ea typeface="+mn-ea"/>
                <a:cs typeface="+mn-cs"/>
              </a:rPr>
              <a:t> maps</a:t>
            </a:r>
          </a:p>
          <a:p>
            <a:r>
              <a:rPr kumimoji="1" lang="en-US" sz="1200" kern="1200" baseline="0" dirty="0" smtClean="0">
                <a:solidFill>
                  <a:schemeClr val="tx1"/>
                </a:solidFill>
                <a:latin typeface="Times New Roman" pitchFamily="33" charset="0"/>
                <a:ea typeface="+mn-ea"/>
                <a:cs typeface="+mn-cs"/>
              </a:rPr>
              <a:t>into set 0, and so on. Thus, the set-associative cache can be physically implemented</a:t>
            </a:r>
          </a:p>
          <a:p>
            <a:r>
              <a:rPr kumimoji="1" lang="en-US" sz="1200" kern="1200" baseline="0" dirty="0" smtClean="0">
                <a:solidFill>
                  <a:schemeClr val="tx1"/>
                </a:solidFill>
                <a:latin typeface="Times New Roman" pitchFamily="33" charset="0"/>
                <a:ea typeface="+mn-ea"/>
                <a:cs typeface="+mn-cs"/>
              </a:rPr>
              <a:t>as n associative caches. It is also possible to implement the set-associative cache as</a:t>
            </a:r>
          </a:p>
          <a:p>
            <a:r>
              <a:rPr kumimoji="1" lang="en-US" sz="1200" i="1" kern="1200" baseline="0" dirty="0" smtClean="0">
                <a:solidFill>
                  <a:schemeClr val="tx1"/>
                </a:solidFill>
                <a:latin typeface="Times New Roman" pitchFamily="33" charset="0"/>
                <a:ea typeface="+mn-ea"/>
                <a:cs typeface="+mn-cs"/>
              </a:rPr>
              <a:t>k direct mapping caches, as shown in Figure 4.13b. Each direct-mapped cache is</a:t>
            </a:r>
          </a:p>
          <a:p>
            <a:r>
              <a:rPr kumimoji="1" lang="en-US" sz="1200" kern="1200" baseline="0" dirty="0" smtClean="0">
                <a:solidFill>
                  <a:schemeClr val="tx1"/>
                </a:solidFill>
                <a:latin typeface="Times New Roman" pitchFamily="33" charset="0"/>
                <a:ea typeface="+mn-ea"/>
                <a:cs typeface="+mn-cs"/>
              </a:rPr>
              <a:t>referred to as a </a:t>
            </a:r>
            <a:r>
              <a:rPr kumimoji="1" lang="en-US" sz="1200" i="1" kern="1200" baseline="0" dirty="0" smtClean="0">
                <a:solidFill>
                  <a:schemeClr val="tx1"/>
                </a:solidFill>
                <a:latin typeface="Times New Roman" pitchFamily="33" charset="0"/>
                <a:ea typeface="+mn-ea"/>
                <a:cs typeface="+mn-cs"/>
              </a:rPr>
              <a:t>way, consisting of v lines. The first v lines of main memory are direct</a:t>
            </a:r>
          </a:p>
          <a:p>
            <a:r>
              <a:rPr kumimoji="1" lang="en-US" sz="1200" kern="1200" baseline="0" dirty="0" smtClean="0">
                <a:solidFill>
                  <a:schemeClr val="tx1"/>
                </a:solidFill>
                <a:latin typeface="Times New Roman" pitchFamily="33" charset="0"/>
                <a:ea typeface="+mn-ea"/>
                <a:cs typeface="+mn-cs"/>
              </a:rPr>
              <a:t>mapped into the v lines of each way; the next group of v lines of main memory are</a:t>
            </a:r>
          </a:p>
          <a:p>
            <a:r>
              <a:rPr kumimoji="1" lang="en-US" sz="1200" kern="1200" baseline="0" dirty="0" smtClean="0">
                <a:solidFill>
                  <a:schemeClr val="tx1"/>
                </a:solidFill>
                <a:latin typeface="Times New Roman" pitchFamily="33" charset="0"/>
                <a:ea typeface="+mn-ea"/>
                <a:cs typeface="+mn-cs"/>
              </a:rPr>
              <a:t>similarly mapped, and so on. The direct-mapped implementation is typically used</a:t>
            </a:r>
          </a:p>
          <a:p>
            <a:r>
              <a:rPr kumimoji="1" lang="en-US" sz="1200" kern="1200" baseline="0" dirty="0" smtClean="0">
                <a:solidFill>
                  <a:schemeClr val="tx1"/>
                </a:solidFill>
                <a:latin typeface="Times New Roman" pitchFamily="33" charset="0"/>
                <a:ea typeface="+mn-ea"/>
                <a:cs typeface="+mn-cs"/>
              </a:rPr>
              <a:t>for small degrees of associativity (small values of </a:t>
            </a:r>
            <a:r>
              <a:rPr kumimoji="1" lang="en-US" sz="1200" i="1" kern="1200" baseline="0" dirty="0" smtClean="0">
                <a:solidFill>
                  <a:schemeClr val="tx1"/>
                </a:solidFill>
                <a:latin typeface="Times New Roman" pitchFamily="33" charset="0"/>
                <a:ea typeface="+mn-ea"/>
                <a:cs typeface="+mn-cs"/>
              </a:rPr>
              <a:t>k) while the associative-mapped</a:t>
            </a:r>
          </a:p>
          <a:p>
            <a:r>
              <a:rPr kumimoji="1" lang="en-US" sz="1200" kern="1200" baseline="0" dirty="0" smtClean="0">
                <a:solidFill>
                  <a:schemeClr val="tx1"/>
                </a:solidFill>
                <a:latin typeface="Times New Roman" pitchFamily="33" charset="0"/>
                <a:ea typeface="+mn-ea"/>
                <a:cs typeface="+mn-cs"/>
              </a:rPr>
              <a:t>implementation is typically used for higher degrees of associativity [JACO08].</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767FD4-8258-5044-A3EC-5D6DEE8ACB93}" type="slidenum">
              <a:rPr lang="en-US"/>
              <a:pPr/>
              <a:t>29</a:t>
            </a:fld>
            <a:endParaRPr 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For set-associative mapping, the cache control logic interprets a memory</a:t>
            </a:r>
          </a:p>
          <a:p>
            <a:r>
              <a:rPr kumimoji="1" lang="en-US" sz="1200" kern="1200" baseline="0" dirty="0" smtClean="0">
                <a:solidFill>
                  <a:schemeClr val="tx1"/>
                </a:solidFill>
                <a:latin typeface="Times New Roman" pitchFamily="33" charset="0"/>
                <a:ea typeface="+mn-ea"/>
                <a:cs typeface="+mn-cs"/>
              </a:rPr>
              <a:t>address as three fields: Tag, Set, and Word. The </a:t>
            </a:r>
            <a:r>
              <a:rPr kumimoji="1" lang="en-US" sz="1200" i="1" kern="1200" baseline="0" dirty="0" smtClean="0">
                <a:solidFill>
                  <a:schemeClr val="tx1"/>
                </a:solidFill>
                <a:latin typeface="Times New Roman" pitchFamily="33" charset="0"/>
                <a:ea typeface="+mn-ea"/>
                <a:cs typeface="+mn-cs"/>
              </a:rPr>
              <a:t>d set bits specify one of v = 2</a:t>
            </a:r>
            <a:r>
              <a:rPr kumimoji="1" lang="en-US" sz="1200" i="1" kern="1200" baseline="30000" dirty="0" smtClean="0">
                <a:solidFill>
                  <a:schemeClr val="tx1"/>
                </a:solidFill>
                <a:latin typeface="Times New Roman" pitchFamily="33" charset="0"/>
                <a:ea typeface="+mn-ea"/>
                <a:cs typeface="+mn-cs"/>
              </a:rPr>
              <a:t>d</a:t>
            </a:r>
            <a:r>
              <a:rPr kumimoji="1" lang="en-US" sz="1200" i="1" kern="1200" baseline="0" dirty="0" smtClean="0">
                <a:solidFill>
                  <a:schemeClr val="tx1"/>
                </a:solidFill>
                <a:latin typeface="Times New Roman" pitchFamily="33" charset="0"/>
                <a:ea typeface="+mn-ea"/>
                <a:cs typeface="+mn-cs"/>
              </a:rPr>
              <a:t> sets.</a:t>
            </a:r>
          </a:p>
          <a:p>
            <a:r>
              <a:rPr kumimoji="1" lang="en-US" sz="1200" kern="1200" baseline="0" dirty="0" smtClean="0">
                <a:solidFill>
                  <a:schemeClr val="tx1"/>
                </a:solidFill>
                <a:latin typeface="Times New Roman" pitchFamily="33" charset="0"/>
                <a:ea typeface="+mn-ea"/>
                <a:cs typeface="+mn-cs"/>
              </a:rPr>
              <a:t>The </a:t>
            </a:r>
            <a:r>
              <a:rPr kumimoji="1" lang="en-US" sz="1200" i="1" kern="1200" baseline="0" dirty="0" smtClean="0">
                <a:solidFill>
                  <a:schemeClr val="tx1"/>
                </a:solidFill>
                <a:latin typeface="Times New Roman" pitchFamily="33" charset="0"/>
                <a:ea typeface="+mn-ea"/>
                <a:cs typeface="+mn-cs"/>
              </a:rPr>
              <a:t>s bits of the Tag and Set fields specify one of the 2</a:t>
            </a:r>
            <a:r>
              <a:rPr kumimoji="1" lang="en-US" sz="1200" i="1" kern="1200" baseline="30000" dirty="0" smtClean="0">
                <a:solidFill>
                  <a:schemeClr val="tx1"/>
                </a:solidFill>
                <a:latin typeface="Times New Roman" pitchFamily="33" charset="0"/>
                <a:ea typeface="+mn-ea"/>
                <a:cs typeface="+mn-cs"/>
              </a:rPr>
              <a:t>s</a:t>
            </a:r>
            <a:r>
              <a:rPr kumimoji="1" lang="en-US" sz="1200" i="1" kern="1200" baseline="0" dirty="0" smtClean="0">
                <a:solidFill>
                  <a:schemeClr val="tx1"/>
                </a:solidFill>
                <a:latin typeface="Times New Roman" pitchFamily="33" charset="0"/>
                <a:ea typeface="+mn-ea"/>
                <a:cs typeface="+mn-cs"/>
              </a:rPr>
              <a:t> blocks of main memory.</a:t>
            </a:r>
          </a:p>
          <a:p>
            <a:r>
              <a:rPr kumimoji="1" lang="en-US" sz="1200" kern="1200" baseline="0" dirty="0" smtClean="0">
                <a:solidFill>
                  <a:schemeClr val="tx1"/>
                </a:solidFill>
                <a:latin typeface="Times New Roman" pitchFamily="33" charset="0"/>
                <a:ea typeface="+mn-ea"/>
                <a:cs typeface="+mn-cs"/>
              </a:rPr>
              <a:t>Figure 4.14 illustrates the cache control logic. With fully associative mapping, the</a:t>
            </a:r>
          </a:p>
          <a:p>
            <a:r>
              <a:rPr kumimoji="1" lang="en-US" sz="1200" kern="1200" baseline="0" dirty="0" smtClean="0">
                <a:solidFill>
                  <a:schemeClr val="tx1"/>
                </a:solidFill>
                <a:latin typeface="Times New Roman" pitchFamily="33" charset="0"/>
                <a:ea typeface="+mn-ea"/>
                <a:cs typeface="+mn-cs"/>
              </a:rPr>
              <a:t>tag in a memory address is quite large and must be compared to the tag of every line</a:t>
            </a:r>
          </a:p>
          <a:p>
            <a:r>
              <a:rPr kumimoji="1" lang="en-US" sz="1200" kern="1200" baseline="0" dirty="0" smtClean="0">
                <a:solidFill>
                  <a:schemeClr val="tx1"/>
                </a:solidFill>
                <a:latin typeface="Times New Roman" pitchFamily="33" charset="0"/>
                <a:ea typeface="+mn-ea"/>
                <a:cs typeface="+mn-cs"/>
              </a:rPr>
              <a:t>in the cache. With </a:t>
            </a:r>
            <a:r>
              <a:rPr kumimoji="1" lang="en-US" sz="1200" i="1" kern="1200" baseline="0" dirty="0" smtClean="0">
                <a:solidFill>
                  <a:schemeClr val="tx1"/>
                </a:solidFill>
                <a:latin typeface="Times New Roman" pitchFamily="33" charset="0"/>
                <a:ea typeface="+mn-ea"/>
                <a:cs typeface="+mn-cs"/>
              </a:rPr>
              <a:t>k-way set-associative mapping, the tag in a memory address is</a:t>
            </a:r>
          </a:p>
          <a:p>
            <a:r>
              <a:rPr kumimoji="1" lang="en-US" sz="1200" kern="1200" baseline="0" dirty="0" smtClean="0">
                <a:solidFill>
                  <a:schemeClr val="tx1"/>
                </a:solidFill>
                <a:latin typeface="Times New Roman" pitchFamily="33" charset="0"/>
                <a:ea typeface="+mn-ea"/>
                <a:cs typeface="+mn-cs"/>
              </a:rPr>
              <a:t>much smaller and is only compared to the </a:t>
            </a:r>
            <a:r>
              <a:rPr kumimoji="1" lang="en-US" sz="1200" i="1" kern="1200" baseline="0" dirty="0" smtClean="0">
                <a:solidFill>
                  <a:schemeClr val="tx1"/>
                </a:solidFill>
                <a:latin typeface="Times New Roman" pitchFamily="33" charset="0"/>
                <a:ea typeface="+mn-ea"/>
                <a:cs typeface="+mn-cs"/>
              </a:rPr>
              <a:t>k tags within a single set.</a:t>
            </a: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75EE1B-C934-B74D-A270-01132EE6DE65}" type="slidenum">
              <a:rPr lang="en-US"/>
              <a:pPr/>
              <a:t>3</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complex subject of computer memory is made more manageable if we classify</a:t>
            </a:r>
          </a:p>
          <a:p>
            <a:r>
              <a:rPr kumimoji="1" lang="en-US" sz="1200" kern="1200" baseline="0" dirty="0" smtClean="0">
                <a:solidFill>
                  <a:schemeClr val="tx1"/>
                </a:solidFill>
                <a:latin typeface="Times New Roman" pitchFamily="33" charset="0"/>
                <a:ea typeface="+mn-ea"/>
                <a:cs typeface="+mn-cs"/>
              </a:rPr>
              <a:t>memory systems according to their key characteristics. The most important of these</a:t>
            </a:r>
          </a:p>
          <a:p>
            <a:r>
              <a:rPr kumimoji="1" lang="en-US" sz="1200" kern="1200" baseline="0" dirty="0" smtClean="0">
                <a:solidFill>
                  <a:schemeClr val="tx1"/>
                </a:solidFill>
                <a:latin typeface="Times New Roman" pitchFamily="33" charset="0"/>
                <a:ea typeface="+mn-ea"/>
                <a:cs typeface="+mn-cs"/>
              </a:rPr>
              <a:t>are listed in Table 4.1.</a:t>
            </a: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 Associative Mapping Summary.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B36BAE-94F5-F14D-A8F8-7FD3C6B4D54D}" type="slidenum">
              <a:rPr lang="en-US"/>
              <a:pPr/>
              <a:t>31</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Figure 4.15 shows an example using set-associative mapping with two</a:t>
            </a:r>
          </a:p>
          <a:p>
            <a:r>
              <a:rPr kumimoji="1" lang="en-US" sz="1200" kern="1200" baseline="0" dirty="0" smtClean="0">
                <a:solidFill>
                  <a:schemeClr val="tx1"/>
                </a:solidFill>
                <a:latin typeface="Times New Roman" pitchFamily="33" charset="0"/>
                <a:ea typeface="+mn-ea"/>
                <a:cs typeface="+mn-cs"/>
              </a:rPr>
              <a:t>lines in each set, referred to as two-way set-associative.</a:t>
            </a:r>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Figure 4.16 shows the results of one simulation study of set-associative cache</a:t>
            </a:r>
          </a:p>
          <a:p>
            <a:r>
              <a:rPr kumimoji="1" lang="en-US" sz="1200" kern="1200" baseline="0" dirty="0" smtClean="0">
                <a:solidFill>
                  <a:schemeClr val="tx1"/>
                </a:solidFill>
                <a:latin typeface="Times New Roman" pitchFamily="33" charset="0"/>
                <a:ea typeface="+mn-ea"/>
                <a:cs typeface="+mn-cs"/>
              </a:rPr>
              <a:t>performance as a function of cache size [GENU04]. The difference in performance</a:t>
            </a:r>
          </a:p>
          <a:p>
            <a:r>
              <a:rPr kumimoji="1" lang="en-US" sz="1200" kern="1200" baseline="0" dirty="0" smtClean="0">
                <a:solidFill>
                  <a:schemeClr val="tx1"/>
                </a:solidFill>
                <a:latin typeface="Times New Roman" pitchFamily="33" charset="0"/>
                <a:ea typeface="+mn-ea"/>
                <a:cs typeface="+mn-cs"/>
              </a:rPr>
              <a:t>between direct and two-way set associative is significant up to at least a cache size of</a:t>
            </a:r>
          </a:p>
          <a:p>
            <a:r>
              <a:rPr kumimoji="1" lang="en-US" sz="1200" kern="1200" baseline="0" dirty="0" smtClean="0">
                <a:solidFill>
                  <a:schemeClr val="tx1"/>
                </a:solidFill>
                <a:latin typeface="Times New Roman" pitchFamily="33" charset="0"/>
                <a:ea typeface="+mn-ea"/>
                <a:cs typeface="+mn-cs"/>
              </a:rPr>
              <a:t>64 kB. Note also that the difference between two-way and four-way at 4 kB is much</a:t>
            </a:r>
          </a:p>
          <a:p>
            <a:r>
              <a:rPr kumimoji="1" lang="en-US" sz="1200" kern="1200" baseline="0" dirty="0" smtClean="0">
                <a:solidFill>
                  <a:schemeClr val="tx1"/>
                </a:solidFill>
                <a:latin typeface="Times New Roman" pitchFamily="33" charset="0"/>
                <a:ea typeface="+mn-ea"/>
                <a:cs typeface="+mn-cs"/>
              </a:rPr>
              <a:t>less than the difference in going from for 4 kB to 8 kB in cache size. The complexity</a:t>
            </a:r>
          </a:p>
          <a:p>
            <a:r>
              <a:rPr kumimoji="1" lang="en-US" sz="1200" kern="1200" baseline="0" dirty="0" smtClean="0">
                <a:solidFill>
                  <a:schemeClr val="tx1"/>
                </a:solidFill>
                <a:latin typeface="Times New Roman" pitchFamily="33" charset="0"/>
                <a:ea typeface="+mn-ea"/>
                <a:cs typeface="+mn-cs"/>
              </a:rPr>
              <a:t>of the cache increases in proportion to the associativity, and in this case would not</a:t>
            </a:r>
          </a:p>
          <a:p>
            <a:r>
              <a:rPr kumimoji="1" lang="en-US" sz="1200" kern="1200" baseline="0" dirty="0" smtClean="0">
                <a:solidFill>
                  <a:schemeClr val="tx1"/>
                </a:solidFill>
                <a:latin typeface="Times New Roman" pitchFamily="33" charset="0"/>
                <a:ea typeface="+mn-ea"/>
                <a:cs typeface="+mn-cs"/>
              </a:rPr>
              <a:t>be justifiable against increasing cache size to 8 or even 16 Kbytes. A final point to</a:t>
            </a:r>
          </a:p>
          <a:p>
            <a:r>
              <a:rPr kumimoji="1" lang="en-US" sz="1200" kern="1200" baseline="0" dirty="0" smtClean="0">
                <a:solidFill>
                  <a:schemeClr val="tx1"/>
                </a:solidFill>
                <a:latin typeface="Times New Roman" pitchFamily="33" charset="0"/>
                <a:ea typeface="+mn-ea"/>
                <a:cs typeface="+mn-cs"/>
              </a:rPr>
              <a:t>note is that beyond about 32 kB, increase in cache size brings no significant increase</a:t>
            </a:r>
          </a:p>
          <a:p>
            <a:r>
              <a:rPr kumimoji="1" lang="en-US" sz="1200" kern="1200" baseline="0" dirty="0" smtClean="0">
                <a:solidFill>
                  <a:schemeClr val="tx1"/>
                </a:solidFill>
                <a:latin typeface="Times New Roman" pitchFamily="33" charset="0"/>
                <a:ea typeface="+mn-ea"/>
                <a:cs typeface="+mn-cs"/>
              </a:rPr>
              <a:t>in performance.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results of Figure 4.16 are based on simulating the execution of a GCC</a:t>
            </a:r>
          </a:p>
          <a:p>
            <a:r>
              <a:rPr kumimoji="1" lang="en-US" sz="1200" kern="1200" baseline="0" dirty="0" smtClean="0">
                <a:solidFill>
                  <a:schemeClr val="tx1"/>
                </a:solidFill>
                <a:latin typeface="Times New Roman" pitchFamily="33" charset="0"/>
                <a:ea typeface="+mn-ea"/>
                <a:cs typeface="+mn-cs"/>
              </a:rPr>
              <a:t>compiler. Different applications may yield different results. For example, [CANT01]</a:t>
            </a:r>
          </a:p>
          <a:p>
            <a:r>
              <a:rPr kumimoji="1" lang="en-US" sz="1200" kern="1200" baseline="0" dirty="0" smtClean="0">
                <a:solidFill>
                  <a:schemeClr val="tx1"/>
                </a:solidFill>
                <a:latin typeface="Times New Roman" pitchFamily="33" charset="0"/>
                <a:ea typeface="+mn-ea"/>
                <a:cs typeface="+mn-cs"/>
              </a:rPr>
              <a:t>reports on the results for cache performance using many of the CPU2000 SPEC</a:t>
            </a:r>
          </a:p>
          <a:p>
            <a:r>
              <a:rPr kumimoji="1" lang="en-US" sz="1200" kern="1200" baseline="0" dirty="0" smtClean="0">
                <a:solidFill>
                  <a:schemeClr val="tx1"/>
                </a:solidFill>
                <a:latin typeface="Times New Roman" pitchFamily="33" charset="0"/>
                <a:ea typeface="+mn-ea"/>
                <a:cs typeface="+mn-cs"/>
              </a:rPr>
              <a:t>benchmarks. The results of [CANT01] in comparing hit ratio to cache size follow</a:t>
            </a:r>
          </a:p>
          <a:p>
            <a:r>
              <a:rPr kumimoji="1" lang="en-US" sz="1200" kern="1200" baseline="0" dirty="0" smtClean="0">
                <a:solidFill>
                  <a:schemeClr val="tx1"/>
                </a:solidFill>
                <a:latin typeface="Times New Roman" pitchFamily="33" charset="0"/>
                <a:ea typeface="+mn-ea"/>
                <a:cs typeface="+mn-cs"/>
              </a:rPr>
              <a:t>the same pattern as Figure 4.16, but the specific values are somewhat different.</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E512C-BC48-1B4B-9FAC-44397A96517A}" type="slidenum">
              <a:rPr lang="en-US"/>
              <a:pPr/>
              <a:t>33</a:t>
            </a:fld>
            <a:endParaRPr 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Once the cache has been filled, when a new block is brought into the cache, one</a:t>
            </a:r>
          </a:p>
          <a:p>
            <a:r>
              <a:rPr kumimoji="1" lang="en-US" sz="1200" kern="1200" baseline="0" dirty="0" smtClean="0">
                <a:solidFill>
                  <a:schemeClr val="tx1"/>
                </a:solidFill>
                <a:latin typeface="Times New Roman" pitchFamily="33" charset="0"/>
                <a:ea typeface="+mn-ea"/>
                <a:cs typeface="+mn-cs"/>
              </a:rPr>
              <a:t>of the existing blocks must be replaced. For direct mapping, there is only one possible</a:t>
            </a:r>
          </a:p>
          <a:p>
            <a:r>
              <a:rPr kumimoji="1" lang="en-US" sz="1200" kern="1200" baseline="0" dirty="0" smtClean="0">
                <a:solidFill>
                  <a:schemeClr val="tx1"/>
                </a:solidFill>
                <a:latin typeface="Times New Roman" pitchFamily="33" charset="0"/>
                <a:ea typeface="+mn-ea"/>
                <a:cs typeface="+mn-cs"/>
              </a:rPr>
              <a:t>line for any particular block, and no choice is possible. For the associative</a:t>
            </a:r>
          </a:p>
          <a:p>
            <a:r>
              <a:rPr kumimoji="1" lang="en-US" sz="1200" kern="1200" baseline="0" dirty="0" smtClean="0">
                <a:solidFill>
                  <a:schemeClr val="tx1"/>
                </a:solidFill>
                <a:latin typeface="Times New Roman" pitchFamily="33" charset="0"/>
                <a:ea typeface="+mn-ea"/>
                <a:cs typeface="+mn-cs"/>
              </a:rPr>
              <a:t>and set-associative techniques, a replacement algorithm is needed. To achieve high</a:t>
            </a:r>
          </a:p>
          <a:p>
            <a:r>
              <a:rPr kumimoji="1" lang="en-US" sz="1200" kern="1200" baseline="0" dirty="0" smtClean="0">
                <a:solidFill>
                  <a:schemeClr val="tx1"/>
                </a:solidFill>
                <a:latin typeface="Times New Roman" pitchFamily="33" charset="0"/>
                <a:ea typeface="+mn-ea"/>
                <a:cs typeface="+mn-cs"/>
              </a:rPr>
              <a:t>speed, such an algorithm must be implemented in hardware.</a:t>
            </a:r>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6915C-4E85-6F4A-A796-981EBB0906D6}" type="slidenum">
              <a:rPr lang="en-US"/>
              <a:pPr/>
              <a:t>34</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A number of algorithms</a:t>
            </a:r>
          </a:p>
          <a:p>
            <a:r>
              <a:rPr kumimoji="1" lang="en-US" sz="1200" kern="1200" baseline="0" dirty="0" smtClean="0">
                <a:solidFill>
                  <a:schemeClr val="tx1"/>
                </a:solidFill>
                <a:latin typeface="Times New Roman" pitchFamily="33" charset="0"/>
                <a:ea typeface="+mn-ea"/>
                <a:cs typeface="+mn-cs"/>
              </a:rPr>
              <a:t>have been tried. We mention four of the most common. Probably the most</a:t>
            </a:r>
          </a:p>
          <a:p>
            <a:r>
              <a:rPr kumimoji="1" lang="en-US" sz="1200" kern="1200" baseline="0" dirty="0" smtClean="0">
                <a:solidFill>
                  <a:schemeClr val="tx1"/>
                </a:solidFill>
                <a:latin typeface="Times New Roman" pitchFamily="33" charset="0"/>
                <a:ea typeface="+mn-ea"/>
                <a:cs typeface="+mn-cs"/>
              </a:rPr>
              <a:t>effective is least recently used (LRU): Replace that block in the set that has been in</a:t>
            </a:r>
          </a:p>
          <a:p>
            <a:r>
              <a:rPr kumimoji="1" lang="en-US" sz="1200" kern="1200" baseline="0" dirty="0" smtClean="0">
                <a:solidFill>
                  <a:schemeClr val="tx1"/>
                </a:solidFill>
                <a:latin typeface="Times New Roman" pitchFamily="33" charset="0"/>
                <a:ea typeface="+mn-ea"/>
                <a:cs typeface="+mn-cs"/>
              </a:rPr>
              <a:t>the cache longest with no reference to it. For two-way set associative, this is easily</a:t>
            </a:r>
          </a:p>
          <a:p>
            <a:r>
              <a:rPr kumimoji="1" lang="en-US" sz="1200" kern="1200" baseline="0" dirty="0" smtClean="0">
                <a:solidFill>
                  <a:schemeClr val="tx1"/>
                </a:solidFill>
                <a:latin typeface="Times New Roman" pitchFamily="33" charset="0"/>
                <a:ea typeface="+mn-ea"/>
                <a:cs typeface="+mn-cs"/>
              </a:rPr>
              <a:t>implemented. Each line includes a USE bit. When a line is referenced, its USE bit</a:t>
            </a:r>
          </a:p>
          <a:p>
            <a:r>
              <a:rPr kumimoji="1" lang="en-US" sz="1200" kern="1200" baseline="0" dirty="0" smtClean="0">
                <a:solidFill>
                  <a:schemeClr val="tx1"/>
                </a:solidFill>
                <a:latin typeface="Times New Roman" pitchFamily="33" charset="0"/>
                <a:ea typeface="+mn-ea"/>
                <a:cs typeface="+mn-cs"/>
              </a:rPr>
              <a:t>is set to 1 and the USE bit of the other line in that set is set to 0. When a block is to</a:t>
            </a:r>
          </a:p>
          <a:p>
            <a:r>
              <a:rPr kumimoji="1" lang="en-US" sz="1200" kern="1200" baseline="0" dirty="0" smtClean="0">
                <a:solidFill>
                  <a:schemeClr val="tx1"/>
                </a:solidFill>
                <a:latin typeface="Times New Roman" pitchFamily="33" charset="0"/>
                <a:ea typeface="+mn-ea"/>
                <a:cs typeface="+mn-cs"/>
              </a:rPr>
              <a:t>be read into the set, the line whose USE bit is 0 is used. Because we are assuming</a:t>
            </a:r>
          </a:p>
          <a:p>
            <a:r>
              <a:rPr kumimoji="1" lang="en-US" sz="1200" kern="1200" baseline="0" dirty="0" smtClean="0">
                <a:solidFill>
                  <a:schemeClr val="tx1"/>
                </a:solidFill>
                <a:latin typeface="Times New Roman" pitchFamily="33" charset="0"/>
                <a:ea typeface="+mn-ea"/>
                <a:cs typeface="+mn-cs"/>
              </a:rPr>
              <a:t>that more recently used memory locations are more likely to be referenced, LRU</a:t>
            </a:r>
          </a:p>
          <a:p>
            <a:r>
              <a:rPr kumimoji="1" lang="en-US" sz="1200" kern="1200" baseline="0" dirty="0" smtClean="0">
                <a:solidFill>
                  <a:schemeClr val="tx1"/>
                </a:solidFill>
                <a:latin typeface="Times New Roman" pitchFamily="33" charset="0"/>
                <a:ea typeface="+mn-ea"/>
                <a:cs typeface="+mn-cs"/>
              </a:rPr>
              <a:t>should give the best hit ratio. LRU is also relatively easy to implement for a fully</a:t>
            </a:r>
          </a:p>
          <a:p>
            <a:r>
              <a:rPr kumimoji="1" lang="en-US" sz="1200" kern="1200" baseline="0" dirty="0" smtClean="0">
                <a:solidFill>
                  <a:schemeClr val="tx1"/>
                </a:solidFill>
                <a:latin typeface="Times New Roman" pitchFamily="33" charset="0"/>
                <a:ea typeface="+mn-ea"/>
                <a:cs typeface="+mn-cs"/>
              </a:rPr>
              <a:t>associative cache. The cache mechanism maintains a separate list of indexes to all</a:t>
            </a:r>
          </a:p>
          <a:p>
            <a:r>
              <a:rPr kumimoji="1" lang="en-US" sz="1200" kern="1200" baseline="0" dirty="0" smtClean="0">
                <a:solidFill>
                  <a:schemeClr val="tx1"/>
                </a:solidFill>
                <a:latin typeface="Times New Roman" pitchFamily="33" charset="0"/>
                <a:ea typeface="+mn-ea"/>
                <a:cs typeface="+mn-cs"/>
              </a:rPr>
              <a:t>the lines in the cache. When a line is referenced, it moves to the front of the list.</a:t>
            </a:r>
          </a:p>
          <a:p>
            <a:r>
              <a:rPr kumimoji="1" lang="en-US" sz="1200" kern="1200" baseline="0" dirty="0" smtClean="0">
                <a:solidFill>
                  <a:schemeClr val="tx1"/>
                </a:solidFill>
                <a:latin typeface="Times New Roman" pitchFamily="33" charset="0"/>
                <a:ea typeface="+mn-ea"/>
                <a:cs typeface="+mn-cs"/>
              </a:rPr>
              <a:t>For replacement, the line at the back of the list is used. Because of its simplicity of</a:t>
            </a:r>
          </a:p>
          <a:p>
            <a:r>
              <a:rPr kumimoji="1" lang="en-US" sz="1200" kern="1200" baseline="0" dirty="0" smtClean="0">
                <a:solidFill>
                  <a:schemeClr val="tx1"/>
                </a:solidFill>
                <a:latin typeface="Times New Roman" pitchFamily="33" charset="0"/>
                <a:ea typeface="+mn-ea"/>
                <a:cs typeface="+mn-cs"/>
              </a:rPr>
              <a:t>implementation, LRU is the most popular replacement algorithm.</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Another possibility is first-in-first-out (FIFO): Replace that block in the set</a:t>
            </a:r>
          </a:p>
          <a:p>
            <a:r>
              <a:rPr kumimoji="1" lang="en-US" sz="1200" kern="1200" baseline="0" dirty="0" smtClean="0">
                <a:solidFill>
                  <a:schemeClr val="tx1"/>
                </a:solidFill>
                <a:latin typeface="Times New Roman" pitchFamily="33" charset="0"/>
                <a:ea typeface="+mn-ea"/>
                <a:cs typeface="+mn-cs"/>
              </a:rPr>
              <a:t>that has been in the cache longest. FIFO is easily implemented as a round-robin</a:t>
            </a:r>
          </a:p>
          <a:p>
            <a:r>
              <a:rPr kumimoji="1" lang="en-US" sz="1200" kern="1200" baseline="0" dirty="0" smtClean="0">
                <a:solidFill>
                  <a:schemeClr val="tx1"/>
                </a:solidFill>
                <a:latin typeface="Times New Roman" pitchFamily="33" charset="0"/>
                <a:ea typeface="+mn-ea"/>
                <a:cs typeface="+mn-cs"/>
              </a:rPr>
              <a:t>or circular buffer technique. Still another possibility is least frequently used (LFU):</a:t>
            </a:r>
          </a:p>
          <a:p>
            <a:r>
              <a:rPr kumimoji="1" lang="en-US" sz="1200" kern="1200" baseline="0" dirty="0" smtClean="0">
                <a:solidFill>
                  <a:schemeClr val="tx1"/>
                </a:solidFill>
                <a:latin typeface="Times New Roman" pitchFamily="33" charset="0"/>
                <a:ea typeface="+mn-ea"/>
                <a:cs typeface="+mn-cs"/>
              </a:rPr>
              <a:t>Replace that block in the set that has experienced the fewest references. LFU could</a:t>
            </a:r>
          </a:p>
          <a:p>
            <a:r>
              <a:rPr kumimoji="1" lang="en-US" sz="1200" kern="1200" baseline="0" dirty="0" smtClean="0">
                <a:solidFill>
                  <a:schemeClr val="tx1"/>
                </a:solidFill>
                <a:latin typeface="Times New Roman" pitchFamily="33" charset="0"/>
                <a:ea typeface="+mn-ea"/>
                <a:cs typeface="+mn-cs"/>
              </a:rPr>
              <a:t>be implemented by associating a counter with each line. A technique not based on</a:t>
            </a:r>
          </a:p>
          <a:p>
            <a:r>
              <a:rPr kumimoji="1" lang="en-US" sz="1200" kern="1200" baseline="0" dirty="0" smtClean="0">
                <a:solidFill>
                  <a:schemeClr val="tx1"/>
                </a:solidFill>
                <a:latin typeface="Times New Roman" pitchFamily="33" charset="0"/>
                <a:ea typeface="+mn-ea"/>
                <a:cs typeface="+mn-cs"/>
              </a:rPr>
              <a:t>usage (i.e., not LRU, LFU, FIFO, or some variant) is to pick a line at random from</a:t>
            </a:r>
          </a:p>
          <a:p>
            <a:r>
              <a:rPr kumimoji="1" lang="en-US" sz="1200" kern="1200" baseline="0" dirty="0" smtClean="0">
                <a:solidFill>
                  <a:schemeClr val="tx1"/>
                </a:solidFill>
                <a:latin typeface="Times New Roman" pitchFamily="33" charset="0"/>
                <a:ea typeface="+mn-ea"/>
                <a:cs typeface="+mn-cs"/>
              </a:rPr>
              <a:t>among the candidate lines. Simulation studies have shown that random replacement</a:t>
            </a:r>
          </a:p>
          <a:p>
            <a:r>
              <a:rPr kumimoji="1" lang="en-US" sz="1200" kern="1200" baseline="0" dirty="0" smtClean="0">
                <a:solidFill>
                  <a:schemeClr val="tx1"/>
                </a:solidFill>
                <a:latin typeface="Times New Roman" pitchFamily="33" charset="0"/>
                <a:ea typeface="+mn-ea"/>
                <a:cs typeface="+mn-cs"/>
              </a:rPr>
              <a:t>provides only slightly inferior performance to an algorithm based on usage [SMIT82].</a:t>
            </a:r>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51CAAB-E649-2647-90BA-BB247BE57160}" type="slidenum">
              <a:rPr lang="en-US"/>
              <a:pPr/>
              <a:t>35</a:t>
            </a:fld>
            <a:endParaRPr lang="en-US"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When a block that is resident in the cache is to be replaced, there are two cases to</a:t>
            </a:r>
          </a:p>
          <a:p>
            <a:r>
              <a:rPr kumimoji="1" lang="en-US" sz="1200" kern="1200" baseline="0" dirty="0" smtClean="0">
                <a:solidFill>
                  <a:schemeClr val="tx1"/>
                </a:solidFill>
                <a:latin typeface="Times New Roman" pitchFamily="33" charset="0"/>
                <a:ea typeface="+mn-ea"/>
                <a:cs typeface="+mn-cs"/>
              </a:rPr>
              <a:t>consider. If the old block in the cache has not been altered, then it may be overwritten</a:t>
            </a:r>
          </a:p>
          <a:p>
            <a:r>
              <a:rPr kumimoji="1" lang="en-US" sz="1200" kern="1200" baseline="0" dirty="0" smtClean="0">
                <a:solidFill>
                  <a:schemeClr val="tx1"/>
                </a:solidFill>
                <a:latin typeface="Times New Roman" pitchFamily="33" charset="0"/>
                <a:ea typeface="+mn-ea"/>
                <a:cs typeface="+mn-cs"/>
              </a:rPr>
              <a:t>with a new block without first writing out the old block. If at least one write</a:t>
            </a:r>
          </a:p>
          <a:p>
            <a:r>
              <a:rPr kumimoji="1" lang="en-US" sz="1200" kern="1200" baseline="0" dirty="0" smtClean="0">
                <a:solidFill>
                  <a:schemeClr val="tx1"/>
                </a:solidFill>
                <a:latin typeface="Times New Roman" pitchFamily="33" charset="0"/>
                <a:ea typeface="+mn-ea"/>
                <a:cs typeface="+mn-cs"/>
              </a:rPr>
              <a:t>operation has been performed on a word in that line of the cache, then main memory</a:t>
            </a:r>
          </a:p>
          <a:p>
            <a:r>
              <a:rPr kumimoji="1" lang="en-US" sz="1200" kern="1200" baseline="0" dirty="0" smtClean="0">
                <a:solidFill>
                  <a:schemeClr val="tx1"/>
                </a:solidFill>
                <a:latin typeface="Times New Roman" pitchFamily="33" charset="0"/>
                <a:ea typeface="+mn-ea"/>
                <a:cs typeface="+mn-cs"/>
              </a:rPr>
              <a:t>must be updated by writing the line of cache out to the block of memory before</a:t>
            </a:r>
          </a:p>
          <a:p>
            <a:r>
              <a:rPr kumimoji="1" lang="en-US" sz="1200" kern="1200" baseline="0" dirty="0" smtClean="0">
                <a:solidFill>
                  <a:schemeClr val="tx1"/>
                </a:solidFill>
                <a:latin typeface="Times New Roman" pitchFamily="33" charset="0"/>
                <a:ea typeface="+mn-ea"/>
                <a:cs typeface="+mn-cs"/>
              </a:rPr>
              <a:t>bringing in the new block. A variety of write policies, with performance and economic</a:t>
            </a:r>
          </a:p>
          <a:p>
            <a:r>
              <a:rPr kumimoji="1" lang="en-US" sz="1200" kern="1200" baseline="0" dirty="0" smtClean="0">
                <a:solidFill>
                  <a:schemeClr val="tx1"/>
                </a:solidFill>
                <a:latin typeface="Times New Roman" pitchFamily="33" charset="0"/>
                <a:ea typeface="+mn-ea"/>
                <a:cs typeface="+mn-cs"/>
              </a:rPr>
              <a:t>trade-offs, is possible. There are two problems to contend with. First, more</a:t>
            </a:r>
          </a:p>
          <a:p>
            <a:r>
              <a:rPr kumimoji="1" lang="en-US" sz="1200" kern="1200" baseline="0" dirty="0" smtClean="0">
                <a:solidFill>
                  <a:schemeClr val="tx1"/>
                </a:solidFill>
                <a:latin typeface="Times New Roman" pitchFamily="33" charset="0"/>
                <a:ea typeface="+mn-ea"/>
                <a:cs typeface="+mn-cs"/>
              </a:rPr>
              <a:t>than one device may have access to main memory. For example, an I/O module</a:t>
            </a:r>
          </a:p>
          <a:p>
            <a:r>
              <a:rPr kumimoji="1" lang="en-US" sz="1200" kern="1200" baseline="0" dirty="0" smtClean="0">
                <a:solidFill>
                  <a:schemeClr val="tx1"/>
                </a:solidFill>
                <a:latin typeface="Times New Roman" pitchFamily="33" charset="0"/>
                <a:ea typeface="+mn-ea"/>
                <a:cs typeface="+mn-cs"/>
              </a:rPr>
              <a:t>may be able to read-write directly to memory. If a word has been altered only in the</a:t>
            </a:r>
          </a:p>
          <a:p>
            <a:r>
              <a:rPr kumimoji="1" lang="en-US" sz="1200" kern="1200" baseline="0" dirty="0" smtClean="0">
                <a:solidFill>
                  <a:schemeClr val="tx1"/>
                </a:solidFill>
                <a:latin typeface="Times New Roman" pitchFamily="33" charset="0"/>
                <a:ea typeface="+mn-ea"/>
                <a:cs typeface="+mn-cs"/>
              </a:rPr>
              <a:t>cache, then the corresponding memory word is invalid. Further, if the I/O device</a:t>
            </a:r>
          </a:p>
          <a:p>
            <a:r>
              <a:rPr kumimoji="1" lang="en-US" sz="1200" kern="1200" baseline="0" dirty="0" smtClean="0">
                <a:solidFill>
                  <a:schemeClr val="tx1"/>
                </a:solidFill>
                <a:latin typeface="Times New Roman" pitchFamily="33" charset="0"/>
                <a:ea typeface="+mn-ea"/>
                <a:cs typeface="+mn-cs"/>
              </a:rPr>
              <a:t>has altered main memory, then the cache word is invalid. A more complex problem</a:t>
            </a:r>
          </a:p>
          <a:p>
            <a:r>
              <a:rPr kumimoji="1" lang="en-US" sz="1200" kern="1200" baseline="0" dirty="0" smtClean="0">
                <a:solidFill>
                  <a:schemeClr val="tx1"/>
                </a:solidFill>
                <a:latin typeface="Times New Roman" pitchFamily="33" charset="0"/>
                <a:ea typeface="+mn-ea"/>
                <a:cs typeface="+mn-cs"/>
              </a:rPr>
              <a:t>occurs when multiple processors are attached to the same bus and each processor</a:t>
            </a:r>
          </a:p>
          <a:p>
            <a:r>
              <a:rPr kumimoji="1" lang="en-US" sz="1200" kern="1200" baseline="0" dirty="0" smtClean="0">
                <a:solidFill>
                  <a:schemeClr val="tx1"/>
                </a:solidFill>
                <a:latin typeface="Times New Roman" pitchFamily="33" charset="0"/>
                <a:ea typeface="+mn-ea"/>
                <a:cs typeface="+mn-cs"/>
              </a:rPr>
              <a:t>has its own local cache. Then, if a word is altered in one cache, it could conceivably</a:t>
            </a:r>
          </a:p>
          <a:p>
            <a:r>
              <a:rPr kumimoji="1" lang="en-US" sz="1200" kern="1200" baseline="0" dirty="0" smtClean="0">
                <a:solidFill>
                  <a:schemeClr val="tx1"/>
                </a:solidFill>
                <a:latin typeface="Times New Roman" pitchFamily="33" charset="0"/>
                <a:ea typeface="+mn-ea"/>
                <a:cs typeface="+mn-cs"/>
              </a:rPr>
              <a:t>invalidate a word in other caches.</a:t>
            </a:r>
          </a:p>
          <a:p>
            <a:endParaRPr kumimoji="1" lang="en-US" sz="1200" kern="1200" baseline="0" dirty="0" smtClean="0">
              <a:solidFill>
                <a:schemeClr val="tx1"/>
              </a:solidFill>
              <a:latin typeface="Times New Roman" pitchFamily="33" charset="0"/>
              <a:ea typeface="+mn-ea"/>
              <a:cs typeface="+mn-cs"/>
            </a:endParaRPr>
          </a:p>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076AE-07C9-824F-A07D-E9CD3919EDB8}" type="slidenum">
              <a:rPr lang="en-US"/>
              <a:pPr/>
              <a:t>36</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simplest technique is called </a:t>
            </a:r>
            <a:r>
              <a:rPr kumimoji="1" lang="en-US" sz="1200" b="1" kern="1200" baseline="0" dirty="0" smtClean="0">
                <a:solidFill>
                  <a:schemeClr val="tx1"/>
                </a:solidFill>
                <a:latin typeface="Times New Roman" pitchFamily="33" charset="0"/>
                <a:ea typeface="+mn-ea"/>
                <a:cs typeface="+mn-cs"/>
              </a:rPr>
              <a:t>write through. </a:t>
            </a:r>
            <a:r>
              <a:rPr kumimoji="1" lang="en-US" sz="1200" b="0" kern="1200" baseline="0" dirty="0" smtClean="0">
                <a:solidFill>
                  <a:schemeClr val="tx1"/>
                </a:solidFill>
                <a:latin typeface="Times New Roman" pitchFamily="33" charset="0"/>
                <a:ea typeface="+mn-ea"/>
                <a:cs typeface="+mn-cs"/>
              </a:rPr>
              <a:t>Using this technique, all write</a:t>
            </a:r>
          </a:p>
          <a:p>
            <a:r>
              <a:rPr kumimoji="1" lang="en-US" sz="1200" kern="1200" baseline="0" dirty="0" smtClean="0">
                <a:solidFill>
                  <a:schemeClr val="tx1"/>
                </a:solidFill>
                <a:latin typeface="Times New Roman" pitchFamily="33" charset="0"/>
                <a:ea typeface="+mn-ea"/>
                <a:cs typeface="+mn-cs"/>
              </a:rPr>
              <a:t>operations are made to main memory as well as to the cache, ensuring that main</a:t>
            </a:r>
          </a:p>
          <a:p>
            <a:r>
              <a:rPr kumimoji="1" lang="en-US" sz="1200" kern="1200" baseline="0" dirty="0" smtClean="0">
                <a:solidFill>
                  <a:schemeClr val="tx1"/>
                </a:solidFill>
                <a:latin typeface="Times New Roman" pitchFamily="33" charset="0"/>
                <a:ea typeface="+mn-ea"/>
                <a:cs typeface="+mn-cs"/>
              </a:rPr>
              <a:t>memory is always valid. Any other processor–cache module can monitor traffic to</a:t>
            </a:r>
          </a:p>
          <a:p>
            <a:r>
              <a:rPr kumimoji="1" lang="en-US" sz="1200" kern="1200" baseline="0" dirty="0" smtClean="0">
                <a:solidFill>
                  <a:schemeClr val="tx1"/>
                </a:solidFill>
                <a:latin typeface="Times New Roman" pitchFamily="33" charset="0"/>
                <a:ea typeface="+mn-ea"/>
                <a:cs typeface="+mn-cs"/>
              </a:rPr>
              <a:t>main memory to maintain consistency within its own cache. The main disadvantage</a:t>
            </a:r>
          </a:p>
          <a:p>
            <a:r>
              <a:rPr kumimoji="1" lang="en-US" sz="1200" kern="1200" baseline="0" dirty="0" smtClean="0">
                <a:solidFill>
                  <a:schemeClr val="tx1"/>
                </a:solidFill>
                <a:latin typeface="Times New Roman" pitchFamily="33" charset="0"/>
                <a:ea typeface="+mn-ea"/>
                <a:cs typeface="+mn-cs"/>
              </a:rPr>
              <a:t>of this technique is that it generates substantial memory traffic and may create a bottleneck.</a:t>
            </a:r>
          </a:p>
          <a:p>
            <a:r>
              <a:rPr kumimoji="1" lang="en-US" sz="1200" kern="1200" baseline="0" dirty="0" smtClean="0">
                <a:solidFill>
                  <a:schemeClr val="tx1"/>
                </a:solidFill>
                <a:latin typeface="Times New Roman" pitchFamily="33" charset="0"/>
                <a:ea typeface="+mn-ea"/>
                <a:cs typeface="+mn-cs"/>
              </a:rPr>
              <a:t>An alternative technique, known as </a:t>
            </a:r>
            <a:r>
              <a:rPr kumimoji="1" lang="en-US" sz="1200" b="1" kern="1200" baseline="0" dirty="0" smtClean="0">
                <a:solidFill>
                  <a:schemeClr val="tx1"/>
                </a:solidFill>
                <a:latin typeface="Times New Roman" pitchFamily="33" charset="0"/>
                <a:ea typeface="+mn-ea"/>
                <a:cs typeface="+mn-cs"/>
              </a:rPr>
              <a:t>write back, </a:t>
            </a:r>
            <a:r>
              <a:rPr kumimoji="1" lang="en-US" sz="1200" b="0" kern="1200" baseline="0" dirty="0" smtClean="0">
                <a:solidFill>
                  <a:schemeClr val="tx1"/>
                </a:solidFill>
                <a:latin typeface="Times New Roman" pitchFamily="33" charset="0"/>
                <a:ea typeface="+mn-ea"/>
                <a:cs typeface="+mn-cs"/>
              </a:rPr>
              <a:t>minimizes memory writes.</a:t>
            </a:r>
          </a:p>
          <a:p>
            <a:r>
              <a:rPr kumimoji="1" lang="en-US" sz="1200" kern="1200" baseline="0" dirty="0" smtClean="0">
                <a:solidFill>
                  <a:schemeClr val="tx1"/>
                </a:solidFill>
                <a:latin typeface="Times New Roman" pitchFamily="33" charset="0"/>
                <a:ea typeface="+mn-ea"/>
                <a:cs typeface="+mn-cs"/>
              </a:rPr>
              <a:t>With write back, updates are made only in the cache. When an update occurs, a</a:t>
            </a:r>
          </a:p>
          <a:p>
            <a:r>
              <a:rPr kumimoji="1" lang="en-US" sz="1200" b="1" kern="1200" baseline="0" dirty="0" smtClean="0">
                <a:solidFill>
                  <a:schemeClr val="tx1"/>
                </a:solidFill>
                <a:latin typeface="Times New Roman" pitchFamily="33" charset="0"/>
                <a:ea typeface="+mn-ea"/>
                <a:cs typeface="+mn-cs"/>
              </a:rPr>
              <a:t>dirty bit, </a:t>
            </a:r>
            <a:r>
              <a:rPr kumimoji="1" lang="en-US" sz="1200" b="0" kern="1200" baseline="0" dirty="0" smtClean="0">
                <a:solidFill>
                  <a:schemeClr val="tx1"/>
                </a:solidFill>
                <a:latin typeface="Times New Roman" pitchFamily="33" charset="0"/>
                <a:ea typeface="+mn-ea"/>
                <a:cs typeface="+mn-cs"/>
              </a:rPr>
              <a:t>or use bit, associated with the line is set. Then, when a block is replaced, it</a:t>
            </a:r>
          </a:p>
          <a:p>
            <a:r>
              <a:rPr kumimoji="1" lang="en-US" sz="1200" kern="1200" baseline="0" dirty="0" smtClean="0">
                <a:solidFill>
                  <a:schemeClr val="tx1"/>
                </a:solidFill>
                <a:latin typeface="Times New Roman" pitchFamily="33" charset="0"/>
                <a:ea typeface="+mn-ea"/>
                <a:cs typeface="+mn-cs"/>
              </a:rPr>
              <a:t>is written back to main memory if and only if the dirty bit is set. The problem with</a:t>
            </a:r>
          </a:p>
          <a:p>
            <a:r>
              <a:rPr kumimoji="1" lang="en-US" sz="1200" kern="1200" baseline="0" dirty="0" smtClean="0">
                <a:solidFill>
                  <a:schemeClr val="tx1"/>
                </a:solidFill>
                <a:latin typeface="Times New Roman" pitchFamily="33" charset="0"/>
                <a:ea typeface="+mn-ea"/>
                <a:cs typeface="+mn-cs"/>
              </a:rPr>
              <a:t>write back is that portions of main memory are invalid, and hence accesses by I/O</a:t>
            </a:r>
          </a:p>
          <a:p>
            <a:r>
              <a:rPr kumimoji="1" lang="en-US" sz="1200" kern="1200" baseline="0" dirty="0" smtClean="0">
                <a:solidFill>
                  <a:schemeClr val="tx1"/>
                </a:solidFill>
                <a:latin typeface="Times New Roman" pitchFamily="33" charset="0"/>
                <a:ea typeface="+mn-ea"/>
                <a:cs typeface="+mn-cs"/>
              </a:rPr>
              <a:t>modules can be allowed only through the cache. This makes for complex circuitry</a:t>
            </a:r>
          </a:p>
          <a:p>
            <a:r>
              <a:rPr kumimoji="1" lang="en-US" sz="1200" kern="1200" baseline="0" dirty="0" smtClean="0">
                <a:solidFill>
                  <a:schemeClr val="tx1"/>
                </a:solidFill>
                <a:latin typeface="Times New Roman" pitchFamily="33" charset="0"/>
                <a:ea typeface="+mn-ea"/>
                <a:cs typeface="+mn-cs"/>
              </a:rPr>
              <a:t>and a potential bottleneck. Experience has shown that the percentage of memory</a:t>
            </a:r>
          </a:p>
          <a:p>
            <a:r>
              <a:rPr kumimoji="1" lang="en-US" sz="1200" kern="1200" baseline="0" dirty="0" smtClean="0">
                <a:solidFill>
                  <a:schemeClr val="tx1"/>
                </a:solidFill>
                <a:latin typeface="Times New Roman" pitchFamily="33" charset="0"/>
                <a:ea typeface="+mn-ea"/>
                <a:cs typeface="+mn-cs"/>
              </a:rPr>
              <a:t>references that are writes is on the order of 15% [SMIT82]. However, for HPC</a:t>
            </a:r>
          </a:p>
          <a:p>
            <a:r>
              <a:rPr kumimoji="1" lang="en-US" sz="1200" kern="1200" baseline="0" dirty="0" smtClean="0">
                <a:solidFill>
                  <a:schemeClr val="tx1"/>
                </a:solidFill>
                <a:latin typeface="Times New Roman" pitchFamily="33" charset="0"/>
                <a:ea typeface="+mn-ea"/>
                <a:cs typeface="+mn-cs"/>
              </a:rPr>
              <a:t>applications, this number may approach 33% (vector-vector multiplication) and can</a:t>
            </a:r>
          </a:p>
          <a:p>
            <a:r>
              <a:rPr kumimoji="1" lang="en-US" sz="1200" kern="1200" baseline="0" dirty="0" smtClean="0">
                <a:solidFill>
                  <a:schemeClr val="tx1"/>
                </a:solidFill>
                <a:latin typeface="Times New Roman" pitchFamily="33" charset="0"/>
                <a:ea typeface="+mn-ea"/>
                <a:cs typeface="+mn-cs"/>
              </a:rPr>
              <a:t>go as high as 50% (matrix transposition).</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In a bus organization in which more than one device (typically a processor)</a:t>
            </a:r>
          </a:p>
          <a:p>
            <a:r>
              <a:rPr kumimoji="1" lang="en-US" sz="1200" kern="1200" baseline="0" dirty="0" smtClean="0">
                <a:solidFill>
                  <a:schemeClr val="tx1"/>
                </a:solidFill>
                <a:latin typeface="Times New Roman" pitchFamily="33" charset="0"/>
                <a:ea typeface="+mn-ea"/>
                <a:cs typeface="+mn-cs"/>
              </a:rPr>
              <a:t>has a cache and main memory is shared, a new problem is introduced. If data in one</a:t>
            </a:r>
          </a:p>
          <a:p>
            <a:r>
              <a:rPr kumimoji="1" lang="en-US" sz="1200" kern="1200" baseline="0" dirty="0" smtClean="0">
                <a:solidFill>
                  <a:schemeClr val="tx1"/>
                </a:solidFill>
                <a:latin typeface="Times New Roman" pitchFamily="33" charset="0"/>
                <a:ea typeface="+mn-ea"/>
                <a:cs typeface="+mn-cs"/>
              </a:rPr>
              <a:t>cache are altered, this invalidates not only the corresponding word in main memory,</a:t>
            </a:r>
          </a:p>
          <a:p>
            <a:r>
              <a:rPr kumimoji="1" lang="en-US" sz="1200" kern="1200" baseline="0" dirty="0" smtClean="0">
                <a:solidFill>
                  <a:schemeClr val="tx1"/>
                </a:solidFill>
                <a:latin typeface="Times New Roman" pitchFamily="33" charset="0"/>
                <a:ea typeface="+mn-ea"/>
                <a:cs typeface="+mn-cs"/>
              </a:rPr>
              <a:t>but also that same word in other caches (if any other cache happens to have that</a:t>
            </a:r>
          </a:p>
          <a:p>
            <a:r>
              <a:rPr kumimoji="1" lang="en-US" sz="1200" kern="1200" baseline="0" dirty="0" smtClean="0">
                <a:solidFill>
                  <a:schemeClr val="tx1"/>
                </a:solidFill>
                <a:latin typeface="Times New Roman" pitchFamily="33" charset="0"/>
                <a:ea typeface="+mn-ea"/>
                <a:cs typeface="+mn-cs"/>
              </a:rPr>
              <a:t>same word). Even if a write-through policy is used, the other caches may contain</a:t>
            </a:r>
          </a:p>
          <a:p>
            <a:r>
              <a:rPr kumimoji="1" lang="en-US" sz="1200" kern="1200" baseline="0" dirty="0" smtClean="0">
                <a:solidFill>
                  <a:schemeClr val="tx1"/>
                </a:solidFill>
                <a:latin typeface="Times New Roman" pitchFamily="33" charset="0"/>
                <a:ea typeface="+mn-ea"/>
                <a:cs typeface="+mn-cs"/>
              </a:rPr>
              <a:t>invalid data. A system that prevents this problem is said to maintain cache coherency.</a:t>
            </a:r>
          </a:p>
          <a:p>
            <a:r>
              <a:rPr kumimoji="1" lang="en-US" sz="1200" kern="1200" baseline="0" dirty="0" smtClean="0">
                <a:solidFill>
                  <a:schemeClr val="tx1"/>
                </a:solidFill>
                <a:latin typeface="Times New Roman" pitchFamily="33" charset="0"/>
                <a:ea typeface="+mn-ea"/>
                <a:cs typeface="+mn-cs"/>
              </a:rPr>
              <a:t>Possible approaches to cache coherency include the following:</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Bus watching with write through: </a:t>
            </a:r>
            <a:r>
              <a:rPr kumimoji="1" lang="en-US" sz="1200" b="0" kern="1200" baseline="0" dirty="0" smtClean="0">
                <a:solidFill>
                  <a:schemeClr val="tx1"/>
                </a:solidFill>
                <a:latin typeface="Times New Roman" pitchFamily="33" charset="0"/>
                <a:ea typeface="+mn-ea"/>
                <a:cs typeface="+mn-cs"/>
              </a:rPr>
              <a:t>Each cache controller monitors the address</a:t>
            </a:r>
          </a:p>
          <a:p>
            <a:r>
              <a:rPr kumimoji="1" lang="en-US" sz="1200" kern="1200" baseline="0" dirty="0" smtClean="0">
                <a:solidFill>
                  <a:schemeClr val="tx1"/>
                </a:solidFill>
                <a:latin typeface="Times New Roman" pitchFamily="33" charset="0"/>
                <a:ea typeface="+mn-ea"/>
                <a:cs typeface="+mn-cs"/>
              </a:rPr>
              <a:t>lines to detect write operations to memory by other bus masters. If another</a:t>
            </a:r>
          </a:p>
          <a:p>
            <a:r>
              <a:rPr kumimoji="1" lang="en-US" sz="1200" kern="1200" baseline="0" dirty="0" smtClean="0">
                <a:solidFill>
                  <a:schemeClr val="tx1"/>
                </a:solidFill>
                <a:latin typeface="Times New Roman" pitchFamily="33" charset="0"/>
                <a:ea typeface="+mn-ea"/>
                <a:cs typeface="+mn-cs"/>
              </a:rPr>
              <a:t>master writes to a location in shared memory that also resides in the cache</a:t>
            </a:r>
          </a:p>
          <a:p>
            <a:r>
              <a:rPr kumimoji="1" lang="en-US" sz="1200" kern="1200" baseline="0" dirty="0" smtClean="0">
                <a:solidFill>
                  <a:schemeClr val="tx1"/>
                </a:solidFill>
                <a:latin typeface="Times New Roman" pitchFamily="33" charset="0"/>
                <a:ea typeface="+mn-ea"/>
                <a:cs typeface="+mn-cs"/>
              </a:rPr>
              <a:t>memory, the cache controller invalidates that cache entry. This strategy depends</a:t>
            </a:r>
          </a:p>
          <a:p>
            <a:r>
              <a:rPr kumimoji="1" lang="en-US" sz="1200" kern="1200" baseline="0" dirty="0" smtClean="0">
                <a:solidFill>
                  <a:schemeClr val="tx1"/>
                </a:solidFill>
                <a:latin typeface="Times New Roman" pitchFamily="33" charset="0"/>
                <a:ea typeface="+mn-ea"/>
                <a:cs typeface="+mn-cs"/>
              </a:rPr>
              <a:t>on the use of a write-through policy by all cache controllers.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Hardware transparency: </a:t>
            </a:r>
            <a:r>
              <a:rPr kumimoji="1" lang="en-US" sz="1200" b="0" kern="1200" baseline="0" dirty="0" smtClean="0">
                <a:solidFill>
                  <a:schemeClr val="tx1"/>
                </a:solidFill>
                <a:latin typeface="Times New Roman" pitchFamily="33" charset="0"/>
                <a:ea typeface="+mn-ea"/>
                <a:cs typeface="+mn-cs"/>
              </a:rPr>
              <a:t>Additional hardware is used to ensure that all updates</a:t>
            </a:r>
          </a:p>
          <a:p>
            <a:r>
              <a:rPr kumimoji="1" lang="en-US" sz="1200" kern="1200" baseline="0" dirty="0" smtClean="0">
                <a:solidFill>
                  <a:schemeClr val="tx1"/>
                </a:solidFill>
                <a:latin typeface="Times New Roman" pitchFamily="33" charset="0"/>
                <a:ea typeface="+mn-ea"/>
                <a:cs typeface="+mn-cs"/>
              </a:rPr>
              <a:t>to main memory via cache are reflected in all caches. Thus, if one processor</a:t>
            </a:r>
          </a:p>
          <a:p>
            <a:r>
              <a:rPr kumimoji="1" lang="en-US" sz="1200" kern="1200" baseline="0" dirty="0" smtClean="0">
                <a:solidFill>
                  <a:schemeClr val="tx1"/>
                </a:solidFill>
                <a:latin typeface="Times New Roman" pitchFamily="33" charset="0"/>
                <a:ea typeface="+mn-ea"/>
                <a:cs typeface="+mn-cs"/>
              </a:rPr>
              <a:t>modifies a word in its cache, this update is written to main memory. In addition,</a:t>
            </a:r>
          </a:p>
          <a:p>
            <a:r>
              <a:rPr kumimoji="1" lang="en-US" sz="1200" kern="1200" baseline="0" dirty="0" smtClean="0">
                <a:solidFill>
                  <a:schemeClr val="tx1"/>
                </a:solidFill>
                <a:latin typeface="Times New Roman" pitchFamily="33" charset="0"/>
                <a:ea typeface="+mn-ea"/>
                <a:cs typeface="+mn-cs"/>
              </a:rPr>
              <a:t>any matching words in other caches are similarly updated.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Non-cacheable memory: </a:t>
            </a:r>
            <a:r>
              <a:rPr kumimoji="1" lang="en-US" sz="1200" b="0" kern="1200" baseline="0" dirty="0" smtClean="0">
                <a:solidFill>
                  <a:schemeClr val="tx1"/>
                </a:solidFill>
                <a:latin typeface="Times New Roman" pitchFamily="33" charset="0"/>
                <a:ea typeface="+mn-ea"/>
                <a:cs typeface="+mn-cs"/>
              </a:rPr>
              <a:t>Only a portion of main memory is shared by more</a:t>
            </a:r>
          </a:p>
          <a:p>
            <a:r>
              <a:rPr kumimoji="1" lang="en-US" sz="1200" kern="1200" baseline="0" dirty="0" smtClean="0">
                <a:solidFill>
                  <a:schemeClr val="tx1"/>
                </a:solidFill>
                <a:latin typeface="Times New Roman" pitchFamily="33" charset="0"/>
                <a:ea typeface="+mn-ea"/>
                <a:cs typeface="+mn-cs"/>
              </a:rPr>
              <a:t>than one processor, and this is designated as non-cacheable. In such a system,</a:t>
            </a:r>
          </a:p>
          <a:p>
            <a:r>
              <a:rPr kumimoji="1" lang="en-US" sz="1200" kern="1200" baseline="0" dirty="0" smtClean="0">
                <a:solidFill>
                  <a:schemeClr val="tx1"/>
                </a:solidFill>
                <a:latin typeface="Times New Roman" pitchFamily="33" charset="0"/>
                <a:ea typeface="+mn-ea"/>
                <a:cs typeface="+mn-cs"/>
              </a:rPr>
              <a:t>all accesses to shared memory are cache misses, because the shared memory</a:t>
            </a:r>
          </a:p>
          <a:p>
            <a:r>
              <a:rPr kumimoji="1" lang="en-US" sz="1200" kern="1200" baseline="0" dirty="0" smtClean="0">
                <a:solidFill>
                  <a:schemeClr val="tx1"/>
                </a:solidFill>
                <a:latin typeface="Times New Roman" pitchFamily="33" charset="0"/>
                <a:ea typeface="+mn-ea"/>
                <a:cs typeface="+mn-cs"/>
              </a:rPr>
              <a:t>is never copied into the cache. The non-cacheable memory can be identified</a:t>
            </a:r>
          </a:p>
          <a:p>
            <a:r>
              <a:rPr kumimoji="1" lang="en-US" sz="1200" kern="1200" baseline="0" dirty="0" smtClean="0">
                <a:solidFill>
                  <a:schemeClr val="tx1"/>
                </a:solidFill>
                <a:latin typeface="Times New Roman" pitchFamily="33" charset="0"/>
                <a:ea typeface="+mn-ea"/>
                <a:cs typeface="+mn-cs"/>
              </a:rPr>
              <a:t>using chip-select logic or high-address bits.</a:t>
            </a:r>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kumimoji="1" lang="en-US" sz="1200" kern="1200" baseline="0" dirty="0" smtClean="0">
                <a:solidFill>
                  <a:schemeClr val="tx1"/>
                </a:solidFill>
                <a:latin typeface="Times New Roman" pitchFamily="33" charset="0"/>
                <a:ea typeface="+mn-ea"/>
                <a:cs typeface="+mn-cs"/>
              </a:rPr>
              <a:t>Another design element is the line size. When a block of data is retrieved and placed</a:t>
            </a:r>
          </a:p>
          <a:p>
            <a:r>
              <a:rPr kumimoji="1" lang="en-US" sz="1200" kern="1200" baseline="0" dirty="0" smtClean="0">
                <a:solidFill>
                  <a:schemeClr val="tx1"/>
                </a:solidFill>
                <a:latin typeface="Times New Roman" pitchFamily="33" charset="0"/>
                <a:ea typeface="+mn-ea"/>
                <a:cs typeface="+mn-cs"/>
              </a:rPr>
              <a:t>in the cache, not only the desired word but also some number of adjacent words are</a:t>
            </a:r>
          </a:p>
          <a:p>
            <a:r>
              <a:rPr kumimoji="1" lang="en-US" sz="1200" kern="1200" baseline="0" dirty="0" smtClean="0">
                <a:solidFill>
                  <a:schemeClr val="tx1"/>
                </a:solidFill>
                <a:latin typeface="Times New Roman" pitchFamily="33" charset="0"/>
                <a:ea typeface="+mn-ea"/>
                <a:cs typeface="+mn-cs"/>
              </a:rPr>
              <a:t>retrieved. As the block size increases from very small to larger sizes, the hit ratio</a:t>
            </a:r>
          </a:p>
          <a:p>
            <a:r>
              <a:rPr kumimoji="1" lang="en-US" sz="1200" kern="1200" baseline="0" dirty="0" smtClean="0">
                <a:solidFill>
                  <a:schemeClr val="tx1"/>
                </a:solidFill>
                <a:latin typeface="Times New Roman" pitchFamily="33" charset="0"/>
                <a:ea typeface="+mn-ea"/>
                <a:cs typeface="+mn-cs"/>
              </a:rPr>
              <a:t>will at first increase because of the principle of locality, which states that data in the</a:t>
            </a:r>
          </a:p>
          <a:p>
            <a:r>
              <a:rPr kumimoji="1" lang="en-US" sz="1200" kern="1200" baseline="0" dirty="0" smtClean="0">
                <a:solidFill>
                  <a:schemeClr val="tx1"/>
                </a:solidFill>
                <a:latin typeface="Times New Roman" pitchFamily="33" charset="0"/>
                <a:ea typeface="+mn-ea"/>
                <a:cs typeface="+mn-cs"/>
              </a:rPr>
              <a:t>vicinity of a referenced word are likely to be referenced in the near future. As the</a:t>
            </a:r>
          </a:p>
          <a:p>
            <a:r>
              <a:rPr kumimoji="1" lang="en-US" sz="1200" kern="1200" baseline="0" dirty="0" smtClean="0">
                <a:solidFill>
                  <a:schemeClr val="tx1"/>
                </a:solidFill>
                <a:latin typeface="Times New Roman" pitchFamily="33" charset="0"/>
                <a:ea typeface="+mn-ea"/>
                <a:cs typeface="+mn-cs"/>
              </a:rPr>
              <a:t>block size increases, more useful data are brought into the cache. The hit ratio will</a:t>
            </a:r>
          </a:p>
          <a:p>
            <a:r>
              <a:rPr kumimoji="1" lang="en-US" sz="1200" kern="1200" baseline="0" dirty="0" smtClean="0">
                <a:solidFill>
                  <a:schemeClr val="tx1"/>
                </a:solidFill>
                <a:latin typeface="Times New Roman" pitchFamily="33" charset="0"/>
                <a:ea typeface="+mn-ea"/>
                <a:cs typeface="+mn-cs"/>
              </a:rPr>
              <a:t>begin to decrease, however, as the block becomes even bigger and the probability</a:t>
            </a:r>
          </a:p>
          <a:p>
            <a:r>
              <a:rPr kumimoji="1" lang="en-US" sz="1200" kern="1200" baseline="0" dirty="0" smtClean="0">
                <a:solidFill>
                  <a:schemeClr val="tx1"/>
                </a:solidFill>
                <a:latin typeface="Times New Roman" pitchFamily="33" charset="0"/>
                <a:ea typeface="+mn-ea"/>
                <a:cs typeface="+mn-cs"/>
              </a:rPr>
              <a:t>of using the newly fetched information becomes less than the probability of reusing</a:t>
            </a:r>
          </a:p>
          <a:p>
            <a:r>
              <a:rPr kumimoji="1" lang="en-US" sz="1200" kern="1200" baseline="0" dirty="0" smtClean="0">
                <a:solidFill>
                  <a:schemeClr val="tx1"/>
                </a:solidFill>
                <a:latin typeface="Times New Roman" pitchFamily="33" charset="0"/>
                <a:ea typeface="+mn-ea"/>
                <a:cs typeface="+mn-cs"/>
              </a:rPr>
              <a:t>the information that has to be replaced. Two specific effects come into play:</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Larger blocks reduce the number of blocks that fit into a cache. Because each</a:t>
            </a:r>
          </a:p>
          <a:p>
            <a:r>
              <a:rPr kumimoji="1" lang="en-US" sz="1200" kern="1200" baseline="0" dirty="0" smtClean="0">
                <a:solidFill>
                  <a:schemeClr val="tx1"/>
                </a:solidFill>
                <a:latin typeface="Times New Roman" pitchFamily="33" charset="0"/>
                <a:ea typeface="+mn-ea"/>
                <a:cs typeface="+mn-cs"/>
              </a:rPr>
              <a:t>block fetch overwrites older cache contents, a small number of blocks results</a:t>
            </a:r>
          </a:p>
          <a:p>
            <a:r>
              <a:rPr kumimoji="1" lang="en-US" sz="1200" kern="1200" baseline="0" dirty="0" smtClean="0">
                <a:solidFill>
                  <a:schemeClr val="tx1"/>
                </a:solidFill>
                <a:latin typeface="Times New Roman" pitchFamily="33" charset="0"/>
                <a:ea typeface="+mn-ea"/>
                <a:cs typeface="+mn-cs"/>
              </a:rPr>
              <a:t>in data being overwritten shortly after they are fetched.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As a block becomes larger, each additional word is farther from the requested</a:t>
            </a:r>
          </a:p>
          <a:p>
            <a:r>
              <a:rPr kumimoji="1" lang="en-US" sz="1200" kern="1200" baseline="0" dirty="0" smtClean="0">
                <a:solidFill>
                  <a:schemeClr val="tx1"/>
                </a:solidFill>
                <a:latin typeface="Times New Roman" pitchFamily="33" charset="0"/>
                <a:ea typeface="+mn-ea"/>
                <a:cs typeface="+mn-cs"/>
              </a:rPr>
              <a:t>word and therefore less likely to be needed in the near future.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relationship between block size and hit ratio is complex, depending on</a:t>
            </a:r>
          </a:p>
          <a:p>
            <a:r>
              <a:rPr kumimoji="1" lang="en-US" sz="1200" kern="1200" baseline="0" dirty="0" smtClean="0">
                <a:solidFill>
                  <a:schemeClr val="tx1"/>
                </a:solidFill>
                <a:latin typeface="Times New Roman" pitchFamily="33" charset="0"/>
                <a:ea typeface="+mn-ea"/>
                <a:cs typeface="+mn-cs"/>
              </a:rPr>
              <a:t>the locality characteristics of a particular program, and no definitive optimum value</a:t>
            </a:r>
          </a:p>
          <a:p>
            <a:r>
              <a:rPr kumimoji="1" lang="en-US" sz="1200" kern="1200" baseline="0" dirty="0" smtClean="0">
                <a:solidFill>
                  <a:schemeClr val="tx1"/>
                </a:solidFill>
                <a:latin typeface="Times New Roman" pitchFamily="33" charset="0"/>
                <a:ea typeface="+mn-ea"/>
                <a:cs typeface="+mn-cs"/>
              </a:rPr>
              <a:t>has been found. A size of from 8 to 64 bytes seems reasonably close to optimum</a:t>
            </a:r>
          </a:p>
          <a:p>
            <a:r>
              <a:rPr kumimoji="1" lang="en-US" sz="1200" kern="1200" baseline="0" dirty="0" smtClean="0">
                <a:solidFill>
                  <a:schemeClr val="tx1"/>
                </a:solidFill>
                <a:latin typeface="Times New Roman" pitchFamily="33" charset="0"/>
                <a:ea typeface="+mn-ea"/>
                <a:cs typeface="+mn-cs"/>
              </a:rPr>
              <a:t>[SMIT87, PRZY88, PRZY90, HAND98]. For HPC systems, 64- and 128-byte cache</a:t>
            </a:r>
          </a:p>
          <a:p>
            <a:r>
              <a:rPr kumimoji="1" lang="en-US" sz="1200" kern="1200" baseline="0" dirty="0" smtClean="0">
                <a:solidFill>
                  <a:schemeClr val="tx1"/>
                </a:solidFill>
                <a:latin typeface="Times New Roman" pitchFamily="33" charset="0"/>
                <a:ea typeface="+mn-ea"/>
                <a:cs typeface="+mn-cs"/>
              </a:rPr>
              <a:t>line sizes are most frequently used.</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As logic density has increased, it has become possible to</a:t>
            </a:r>
          </a:p>
          <a:p>
            <a:r>
              <a:rPr kumimoji="1" lang="en-US" sz="1200" kern="1200" baseline="0" dirty="0" smtClean="0">
                <a:solidFill>
                  <a:schemeClr val="tx1"/>
                </a:solidFill>
                <a:latin typeface="Times New Roman" pitchFamily="33" charset="0"/>
                <a:ea typeface="+mn-ea"/>
                <a:cs typeface="+mn-cs"/>
              </a:rPr>
              <a:t>have a cache on the same chip as the processor: the on-chip cache. Compared with</a:t>
            </a:r>
          </a:p>
          <a:p>
            <a:r>
              <a:rPr kumimoji="1" lang="en-US" sz="1200" kern="1200" baseline="0" dirty="0" smtClean="0">
                <a:solidFill>
                  <a:schemeClr val="tx1"/>
                </a:solidFill>
                <a:latin typeface="Times New Roman" pitchFamily="33" charset="0"/>
                <a:ea typeface="+mn-ea"/>
                <a:cs typeface="+mn-cs"/>
              </a:rPr>
              <a:t>a cache reachable via an external bus, the on-chip cache reduces the processor’s</a:t>
            </a:r>
          </a:p>
          <a:p>
            <a:r>
              <a:rPr kumimoji="1" lang="en-US" sz="1200" kern="1200" baseline="0" dirty="0" smtClean="0">
                <a:solidFill>
                  <a:schemeClr val="tx1"/>
                </a:solidFill>
                <a:latin typeface="Times New Roman" pitchFamily="33" charset="0"/>
                <a:ea typeface="+mn-ea"/>
                <a:cs typeface="+mn-cs"/>
              </a:rPr>
              <a:t>external bus activity and therefore speeds up execution times and increases overall</a:t>
            </a:r>
          </a:p>
          <a:p>
            <a:r>
              <a:rPr kumimoji="1" lang="en-US" sz="1200" kern="1200" baseline="0" dirty="0" smtClean="0">
                <a:solidFill>
                  <a:schemeClr val="tx1"/>
                </a:solidFill>
                <a:latin typeface="Times New Roman" pitchFamily="33" charset="0"/>
                <a:ea typeface="+mn-ea"/>
                <a:cs typeface="+mn-cs"/>
              </a:rPr>
              <a:t>system performance. When the requested instruction or data is found in the on-chip</a:t>
            </a:r>
          </a:p>
          <a:p>
            <a:r>
              <a:rPr kumimoji="1" lang="en-US" sz="1200" kern="1200" baseline="0" dirty="0" smtClean="0">
                <a:solidFill>
                  <a:schemeClr val="tx1"/>
                </a:solidFill>
                <a:latin typeface="Times New Roman" pitchFamily="33" charset="0"/>
                <a:ea typeface="+mn-ea"/>
                <a:cs typeface="+mn-cs"/>
              </a:rPr>
              <a:t>cache, the bus access is eliminated. Because of the short data paths internal to</a:t>
            </a:r>
          </a:p>
          <a:p>
            <a:r>
              <a:rPr kumimoji="1" lang="en-US" sz="1200" kern="1200" baseline="0" dirty="0" smtClean="0">
                <a:solidFill>
                  <a:schemeClr val="tx1"/>
                </a:solidFill>
                <a:latin typeface="Times New Roman" pitchFamily="33" charset="0"/>
                <a:ea typeface="+mn-ea"/>
                <a:cs typeface="+mn-cs"/>
              </a:rPr>
              <a:t>the processor, compared with bus lengths, on-chip cache accesses will complete</a:t>
            </a:r>
          </a:p>
          <a:p>
            <a:r>
              <a:rPr kumimoji="1" lang="en-US" sz="1200" kern="1200" baseline="0" dirty="0" smtClean="0">
                <a:solidFill>
                  <a:schemeClr val="tx1"/>
                </a:solidFill>
                <a:latin typeface="Times New Roman" pitchFamily="33" charset="0"/>
                <a:ea typeface="+mn-ea"/>
                <a:cs typeface="+mn-cs"/>
              </a:rPr>
              <a:t>appreciably faster than would even zero-wait state bus cycles. Furthermore, during</a:t>
            </a:r>
          </a:p>
          <a:p>
            <a:r>
              <a:rPr kumimoji="1" lang="en-US" sz="1200" kern="1200" baseline="0" dirty="0" smtClean="0">
                <a:solidFill>
                  <a:schemeClr val="tx1"/>
                </a:solidFill>
                <a:latin typeface="Times New Roman" pitchFamily="33" charset="0"/>
                <a:ea typeface="+mn-ea"/>
                <a:cs typeface="+mn-cs"/>
              </a:rPr>
              <a:t>this period the bus is free to support other transfers.</a:t>
            </a:r>
          </a:p>
          <a:p>
            <a:r>
              <a:rPr kumimoji="1" lang="en-US" sz="1200" kern="1200" baseline="0" dirty="0" smtClean="0">
                <a:solidFill>
                  <a:schemeClr val="tx1"/>
                </a:solidFill>
                <a:latin typeface="Times New Roman" pitchFamily="33" charset="0"/>
                <a:ea typeface="+mn-ea"/>
                <a:cs typeface="+mn-cs"/>
              </a:rPr>
              <a:t>The inclusion of an on-chip cache leaves open the question of whether an</a:t>
            </a:r>
          </a:p>
          <a:p>
            <a:r>
              <a:rPr kumimoji="1" lang="en-US" sz="1200" kern="1200" baseline="0" dirty="0" smtClean="0">
                <a:solidFill>
                  <a:schemeClr val="tx1"/>
                </a:solidFill>
                <a:latin typeface="Times New Roman" pitchFamily="33" charset="0"/>
                <a:ea typeface="+mn-ea"/>
                <a:cs typeface="+mn-cs"/>
              </a:rPr>
              <a:t>off-chip, or external, cache is still desirable. Typically, the answer is yes, and most contemporary</a:t>
            </a:r>
          </a:p>
          <a:p>
            <a:r>
              <a:rPr kumimoji="1" lang="en-US" sz="1200" kern="1200" baseline="0" dirty="0" smtClean="0">
                <a:solidFill>
                  <a:schemeClr val="tx1"/>
                </a:solidFill>
                <a:latin typeface="Times New Roman" pitchFamily="33" charset="0"/>
                <a:ea typeface="+mn-ea"/>
                <a:cs typeface="+mn-cs"/>
              </a:rPr>
              <a:t>designs include both on-chip and external caches. The simplest such organization</a:t>
            </a:r>
          </a:p>
          <a:p>
            <a:r>
              <a:rPr kumimoji="1" lang="en-US" sz="1200" kern="1200" baseline="0" dirty="0" smtClean="0">
                <a:solidFill>
                  <a:schemeClr val="tx1"/>
                </a:solidFill>
                <a:latin typeface="Times New Roman" pitchFamily="33" charset="0"/>
                <a:ea typeface="+mn-ea"/>
                <a:cs typeface="+mn-cs"/>
              </a:rPr>
              <a:t>is known as a two-level cache, with the internal cache designated as level 1 (L1)</a:t>
            </a:r>
          </a:p>
          <a:p>
            <a:r>
              <a:rPr kumimoji="1" lang="en-US" sz="1200" kern="1200" baseline="0" dirty="0" smtClean="0">
                <a:solidFill>
                  <a:schemeClr val="tx1"/>
                </a:solidFill>
                <a:latin typeface="Times New Roman" pitchFamily="33" charset="0"/>
                <a:ea typeface="+mn-ea"/>
                <a:cs typeface="+mn-cs"/>
              </a:rPr>
              <a:t>and the external cache designated as level 2 (L2). The reason for including an L2 cache</a:t>
            </a:r>
          </a:p>
          <a:p>
            <a:r>
              <a:rPr kumimoji="1" lang="en-US" sz="1200" kern="1200" baseline="0" dirty="0" smtClean="0">
                <a:solidFill>
                  <a:schemeClr val="tx1"/>
                </a:solidFill>
                <a:latin typeface="Times New Roman" pitchFamily="33" charset="0"/>
                <a:ea typeface="+mn-ea"/>
                <a:cs typeface="+mn-cs"/>
              </a:rPr>
              <a:t>is the following: If there is no L2 cache and the processor makes an access request</a:t>
            </a:r>
          </a:p>
          <a:p>
            <a:r>
              <a:rPr kumimoji="1" lang="en-US" sz="1200" kern="1200" baseline="0" dirty="0" smtClean="0">
                <a:solidFill>
                  <a:schemeClr val="tx1"/>
                </a:solidFill>
                <a:latin typeface="Times New Roman" pitchFamily="33" charset="0"/>
                <a:ea typeface="+mn-ea"/>
                <a:cs typeface="+mn-cs"/>
              </a:rPr>
              <a:t>for a memory location not in the L1 cache, then the processor must access DRAM or</a:t>
            </a:r>
          </a:p>
          <a:p>
            <a:r>
              <a:rPr kumimoji="1" lang="en-US" sz="1200" kern="1200" baseline="0" dirty="0" smtClean="0">
                <a:solidFill>
                  <a:schemeClr val="tx1"/>
                </a:solidFill>
                <a:latin typeface="Times New Roman" pitchFamily="33" charset="0"/>
                <a:ea typeface="+mn-ea"/>
                <a:cs typeface="+mn-cs"/>
              </a:rPr>
              <a:t>ROM memory across the bus. Due to the typically slow bus speed and slow memory</a:t>
            </a:r>
          </a:p>
          <a:p>
            <a:r>
              <a:rPr kumimoji="1" lang="en-US" sz="1200" kern="1200" baseline="0" dirty="0" smtClean="0">
                <a:solidFill>
                  <a:schemeClr val="tx1"/>
                </a:solidFill>
                <a:latin typeface="Times New Roman" pitchFamily="33" charset="0"/>
                <a:ea typeface="+mn-ea"/>
                <a:cs typeface="+mn-cs"/>
              </a:rPr>
              <a:t>access time, this results in poor performance. On the other hand, if an L2 SRAM (static</a:t>
            </a:r>
          </a:p>
          <a:p>
            <a:r>
              <a:rPr kumimoji="1" lang="en-US" sz="1200" kern="1200" baseline="0" dirty="0" smtClean="0">
                <a:solidFill>
                  <a:schemeClr val="tx1"/>
                </a:solidFill>
                <a:latin typeface="Times New Roman" pitchFamily="33" charset="0"/>
                <a:ea typeface="+mn-ea"/>
                <a:cs typeface="+mn-cs"/>
              </a:rPr>
              <a:t>RAM) cache is used, then frequently the missing information can be quickly retrieved.</a:t>
            </a:r>
          </a:p>
          <a:p>
            <a:r>
              <a:rPr kumimoji="1" lang="en-US" sz="1200" kern="1200" baseline="0" dirty="0" smtClean="0">
                <a:solidFill>
                  <a:schemeClr val="tx1"/>
                </a:solidFill>
                <a:latin typeface="Times New Roman" pitchFamily="33" charset="0"/>
                <a:ea typeface="+mn-ea"/>
                <a:cs typeface="+mn-cs"/>
              </a:rPr>
              <a:t>If the SRAM is fast enough to match the bus speed, then the data can be accessed</a:t>
            </a:r>
          </a:p>
          <a:p>
            <a:r>
              <a:rPr kumimoji="1" lang="en-US" sz="1200" kern="1200" baseline="0" dirty="0" smtClean="0">
                <a:solidFill>
                  <a:schemeClr val="tx1"/>
                </a:solidFill>
                <a:latin typeface="Times New Roman" pitchFamily="33" charset="0"/>
                <a:ea typeface="+mn-ea"/>
                <a:cs typeface="+mn-cs"/>
              </a:rPr>
              <a:t>using a zero-wait state transaction, the fastest type of bus transfer.</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Two features of contemporary cache design for multilevel caches are noteworthy.</a:t>
            </a:r>
          </a:p>
          <a:p>
            <a:r>
              <a:rPr kumimoji="1" lang="en-US" sz="1200" kern="1200" baseline="0" dirty="0" smtClean="0">
                <a:solidFill>
                  <a:schemeClr val="tx1"/>
                </a:solidFill>
                <a:latin typeface="Times New Roman" pitchFamily="33" charset="0"/>
                <a:ea typeface="+mn-ea"/>
                <a:cs typeface="+mn-cs"/>
              </a:rPr>
              <a:t>First, for an off-chip L2 cache, many designs do not use the system bus as</a:t>
            </a:r>
          </a:p>
          <a:p>
            <a:r>
              <a:rPr kumimoji="1" lang="en-US" sz="1200" kern="1200" baseline="0" dirty="0" smtClean="0">
                <a:solidFill>
                  <a:schemeClr val="tx1"/>
                </a:solidFill>
                <a:latin typeface="Times New Roman" pitchFamily="33" charset="0"/>
                <a:ea typeface="+mn-ea"/>
                <a:cs typeface="+mn-cs"/>
              </a:rPr>
              <a:t>the path for transfer between the L2 cache and the processor, but use a separate</a:t>
            </a:r>
          </a:p>
          <a:p>
            <a:r>
              <a:rPr kumimoji="1" lang="en-US" sz="1200" kern="1200" baseline="0" dirty="0" smtClean="0">
                <a:solidFill>
                  <a:schemeClr val="tx1"/>
                </a:solidFill>
                <a:latin typeface="Times New Roman" pitchFamily="33" charset="0"/>
                <a:ea typeface="+mn-ea"/>
                <a:cs typeface="+mn-cs"/>
              </a:rPr>
              <a:t>data path, so as to reduce the burden on the system bus. Second, with the continued</a:t>
            </a:r>
          </a:p>
          <a:p>
            <a:r>
              <a:rPr kumimoji="1" lang="en-US" sz="1200" kern="1200" baseline="0" dirty="0" smtClean="0">
                <a:solidFill>
                  <a:schemeClr val="tx1"/>
                </a:solidFill>
                <a:latin typeface="Times New Roman" pitchFamily="33" charset="0"/>
                <a:ea typeface="+mn-ea"/>
                <a:cs typeface="+mn-cs"/>
              </a:rPr>
              <a:t>shrinkage of processor components, a number of processors now incorporate the L2</a:t>
            </a:r>
          </a:p>
          <a:p>
            <a:r>
              <a:rPr kumimoji="1" lang="en-US" sz="1200" kern="1200" baseline="0" dirty="0" smtClean="0">
                <a:solidFill>
                  <a:schemeClr val="tx1"/>
                </a:solidFill>
                <a:latin typeface="Times New Roman" pitchFamily="33" charset="0"/>
                <a:ea typeface="+mn-ea"/>
                <a:cs typeface="+mn-cs"/>
              </a:rPr>
              <a:t>cache on the processor chip, improving performance.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potential savings due to the use of an L2 cache depends on the hit rates</a:t>
            </a:r>
          </a:p>
          <a:p>
            <a:r>
              <a:rPr kumimoji="1" lang="en-US" sz="1200" kern="1200" baseline="0" dirty="0" smtClean="0">
                <a:solidFill>
                  <a:schemeClr val="tx1"/>
                </a:solidFill>
                <a:latin typeface="Times New Roman" pitchFamily="33" charset="0"/>
                <a:ea typeface="+mn-ea"/>
                <a:cs typeface="+mn-cs"/>
              </a:rPr>
              <a:t>in both the L1 and L2 caches. Several studies have shown that, in general, the use</a:t>
            </a:r>
          </a:p>
          <a:p>
            <a:r>
              <a:rPr kumimoji="1" lang="en-US" sz="1200" kern="1200" baseline="0" dirty="0" smtClean="0">
                <a:solidFill>
                  <a:schemeClr val="tx1"/>
                </a:solidFill>
                <a:latin typeface="Times New Roman" pitchFamily="33" charset="0"/>
                <a:ea typeface="+mn-ea"/>
                <a:cs typeface="+mn-cs"/>
              </a:rPr>
              <a:t>of a second-level cache does improve performance (e.g., see [AZIM92], [NOVI93],</a:t>
            </a:r>
          </a:p>
          <a:p>
            <a:r>
              <a:rPr kumimoji="1" lang="en-US" sz="1200" kern="1200" baseline="0" dirty="0" smtClean="0">
                <a:solidFill>
                  <a:schemeClr val="tx1"/>
                </a:solidFill>
                <a:latin typeface="Times New Roman" pitchFamily="33" charset="0"/>
                <a:ea typeface="+mn-ea"/>
                <a:cs typeface="+mn-cs"/>
              </a:rPr>
              <a:t>[HAND98]). However, the use of multilevel caches does complicate all of the design</a:t>
            </a:r>
          </a:p>
          <a:p>
            <a:r>
              <a:rPr kumimoji="1" lang="en-US" sz="1200" kern="1200" baseline="0" dirty="0" smtClean="0">
                <a:solidFill>
                  <a:schemeClr val="tx1"/>
                </a:solidFill>
                <a:latin typeface="Times New Roman" pitchFamily="33" charset="0"/>
                <a:ea typeface="+mn-ea"/>
                <a:cs typeface="+mn-cs"/>
              </a:rPr>
              <a:t>issues related to caches, including size, replacement algorithm, and write policy; see</a:t>
            </a:r>
          </a:p>
          <a:p>
            <a:r>
              <a:rPr kumimoji="1" lang="en-US" sz="1200" kern="1200" baseline="0" dirty="0" smtClean="0">
                <a:solidFill>
                  <a:schemeClr val="tx1"/>
                </a:solidFill>
                <a:latin typeface="Times New Roman" pitchFamily="33" charset="0"/>
                <a:ea typeface="+mn-ea"/>
                <a:cs typeface="+mn-cs"/>
              </a:rPr>
              <a:t>[HAND98] and [PEIR99] for discussions.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smtClean="0">
                <a:solidFill>
                  <a:schemeClr val="tx1"/>
                </a:solidFill>
                <a:latin typeface="Times New Roman" pitchFamily="33" charset="0"/>
                <a:ea typeface="+mn-ea"/>
                <a:cs typeface="+mn-cs"/>
              </a:rPr>
              <a:t>Figure 4.17 shows the results of one simulation study of two-level cache performance</a:t>
            </a:r>
          </a:p>
          <a:p>
            <a:r>
              <a:rPr kumimoji="1" lang="en-US" sz="1200" kern="1200" baseline="0" dirty="0" smtClean="0">
                <a:solidFill>
                  <a:schemeClr val="tx1"/>
                </a:solidFill>
                <a:latin typeface="Times New Roman" pitchFamily="33" charset="0"/>
                <a:ea typeface="+mn-ea"/>
                <a:cs typeface="+mn-cs"/>
              </a:rPr>
              <a:t>as a function of cache size [GENU04]. The figure assumes that both</a:t>
            </a:r>
          </a:p>
          <a:p>
            <a:r>
              <a:rPr kumimoji="1" lang="en-US" sz="1200" kern="1200" baseline="0" dirty="0" smtClean="0">
                <a:solidFill>
                  <a:schemeClr val="tx1"/>
                </a:solidFill>
                <a:latin typeface="Times New Roman" pitchFamily="33" charset="0"/>
                <a:ea typeface="+mn-ea"/>
                <a:cs typeface="+mn-cs"/>
              </a:rPr>
              <a:t>caches have the same line size and shows the total hit ratio. That is, a hit is counted</a:t>
            </a:r>
          </a:p>
          <a:p>
            <a:r>
              <a:rPr kumimoji="1" lang="en-US" sz="1200" kern="1200" baseline="0" dirty="0" smtClean="0">
                <a:solidFill>
                  <a:schemeClr val="tx1"/>
                </a:solidFill>
                <a:latin typeface="Times New Roman" pitchFamily="33" charset="0"/>
                <a:ea typeface="+mn-ea"/>
                <a:cs typeface="+mn-cs"/>
              </a:rPr>
              <a:t>if the desired data appears in either the L1 or the L2 cache. The figure shows the</a:t>
            </a:r>
          </a:p>
          <a:p>
            <a:r>
              <a:rPr kumimoji="1" lang="en-US" sz="1200" kern="1200" baseline="0" dirty="0" smtClean="0">
                <a:solidFill>
                  <a:schemeClr val="tx1"/>
                </a:solidFill>
                <a:latin typeface="Times New Roman" pitchFamily="33" charset="0"/>
                <a:ea typeface="+mn-ea"/>
                <a:cs typeface="+mn-cs"/>
              </a:rPr>
              <a:t>impact of L2 on total hits with respect to L1 size. L2 has little effect on the total</a:t>
            </a:r>
          </a:p>
          <a:p>
            <a:r>
              <a:rPr kumimoji="1" lang="en-US" sz="1200" kern="1200" baseline="0" dirty="0" smtClean="0">
                <a:solidFill>
                  <a:schemeClr val="tx1"/>
                </a:solidFill>
                <a:latin typeface="Times New Roman" pitchFamily="33" charset="0"/>
                <a:ea typeface="+mn-ea"/>
                <a:cs typeface="+mn-cs"/>
              </a:rPr>
              <a:t>number of cache hits until it is at least double the L1 cache size. Note that the steepest</a:t>
            </a:r>
          </a:p>
          <a:p>
            <a:r>
              <a:rPr kumimoji="1" lang="en-US" sz="1200" kern="1200" baseline="0" dirty="0" smtClean="0">
                <a:solidFill>
                  <a:schemeClr val="tx1"/>
                </a:solidFill>
                <a:latin typeface="Times New Roman" pitchFamily="33" charset="0"/>
                <a:ea typeface="+mn-ea"/>
                <a:cs typeface="+mn-cs"/>
              </a:rPr>
              <a:t>part of the slope for an L1 cache of 8 Kbytes is for an L2 cache of 16 Kbytes.</a:t>
            </a:r>
          </a:p>
          <a:p>
            <a:r>
              <a:rPr kumimoji="1" lang="en-US" sz="1200" kern="1200" baseline="0" dirty="0" smtClean="0">
                <a:solidFill>
                  <a:schemeClr val="tx1"/>
                </a:solidFill>
                <a:latin typeface="Times New Roman" pitchFamily="33" charset="0"/>
                <a:ea typeface="+mn-ea"/>
                <a:cs typeface="+mn-cs"/>
              </a:rPr>
              <a:t>Again for an L1 cache of 16 Kbytes, the steepest part of the curve is for an L2 cache</a:t>
            </a:r>
          </a:p>
          <a:p>
            <a:r>
              <a:rPr kumimoji="1" lang="en-US" sz="1200" kern="1200" baseline="0" dirty="0" smtClean="0">
                <a:solidFill>
                  <a:schemeClr val="tx1"/>
                </a:solidFill>
                <a:latin typeface="Times New Roman" pitchFamily="33" charset="0"/>
                <a:ea typeface="+mn-ea"/>
                <a:cs typeface="+mn-cs"/>
              </a:rPr>
              <a:t>size of 32 Kbytes. Prior to that point, the L2 cache has little, if any, impact on total</a:t>
            </a:r>
          </a:p>
          <a:p>
            <a:r>
              <a:rPr kumimoji="1" lang="en-US" sz="1200" kern="1200" baseline="0" dirty="0" smtClean="0">
                <a:solidFill>
                  <a:schemeClr val="tx1"/>
                </a:solidFill>
                <a:latin typeface="Times New Roman" pitchFamily="33" charset="0"/>
                <a:ea typeface="+mn-ea"/>
                <a:cs typeface="+mn-cs"/>
              </a:rPr>
              <a:t>cache performance. The need for the L2 cache to be larger than the L1 cache to</a:t>
            </a:r>
          </a:p>
          <a:p>
            <a:r>
              <a:rPr kumimoji="1" lang="en-US" sz="1200" kern="1200" baseline="0" dirty="0" smtClean="0">
                <a:solidFill>
                  <a:schemeClr val="tx1"/>
                </a:solidFill>
                <a:latin typeface="Times New Roman" pitchFamily="33" charset="0"/>
                <a:ea typeface="+mn-ea"/>
                <a:cs typeface="+mn-cs"/>
              </a:rPr>
              <a:t>affect performance makes sense. If the L2 cache has the same line size and capacity</a:t>
            </a:r>
          </a:p>
          <a:p>
            <a:r>
              <a:rPr kumimoji="1" lang="en-US" sz="1200" kern="1200" baseline="0" dirty="0" smtClean="0">
                <a:solidFill>
                  <a:schemeClr val="tx1"/>
                </a:solidFill>
                <a:latin typeface="Times New Roman" pitchFamily="33" charset="0"/>
                <a:ea typeface="+mn-ea"/>
                <a:cs typeface="+mn-cs"/>
              </a:rPr>
              <a:t>as the L1 cache, its contents will more or less mirror those of the L1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With the increasing availability of on-chip area available for cache, most contemporary</a:t>
            </a:r>
          </a:p>
          <a:p>
            <a:r>
              <a:rPr kumimoji="1" lang="en-US" sz="1200" kern="1200" baseline="0" dirty="0" smtClean="0">
                <a:solidFill>
                  <a:schemeClr val="tx1"/>
                </a:solidFill>
                <a:latin typeface="Times New Roman" pitchFamily="33" charset="0"/>
                <a:ea typeface="+mn-ea"/>
                <a:cs typeface="+mn-cs"/>
              </a:rPr>
              <a:t>microprocessors have moved the L2 cache onto the processor chip and</a:t>
            </a:r>
          </a:p>
          <a:p>
            <a:r>
              <a:rPr kumimoji="1" lang="en-US" sz="1200" kern="1200" baseline="0" dirty="0" smtClean="0">
                <a:solidFill>
                  <a:schemeClr val="tx1"/>
                </a:solidFill>
                <a:latin typeface="Times New Roman" pitchFamily="33" charset="0"/>
                <a:ea typeface="+mn-ea"/>
                <a:cs typeface="+mn-cs"/>
              </a:rPr>
              <a:t>added an L3 cache. Originally, the L3 cache was accessible over the external bus.</a:t>
            </a:r>
          </a:p>
          <a:p>
            <a:r>
              <a:rPr kumimoji="1" lang="en-US" sz="1200" kern="1200" baseline="0" dirty="0" smtClean="0">
                <a:solidFill>
                  <a:schemeClr val="tx1"/>
                </a:solidFill>
                <a:latin typeface="Times New Roman" pitchFamily="33" charset="0"/>
                <a:ea typeface="+mn-ea"/>
                <a:cs typeface="+mn-cs"/>
              </a:rPr>
              <a:t>More recently, most microprocessors have incorporated an on-chip L3 cache. In</a:t>
            </a:r>
          </a:p>
          <a:p>
            <a:r>
              <a:rPr kumimoji="1" lang="en-US" sz="1200" kern="1200" baseline="0" dirty="0" smtClean="0">
                <a:solidFill>
                  <a:schemeClr val="tx1"/>
                </a:solidFill>
                <a:latin typeface="Times New Roman" pitchFamily="33" charset="0"/>
                <a:ea typeface="+mn-ea"/>
                <a:cs typeface="+mn-cs"/>
              </a:rPr>
              <a:t>either case, there appears to be a performance advantage to adding the third level</a:t>
            </a:r>
          </a:p>
          <a:p>
            <a:r>
              <a:rPr kumimoji="1" lang="en-US" sz="1200" kern="1200" baseline="0" dirty="0" smtClean="0">
                <a:solidFill>
                  <a:schemeClr val="tx1"/>
                </a:solidFill>
                <a:latin typeface="Times New Roman" pitchFamily="33" charset="0"/>
                <a:ea typeface="+mn-ea"/>
                <a:cs typeface="+mn-cs"/>
              </a:rPr>
              <a:t>(e.g., see [GHAI98]). Further, large systems, such as the IBM mainframe zEnterprise</a:t>
            </a:r>
          </a:p>
          <a:p>
            <a:r>
              <a:rPr kumimoji="1" lang="en-US" sz="1200" kern="1200" baseline="0" dirty="0" smtClean="0">
                <a:solidFill>
                  <a:schemeClr val="tx1"/>
                </a:solidFill>
                <a:latin typeface="Times New Roman" pitchFamily="33" charset="0"/>
                <a:ea typeface="+mn-ea"/>
                <a:cs typeface="+mn-cs"/>
              </a:rPr>
              <a:t>systems, now incorporate 3 on-chip cache levels and a fourth level of cache</a:t>
            </a:r>
          </a:p>
          <a:p>
            <a:r>
              <a:rPr kumimoji="1" lang="en-US" sz="1200" kern="1200" baseline="0" dirty="0" smtClean="0">
                <a:solidFill>
                  <a:schemeClr val="tx1"/>
                </a:solidFill>
                <a:latin typeface="Times New Roman" pitchFamily="33" charset="0"/>
                <a:ea typeface="+mn-ea"/>
                <a:cs typeface="+mn-cs"/>
              </a:rPr>
              <a:t>shared across multiple chips [CURR11].</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463F1-0708-834A-814B-7C2623CE7B46}" type="slidenum">
              <a:rPr lang="en-US"/>
              <a:pPr/>
              <a:t>4</a:t>
            </a:fld>
            <a:endParaRPr lang="en-US" dirty="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term </a:t>
            </a:r>
            <a:r>
              <a:rPr kumimoji="1" lang="en-US" sz="1200" b="1" kern="1200" baseline="0" dirty="0" smtClean="0">
                <a:solidFill>
                  <a:schemeClr val="tx1"/>
                </a:solidFill>
                <a:latin typeface="Times New Roman" pitchFamily="33" charset="0"/>
                <a:ea typeface="+mn-ea"/>
                <a:cs typeface="+mn-cs"/>
              </a:rPr>
              <a:t>location </a:t>
            </a:r>
            <a:r>
              <a:rPr kumimoji="1" lang="en-US" sz="1200" b="0" kern="1200" baseline="0" dirty="0" smtClean="0">
                <a:solidFill>
                  <a:schemeClr val="tx1"/>
                </a:solidFill>
                <a:latin typeface="Times New Roman" pitchFamily="33" charset="0"/>
                <a:ea typeface="+mn-ea"/>
                <a:cs typeface="+mn-cs"/>
              </a:rPr>
              <a:t>in Table 4.1 refers to whether memory is internal and external</a:t>
            </a:r>
          </a:p>
          <a:p>
            <a:r>
              <a:rPr kumimoji="1" lang="en-US" sz="1200" kern="1200" baseline="0" dirty="0" smtClean="0">
                <a:solidFill>
                  <a:schemeClr val="tx1"/>
                </a:solidFill>
                <a:latin typeface="Times New Roman" pitchFamily="33" charset="0"/>
                <a:ea typeface="+mn-ea"/>
                <a:cs typeface="+mn-cs"/>
              </a:rPr>
              <a:t>to the computer. Internal memory is often equated with main memory. But there</a:t>
            </a:r>
          </a:p>
          <a:p>
            <a:r>
              <a:rPr kumimoji="1" lang="en-US" sz="1200" kern="1200" baseline="0" dirty="0" smtClean="0">
                <a:solidFill>
                  <a:schemeClr val="tx1"/>
                </a:solidFill>
                <a:latin typeface="Times New Roman" pitchFamily="33" charset="0"/>
                <a:ea typeface="+mn-ea"/>
                <a:cs typeface="+mn-cs"/>
              </a:rPr>
              <a:t>are other forms of internal memory. The processor requires its own local memory, in</a:t>
            </a:r>
          </a:p>
          <a:p>
            <a:r>
              <a:rPr kumimoji="1" lang="en-US" sz="1200" kern="1200" baseline="0" dirty="0" smtClean="0">
                <a:solidFill>
                  <a:schemeClr val="tx1"/>
                </a:solidFill>
                <a:latin typeface="Times New Roman" pitchFamily="33" charset="0"/>
                <a:ea typeface="+mn-ea"/>
                <a:cs typeface="+mn-cs"/>
              </a:rPr>
              <a:t>the form of registers (e.g., see Figure 2.3). Further, as we shall see, the control unit</a:t>
            </a:r>
          </a:p>
          <a:p>
            <a:r>
              <a:rPr kumimoji="1" lang="en-US" sz="1200" kern="1200" baseline="0" dirty="0" smtClean="0">
                <a:solidFill>
                  <a:schemeClr val="tx1"/>
                </a:solidFill>
                <a:latin typeface="Times New Roman" pitchFamily="33" charset="0"/>
                <a:ea typeface="+mn-ea"/>
                <a:cs typeface="+mn-cs"/>
              </a:rPr>
              <a:t>portion of the processor may also require its own internal memory. We will defer</a:t>
            </a:r>
          </a:p>
          <a:p>
            <a:r>
              <a:rPr kumimoji="1" lang="en-US" sz="1200" kern="1200" baseline="0" dirty="0" smtClean="0">
                <a:solidFill>
                  <a:schemeClr val="tx1"/>
                </a:solidFill>
                <a:latin typeface="Times New Roman" pitchFamily="33" charset="0"/>
                <a:ea typeface="+mn-ea"/>
                <a:cs typeface="+mn-cs"/>
              </a:rPr>
              <a:t>discussion of these latter two types of internal memory to later chapters. Cache is</a:t>
            </a:r>
          </a:p>
          <a:p>
            <a:r>
              <a:rPr kumimoji="1" lang="en-US" sz="1200" kern="1200" baseline="0" dirty="0" smtClean="0">
                <a:solidFill>
                  <a:schemeClr val="tx1"/>
                </a:solidFill>
                <a:latin typeface="Times New Roman" pitchFamily="33" charset="0"/>
                <a:ea typeface="+mn-ea"/>
                <a:cs typeface="+mn-cs"/>
              </a:rPr>
              <a:t>another form of internal memory. External memory consists of peripheral storage</a:t>
            </a:r>
          </a:p>
          <a:p>
            <a:r>
              <a:rPr kumimoji="1" lang="en-US" sz="1200" kern="1200" baseline="0" dirty="0" smtClean="0">
                <a:solidFill>
                  <a:schemeClr val="tx1"/>
                </a:solidFill>
                <a:latin typeface="Times New Roman" pitchFamily="33" charset="0"/>
                <a:ea typeface="+mn-ea"/>
                <a:cs typeface="+mn-cs"/>
              </a:rPr>
              <a:t>devices, such as disk and tape, that are accessible to the processor via I/O controllers.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An obvious characteristic of memory is its </a:t>
            </a:r>
            <a:r>
              <a:rPr kumimoji="1" lang="en-US" sz="1200" b="1" kern="1200" baseline="0" dirty="0" smtClean="0">
                <a:solidFill>
                  <a:schemeClr val="tx1"/>
                </a:solidFill>
                <a:latin typeface="Times New Roman" pitchFamily="33" charset="0"/>
                <a:ea typeface="+mn-ea"/>
                <a:cs typeface="+mn-cs"/>
              </a:rPr>
              <a:t>capacity. </a:t>
            </a:r>
            <a:r>
              <a:rPr kumimoji="1" lang="en-US" sz="1200" b="0" kern="1200" baseline="0" dirty="0" smtClean="0">
                <a:solidFill>
                  <a:schemeClr val="tx1"/>
                </a:solidFill>
                <a:latin typeface="Times New Roman" pitchFamily="33" charset="0"/>
                <a:ea typeface="+mn-ea"/>
                <a:cs typeface="+mn-cs"/>
              </a:rPr>
              <a:t>For internal memory, this is</a:t>
            </a:r>
          </a:p>
          <a:p>
            <a:r>
              <a:rPr kumimoji="1" lang="en-US" sz="1200" kern="1200" baseline="0" dirty="0" smtClean="0">
                <a:solidFill>
                  <a:schemeClr val="tx1"/>
                </a:solidFill>
                <a:latin typeface="Times New Roman" pitchFamily="33" charset="0"/>
                <a:ea typeface="+mn-ea"/>
                <a:cs typeface="+mn-cs"/>
              </a:rPr>
              <a:t>typically expressed in terms of bytes (1 byte = 8 bits) or words. Common word lengths</a:t>
            </a:r>
          </a:p>
          <a:p>
            <a:r>
              <a:rPr kumimoji="1" lang="en-US" sz="1200" kern="1200" baseline="0" dirty="0" smtClean="0">
                <a:solidFill>
                  <a:schemeClr val="tx1"/>
                </a:solidFill>
                <a:latin typeface="Times New Roman" pitchFamily="33" charset="0"/>
                <a:ea typeface="+mn-ea"/>
                <a:cs typeface="+mn-cs"/>
              </a:rPr>
              <a:t>are 8, 16, and 32 bits. External memory capacity is typically expressed in terms of bytes.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 related concept is the </a:t>
            </a:r>
            <a:r>
              <a:rPr kumimoji="1" lang="en-US" sz="1200" b="1" kern="1200" baseline="0" dirty="0" smtClean="0">
                <a:solidFill>
                  <a:schemeClr val="tx1"/>
                </a:solidFill>
                <a:latin typeface="Times New Roman" pitchFamily="33" charset="0"/>
                <a:ea typeface="+mn-ea"/>
                <a:cs typeface="+mn-cs"/>
              </a:rPr>
              <a:t>unit of transfer. </a:t>
            </a:r>
            <a:r>
              <a:rPr kumimoji="1" lang="en-US" sz="1200" b="0" kern="1200" baseline="0" dirty="0" smtClean="0">
                <a:solidFill>
                  <a:schemeClr val="tx1"/>
                </a:solidFill>
                <a:latin typeface="Times New Roman" pitchFamily="33" charset="0"/>
                <a:ea typeface="+mn-ea"/>
                <a:cs typeface="+mn-cs"/>
              </a:rPr>
              <a:t>For internal memory, the unit</a:t>
            </a:r>
          </a:p>
          <a:p>
            <a:r>
              <a:rPr kumimoji="1" lang="en-US" sz="1200" kern="1200" baseline="0" dirty="0" smtClean="0">
                <a:solidFill>
                  <a:schemeClr val="tx1"/>
                </a:solidFill>
                <a:latin typeface="Times New Roman" pitchFamily="33" charset="0"/>
                <a:ea typeface="+mn-ea"/>
                <a:cs typeface="+mn-cs"/>
              </a:rPr>
              <a:t>of transfer is equal to the number of electrical lines into and out of the memory</a:t>
            </a:r>
          </a:p>
          <a:p>
            <a:r>
              <a:rPr kumimoji="1" lang="en-US" sz="1200" kern="1200" baseline="0" dirty="0" smtClean="0">
                <a:solidFill>
                  <a:schemeClr val="tx1"/>
                </a:solidFill>
                <a:latin typeface="Times New Roman" pitchFamily="33" charset="0"/>
                <a:ea typeface="+mn-ea"/>
                <a:cs typeface="+mn-cs"/>
              </a:rPr>
              <a:t>module. This may be equal to the word length, but is often larger, such as 64, 128, or</a:t>
            </a:r>
          </a:p>
          <a:p>
            <a:r>
              <a:rPr kumimoji="1" lang="en-US" sz="1200" kern="1200" baseline="0" dirty="0" smtClean="0">
                <a:solidFill>
                  <a:schemeClr val="tx1"/>
                </a:solidFill>
                <a:latin typeface="Times New Roman" pitchFamily="33" charset="0"/>
                <a:ea typeface="+mn-ea"/>
                <a:cs typeface="+mn-cs"/>
              </a:rPr>
              <a:t>256 bits. To clarify this point, consider three related concepts for internal memory:</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Word: </a:t>
            </a:r>
            <a:r>
              <a:rPr kumimoji="1" lang="en-US" sz="1200" b="0" kern="1200" baseline="0" dirty="0" smtClean="0">
                <a:solidFill>
                  <a:schemeClr val="tx1"/>
                </a:solidFill>
                <a:latin typeface="Times New Roman" pitchFamily="33" charset="0"/>
                <a:ea typeface="+mn-ea"/>
                <a:cs typeface="+mn-cs"/>
              </a:rPr>
              <a:t>The “natural” unit of organization of memory. The size of a word is typically</a:t>
            </a:r>
          </a:p>
          <a:p>
            <a:r>
              <a:rPr kumimoji="1" lang="en-US" sz="1200" kern="1200" baseline="0" dirty="0" smtClean="0">
                <a:solidFill>
                  <a:schemeClr val="tx1"/>
                </a:solidFill>
                <a:latin typeface="Times New Roman" pitchFamily="33" charset="0"/>
                <a:ea typeface="+mn-ea"/>
                <a:cs typeface="+mn-cs"/>
              </a:rPr>
              <a:t>equal to the number of bits used to represent an integer and to the instruction</a:t>
            </a:r>
          </a:p>
          <a:p>
            <a:r>
              <a:rPr kumimoji="1" lang="en-US" sz="1200" kern="1200" baseline="0" dirty="0" smtClean="0">
                <a:solidFill>
                  <a:schemeClr val="tx1"/>
                </a:solidFill>
                <a:latin typeface="Times New Roman" pitchFamily="33" charset="0"/>
                <a:ea typeface="+mn-ea"/>
                <a:cs typeface="+mn-cs"/>
              </a:rPr>
              <a:t>length. Unfortunately, there are many exceptions. For example, the CRAY</a:t>
            </a:r>
          </a:p>
          <a:p>
            <a:r>
              <a:rPr kumimoji="1" lang="en-US" sz="1200" kern="1200" baseline="0" dirty="0" smtClean="0">
                <a:solidFill>
                  <a:schemeClr val="tx1"/>
                </a:solidFill>
                <a:latin typeface="Times New Roman" pitchFamily="33" charset="0"/>
                <a:ea typeface="+mn-ea"/>
                <a:cs typeface="+mn-cs"/>
              </a:rPr>
              <a:t>C90 (an older model CRAY supercomputer) has a 64-bit word length but uses</a:t>
            </a:r>
          </a:p>
          <a:p>
            <a:r>
              <a:rPr kumimoji="1" lang="en-US" sz="1200" kern="1200" baseline="0" dirty="0" smtClean="0">
                <a:solidFill>
                  <a:schemeClr val="tx1"/>
                </a:solidFill>
                <a:latin typeface="Times New Roman" pitchFamily="33" charset="0"/>
                <a:ea typeface="+mn-ea"/>
                <a:cs typeface="+mn-cs"/>
              </a:rPr>
              <a:t>a 46-bit integer representation. The Intel x86 architecture has a wide variety of</a:t>
            </a:r>
          </a:p>
          <a:p>
            <a:r>
              <a:rPr kumimoji="1" lang="en-US" sz="1200" kern="1200" baseline="0" dirty="0" smtClean="0">
                <a:solidFill>
                  <a:schemeClr val="tx1"/>
                </a:solidFill>
                <a:latin typeface="Times New Roman" pitchFamily="33" charset="0"/>
                <a:ea typeface="+mn-ea"/>
                <a:cs typeface="+mn-cs"/>
              </a:rPr>
              <a:t>instruction lengths, expressed as multiples of bytes, and a word size of 32 bits.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Addressable units: </a:t>
            </a:r>
            <a:r>
              <a:rPr kumimoji="1" lang="en-US" sz="1200" b="0" kern="1200" baseline="0" dirty="0" smtClean="0">
                <a:solidFill>
                  <a:schemeClr val="tx1"/>
                </a:solidFill>
                <a:latin typeface="Times New Roman" pitchFamily="33" charset="0"/>
                <a:ea typeface="+mn-ea"/>
                <a:cs typeface="+mn-cs"/>
              </a:rPr>
              <a:t>In some systems, the addressable unit is the word. However,</a:t>
            </a:r>
          </a:p>
          <a:p>
            <a:r>
              <a:rPr kumimoji="1" lang="en-US" sz="1200" kern="1200" baseline="0" dirty="0" smtClean="0">
                <a:solidFill>
                  <a:schemeClr val="tx1"/>
                </a:solidFill>
                <a:latin typeface="Times New Roman" pitchFamily="33" charset="0"/>
                <a:ea typeface="+mn-ea"/>
                <a:cs typeface="+mn-cs"/>
              </a:rPr>
              <a:t>many systems allow addressing at the byte level. In any case, the relationship</a:t>
            </a:r>
          </a:p>
          <a:p>
            <a:r>
              <a:rPr kumimoji="1" lang="en-US" sz="1200" kern="1200" baseline="0" dirty="0" smtClean="0">
                <a:solidFill>
                  <a:schemeClr val="tx1"/>
                </a:solidFill>
                <a:latin typeface="Times New Roman" pitchFamily="33" charset="0"/>
                <a:ea typeface="+mn-ea"/>
                <a:cs typeface="+mn-cs"/>
              </a:rPr>
              <a:t>between the length in bits </a:t>
            </a:r>
            <a:r>
              <a:rPr kumimoji="1" lang="en-US" sz="1200" i="1" kern="1200" baseline="0" dirty="0" smtClean="0">
                <a:solidFill>
                  <a:schemeClr val="tx1"/>
                </a:solidFill>
                <a:latin typeface="Times New Roman" pitchFamily="33" charset="0"/>
                <a:ea typeface="+mn-ea"/>
                <a:cs typeface="+mn-cs"/>
              </a:rPr>
              <a:t>A of an address and the number N of addressable</a:t>
            </a:r>
          </a:p>
          <a:p>
            <a:r>
              <a:rPr kumimoji="1" lang="en-US" sz="1200" kern="1200" baseline="0" dirty="0" smtClean="0">
                <a:solidFill>
                  <a:schemeClr val="tx1"/>
                </a:solidFill>
                <a:latin typeface="Times New Roman" pitchFamily="33" charset="0"/>
                <a:ea typeface="+mn-ea"/>
                <a:cs typeface="+mn-cs"/>
              </a:rPr>
              <a:t>units is 2</a:t>
            </a:r>
            <a:r>
              <a:rPr kumimoji="1" lang="en-US" sz="1200" i="1" kern="1200" baseline="0" dirty="0" smtClean="0">
                <a:solidFill>
                  <a:schemeClr val="tx1"/>
                </a:solidFill>
                <a:latin typeface="Times New Roman" pitchFamily="33" charset="0"/>
                <a:ea typeface="+mn-ea"/>
                <a:cs typeface="+mn-cs"/>
              </a:rPr>
              <a:t>A = N.</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Unit of transfer: </a:t>
            </a:r>
            <a:r>
              <a:rPr kumimoji="1" lang="en-US" sz="1200" b="0" kern="1200" baseline="0" dirty="0" smtClean="0">
                <a:solidFill>
                  <a:schemeClr val="tx1"/>
                </a:solidFill>
                <a:latin typeface="Times New Roman" pitchFamily="33" charset="0"/>
                <a:ea typeface="+mn-ea"/>
                <a:cs typeface="+mn-cs"/>
              </a:rPr>
              <a:t>For main memory, this is the number of bits read out of or</a:t>
            </a:r>
          </a:p>
          <a:p>
            <a:r>
              <a:rPr kumimoji="1" lang="en-US" sz="1200" kern="1200" baseline="0" dirty="0" smtClean="0">
                <a:solidFill>
                  <a:schemeClr val="tx1"/>
                </a:solidFill>
                <a:latin typeface="Times New Roman" pitchFamily="33" charset="0"/>
                <a:ea typeface="+mn-ea"/>
                <a:cs typeface="+mn-cs"/>
              </a:rPr>
              <a:t>written into memory at a time. The unit of transfer need not equal a word or</a:t>
            </a:r>
          </a:p>
          <a:p>
            <a:r>
              <a:rPr kumimoji="1" lang="en-US" sz="1200" kern="1200" baseline="0" dirty="0" smtClean="0">
                <a:solidFill>
                  <a:schemeClr val="tx1"/>
                </a:solidFill>
                <a:latin typeface="Times New Roman" pitchFamily="33" charset="0"/>
                <a:ea typeface="+mn-ea"/>
                <a:cs typeface="+mn-cs"/>
              </a:rPr>
              <a:t>an addressable unit. For external memory, data are often transferred in much</a:t>
            </a:r>
          </a:p>
          <a:p>
            <a:r>
              <a:rPr kumimoji="1" lang="en-US" sz="1200" kern="1200" baseline="0" dirty="0" smtClean="0">
                <a:solidFill>
                  <a:schemeClr val="tx1"/>
                </a:solidFill>
                <a:latin typeface="Times New Roman" pitchFamily="33" charset="0"/>
                <a:ea typeface="+mn-ea"/>
                <a:cs typeface="+mn-cs"/>
              </a:rPr>
              <a:t>larger units than a word, and these are referred to as blocks</a:t>
            </a:r>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33" charset="0"/>
                <a:ea typeface="+mn-ea"/>
                <a:cs typeface="+mn-cs"/>
              </a:rPr>
              <a:t>When the on-chip cache first made an appearance,</a:t>
            </a:r>
          </a:p>
          <a:p>
            <a:r>
              <a:rPr kumimoji="1" lang="en-US" sz="1200" kern="1200" baseline="0" dirty="0" smtClean="0">
                <a:solidFill>
                  <a:schemeClr val="tx1"/>
                </a:solidFill>
                <a:latin typeface="Times New Roman" pitchFamily="33" charset="0"/>
                <a:ea typeface="+mn-ea"/>
                <a:cs typeface="+mn-cs"/>
              </a:rPr>
              <a:t>many of the designs consisted of a single cache used to store references to both data</a:t>
            </a:r>
          </a:p>
          <a:p>
            <a:r>
              <a:rPr kumimoji="1" lang="en-US" sz="1200" kern="1200" baseline="0" dirty="0" smtClean="0">
                <a:solidFill>
                  <a:schemeClr val="tx1"/>
                </a:solidFill>
                <a:latin typeface="Times New Roman" pitchFamily="33" charset="0"/>
                <a:ea typeface="+mn-ea"/>
                <a:cs typeface="+mn-cs"/>
              </a:rPr>
              <a:t>and instructions. More recently, it has become common to split the cache into two:</a:t>
            </a:r>
          </a:p>
          <a:p>
            <a:r>
              <a:rPr kumimoji="1" lang="en-US" sz="1200" kern="1200" baseline="0" dirty="0" smtClean="0">
                <a:solidFill>
                  <a:schemeClr val="tx1"/>
                </a:solidFill>
                <a:latin typeface="Times New Roman" pitchFamily="33" charset="0"/>
                <a:ea typeface="+mn-ea"/>
                <a:cs typeface="+mn-cs"/>
              </a:rPr>
              <a:t>one dedicated to instructions and one dedicated to data. These two caches both exist</a:t>
            </a:r>
          </a:p>
          <a:p>
            <a:r>
              <a:rPr kumimoji="1" lang="en-US" sz="1200" kern="1200" baseline="0" dirty="0" smtClean="0">
                <a:solidFill>
                  <a:schemeClr val="tx1"/>
                </a:solidFill>
                <a:latin typeface="Times New Roman" pitchFamily="33" charset="0"/>
                <a:ea typeface="+mn-ea"/>
                <a:cs typeface="+mn-cs"/>
              </a:rPr>
              <a:t>at the same level, typically as two L1 caches. When the processor attempts to fetch an</a:t>
            </a:r>
          </a:p>
          <a:p>
            <a:r>
              <a:rPr kumimoji="1" lang="en-US" sz="1200" kern="1200" baseline="0" dirty="0" smtClean="0">
                <a:solidFill>
                  <a:schemeClr val="tx1"/>
                </a:solidFill>
                <a:latin typeface="Times New Roman" pitchFamily="33" charset="0"/>
                <a:ea typeface="+mn-ea"/>
                <a:cs typeface="+mn-cs"/>
              </a:rPr>
              <a:t>instruction from main memory, it first consults the instruction L1 cache, and when the</a:t>
            </a:r>
          </a:p>
          <a:p>
            <a:r>
              <a:rPr kumimoji="1" lang="en-US" sz="1200" kern="1200" baseline="0" dirty="0" smtClean="0">
                <a:solidFill>
                  <a:schemeClr val="tx1"/>
                </a:solidFill>
                <a:latin typeface="Times New Roman" pitchFamily="33" charset="0"/>
                <a:ea typeface="+mn-ea"/>
                <a:cs typeface="+mn-cs"/>
              </a:rPr>
              <a:t>processor attempts to fetch data from main memory, it first consults the data L1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There are two potential advantages of a unified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For a given cache size, a unified cache has a higher hit rate than split caches</a:t>
            </a:r>
          </a:p>
          <a:p>
            <a:r>
              <a:rPr kumimoji="1" lang="en-US" sz="1200" kern="1200" baseline="0" dirty="0" smtClean="0">
                <a:solidFill>
                  <a:schemeClr val="tx1"/>
                </a:solidFill>
                <a:latin typeface="Times New Roman" pitchFamily="33" charset="0"/>
                <a:ea typeface="+mn-ea"/>
                <a:cs typeface="+mn-cs"/>
              </a:rPr>
              <a:t>because it balances the load between instruction and data fetches automatically.</a:t>
            </a:r>
          </a:p>
          <a:p>
            <a:r>
              <a:rPr kumimoji="1" lang="en-US" sz="1200" kern="1200" baseline="0" dirty="0" smtClean="0">
                <a:solidFill>
                  <a:schemeClr val="tx1"/>
                </a:solidFill>
                <a:latin typeface="Times New Roman" pitchFamily="33" charset="0"/>
                <a:ea typeface="+mn-ea"/>
                <a:cs typeface="+mn-cs"/>
              </a:rPr>
              <a:t>That is, if an execution pattern involves many more instruction fetches</a:t>
            </a:r>
          </a:p>
          <a:p>
            <a:r>
              <a:rPr kumimoji="1" lang="en-US" sz="1200" kern="1200" baseline="0" dirty="0" smtClean="0">
                <a:solidFill>
                  <a:schemeClr val="tx1"/>
                </a:solidFill>
                <a:latin typeface="Times New Roman" pitchFamily="33" charset="0"/>
                <a:ea typeface="+mn-ea"/>
                <a:cs typeface="+mn-cs"/>
              </a:rPr>
              <a:t>than data fetches, then the cache will tend to fill up with instructions, and if an</a:t>
            </a:r>
          </a:p>
          <a:p>
            <a:r>
              <a:rPr kumimoji="1" lang="en-US" sz="1200" kern="1200" baseline="0" dirty="0" smtClean="0">
                <a:solidFill>
                  <a:schemeClr val="tx1"/>
                </a:solidFill>
                <a:latin typeface="Times New Roman" pitchFamily="33" charset="0"/>
                <a:ea typeface="+mn-ea"/>
                <a:cs typeface="+mn-cs"/>
              </a:rPr>
              <a:t>execution pattern involves relatively more data fetches, the opposite will occur.</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Only one cache needs to be designed and implemented.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trend is toward split caches at the L1 and unified caches for higher levels,</a:t>
            </a:r>
          </a:p>
          <a:p>
            <a:r>
              <a:rPr kumimoji="1" lang="en-US" sz="1200" kern="1200" baseline="0" dirty="0" smtClean="0">
                <a:solidFill>
                  <a:schemeClr val="tx1"/>
                </a:solidFill>
                <a:latin typeface="Times New Roman" pitchFamily="33" charset="0"/>
                <a:ea typeface="+mn-ea"/>
                <a:cs typeface="+mn-cs"/>
              </a:rPr>
              <a:t>particularly for superscalar machines, which emphasize parallel instruction execution</a:t>
            </a:r>
          </a:p>
          <a:p>
            <a:r>
              <a:rPr kumimoji="1" lang="en-US" sz="1200" kern="1200" baseline="0" dirty="0" smtClean="0">
                <a:solidFill>
                  <a:schemeClr val="tx1"/>
                </a:solidFill>
                <a:latin typeface="Times New Roman" pitchFamily="33" charset="0"/>
                <a:ea typeface="+mn-ea"/>
                <a:cs typeface="+mn-cs"/>
              </a:rPr>
              <a:t>and the prefetching of predicted future instructions. The key advantage of the</a:t>
            </a:r>
          </a:p>
          <a:p>
            <a:r>
              <a:rPr kumimoji="1" lang="en-US" sz="1200" kern="1200" baseline="0" dirty="0" smtClean="0">
                <a:solidFill>
                  <a:schemeClr val="tx1"/>
                </a:solidFill>
                <a:latin typeface="Times New Roman" pitchFamily="33" charset="0"/>
                <a:ea typeface="+mn-ea"/>
                <a:cs typeface="+mn-cs"/>
              </a:rPr>
              <a:t>split cache design is that it eliminates contention for the cache between the instruction</a:t>
            </a:r>
          </a:p>
          <a:p>
            <a:r>
              <a:rPr kumimoji="1" lang="en-US" sz="1200" kern="1200" baseline="0" dirty="0" smtClean="0">
                <a:solidFill>
                  <a:schemeClr val="tx1"/>
                </a:solidFill>
                <a:latin typeface="Times New Roman" pitchFamily="33" charset="0"/>
                <a:ea typeface="+mn-ea"/>
                <a:cs typeface="+mn-cs"/>
              </a:rPr>
              <a:t>fetch/decode unit and the execution unit. This is important in any design that</a:t>
            </a:r>
          </a:p>
          <a:p>
            <a:r>
              <a:rPr kumimoji="1" lang="en-US" sz="1200" kern="1200" baseline="0" dirty="0" smtClean="0">
                <a:solidFill>
                  <a:schemeClr val="tx1"/>
                </a:solidFill>
                <a:latin typeface="Times New Roman" pitchFamily="33" charset="0"/>
                <a:ea typeface="+mn-ea"/>
                <a:cs typeface="+mn-cs"/>
              </a:rPr>
              <a:t>relies on the pipelining of instructions. Typically, the processor will fetch instructions</a:t>
            </a:r>
          </a:p>
          <a:p>
            <a:r>
              <a:rPr kumimoji="1" lang="en-US" sz="1200" kern="1200" baseline="0" dirty="0" smtClean="0">
                <a:solidFill>
                  <a:schemeClr val="tx1"/>
                </a:solidFill>
                <a:latin typeface="Times New Roman" pitchFamily="33" charset="0"/>
                <a:ea typeface="+mn-ea"/>
                <a:cs typeface="+mn-cs"/>
              </a:rPr>
              <a:t>ahead of time and fill a buffer, or pipeline, with instructions to be executed. Suppose</a:t>
            </a:r>
          </a:p>
          <a:p>
            <a:r>
              <a:rPr kumimoji="1" lang="en-US" sz="1200" kern="1200" baseline="0" dirty="0" smtClean="0">
                <a:solidFill>
                  <a:schemeClr val="tx1"/>
                </a:solidFill>
                <a:latin typeface="Times New Roman" pitchFamily="33" charset="0"/>
                <a:ea typeface="+mn-ea"/>
                <a:cs typeface="+mn-cs"/>
              </a:rPr>
              <a:t>now that we have a unified instruction/data cache. When the execution unit performs</a:t>
            </a:r>
          </a:p>
          <a:p>
            <a:r>
              <a:rPr kumimoji="1" lang="en-US" sz="1200" kern="1200" baseline="0" dirty="0" smtClean="0">
                <a:solidFill>
                  <a:schemeClr val="tx1"/>
                </a:solidFill>
                <a:latin typeface="Times New Roman" pitchFamily="33" charset="0"/>
                <a:ea typeface="+mn-ea"/>
                <a:cs typeface="+mn-cs"/>
              </a:rPr>
              <a:t>a memory access to load and store data, the request is submitted to the unified cache.</a:t>
            </a:r>
          </a:p>
          <a:p>
            <a:r>
              <a:rPr kumimoji="1" lang="en-US" sz="1200" kern="1200" baseline="0" dirty="0" smtClean="0">
                <a:solidFill>
                  <a:schemeClr val="tx1"/>
                </a:solidFill>
                <a:latin typeface="Times New Roman" pitchFamily="33" charset="0"/>
                <a:ea typeface="+mn-ea"/>
                <a:cs typeface="+mn-cs"/>
              </a:rPr>
              <a:t>If, at the same time, the instruction prefetcher issues a read request to the cache for</a:t>
            </a:r>
          </a:p>
          <a:p>
            <a:r>
              <a:rPr kumimoji="1" lang="en-US" sz="1200" kern="1200" baseline="0" dirty="0" smtClean="0">
                <a:solidFill>
                  <a:schemeClr val="tx1"/>
                </a:solidFill>
                <a:latin typeface="Times New Roman" pitchFamily="33" charset="0"/>
                <a:ea typeface="+mn-ea"/>
                <a:cs typeface="+mn-cs"/>
              </a:rPr>
              <a:t>an instruction, that request will be temporarily blocked so that the cache can service</a:t>
            </a:r>
          </a:p>
          <a:p>
            <a:r>
              <a:rPr kumimoji="1" lang="en-US" sz="1200" kern="1200" baseline="0" dirty="0" smtClean="0">
                <a:solidFill>
                  <a:schemeClr val="tx1"/>
                </a:solidFill>
                <a:latin typeface="Times New Roman" pitchFamily="33" charset="0"/>
                <a:ea typeface="+mn-ea"/>
                <a:cs typeface="+mn-cs"/>
              </a:rPr>
              <a:t>the execution unit first, enabling it to complete the currently executing instruction.</a:t>
            </a:r>
          </a:p>
          <a:p>
            <a:r>
              <a:rPr kumimoji="1" lang="en-US" sz="1200" kern="1200" baseline="0" dirty="0" smtClean="0">
                <a:solidFill>
                  <a:schemeClr val="tx1"/>
                </a:solidFill>
                <a:latin typeface="Times New Roman" pitchFamily="33" charset="0"/>
                <a:ea typeface="+mn-ea"/>
                <a:cs typeface="+mn-cs"/>
              </a:rPr>
              <a:t>This cache contention can degrade performance by interfering with efficient use of</a:t>
            </a:r>
          </a:p>
          <a:p>
            <a:r>
              <a:rPr kumimoji="1" lang="en-US" sz="1200" kern="1200" baseline="0" dirty="0" smtClean="0">
                <a:solidFill>
                  <a:schemeClr val="tx1"/>
                </a:solidFill>
                <a:latin typeface="Times New Roman" pitchFamily="33" charset="0"/>
                <a:ea typeface="+mn-ea"/>
                <a:cs typeface="+mn-cs"/>
              </a:rPr>
              <a:t>the instruction pipeline. The split cache structure overcomes this difficulty.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8DB7E-F70F-EF4C-9576-FB6F9502F5EC}" type="slidenum">
              <a:rPr lang="en-US"/>
              <a:pPr/>
              <a:t>41</a:t>
            </a:fld>
            <a:endParaRPr lang="en-US" dirty="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The evolution of cache organization is seen clearly in the evolution of Intel microprocessors</a:t>
            </a:r>
          </a:p>
          <a:p>
            <a:r>
              <a:rPr kumimoji="1" lang="en-US" sz="1200" kern="1200" baseline="0" dirty="0" smtClean="0">
                <a:solidFill>
                  <a:schemeClr val="tx1"/>
                </a:solidFill>
                <a:latin typeface="Times New Roman" pitchFamily="33" charset="0"/>
                <a:ea typeface="+mn-ea"/>
                <a:cs typeface="+mn-cs"/>
              </a:rPr>
              <a:t>(Table 4.4). The 80386 does not include an on-chip cache. The 80486</a:t>
            </a:r>
          </a:p>
          <a:p>
            <a:r>
              <a:rPr kumimoji="1" lang="en-US" sz="1200" kern="1200" baseline="0" dirty="0" smtClean="0">
                <a:solidFill>
                  <a:schemeClr val="tx1"/>
                </a:solidFill>
                <a:latin typeface="Times New Roman" pitchFamily="33" charset="0"/>
                <a:ea typeface="+mn-ea"/>
                <a:cs typeface="+mn-cs"/>
              </a:rPr>
              <a:t>includes a single on-chip cache of 8 Kbytes, using a line size of 16 bytes and a</a:t>
            </a:r>
          </a:p>
          <a:p>
            <a:r>
              <a:rPr kumimoji="1" lang="en-US" sz="1200" kern="1200" baseline="0" dirty="0" smtClean="0">
                <a:solidFill>
                  <a:schemeClr val="tx1"/>
                </a:solidFill>
                <a:latin typeface="Times New Roman" pitchFamily="33" charset="0"/>
                <a:ea typeface="+mn-ea"/>
                <a:cs typeface="+mn-cs"/>
              </a:rPr>
              <a:t>four-way set-associative organization. All of the Pentium processors include two</a:t>
            </a:r>
          </a:p>
          <a:p>
            <a:r>
              <a:rPr kumimoji="1" lang="en-US" sz="1200" kern="1200" baseline="0" dirty="0" smtClean="0">
                <a:solidFill>
                  <a:schemeClr val="tx1"/>
                </a:solidFill>
                <a:latin typeface="Times New Roman" pitchFamily="33" charset="0"/>
                <a:ea typeface="+mn-ea"/>
                <a:cs typeface="+mn-cs"/>
              </a:rPr>
              <a:t>on-chip L1 caches, one for data and one for instructions. For the Pentium 4, the</a:t>
            </a:r>
          </a:p>
          <a:p>
            <a:r>
              <a:rPr kumimoji="1" lang="en-US" sz="1200" kern="1200" baseline="0" dirty="0" smtClean="0">
                <a:solidFill>
                  <a:schemeClr val="tx1"/>
                </a:solidFill>
                <a:latin typeface="Times New Roman" pitchFamily="33" charset="0"/>
                <a:ea typeface="+mn-ea"/>
                <a:cs typeface="+mn-cs"/>
              </a:rPr>
              <a:t>L1 data cache is 16 Kbytes, using a line size of 64 bytes and a four-way set-associative</a:t>
            </a:r>
          </a:p>
          <a:p>
            <a:r>
              <a:rPr kumimoji="1" lang="en-US" sz="1200" kern="1200" baseline="0" dirty="0" smtClean="0">
                <a:solidFill>
                  <a:schemeClr val="tx1"/>
                </a:solidFill>
                <a:latin typeface="Times New Roman" pitchFamily="33" charset="0"/>
                <a:ea typeface="+mn-ea"/>
                <a:cs typeface="+mn-cs"/>
              </a:rPr>
              <a:t>organization. The Pentium 4 instruction cache is described subsequently. The</a:t>
            </a:r>
          </a:p>
          <a:p>
            <a:r>
              <a:rPr kumimoji="1" lang="en-US" sz="1200" kern="1200" baseline="0" dirty="0" smtClean="0">
                <a:solidFill>
                  <a:schemeClr val="tx1"/>
                </a:solidFill>
                <a:latin typeface="Times New Roman" pitchFamily="33" charset="0"/>
                <a:ea typeface="+mn-ea"/>
                <a:cs typeface="+mn-cs"/>
              </a:rPr>
              <a:t>Pentium II also includes an L2 cache that feeds both of the L1 caches. The L2 cache</a:t>
            </a:r>
          </a:p>
          <a:p>
            <a:r>
              <a:rPr kumimoji="1" lang="en-US" sz="1200" kern="1200" baseline="0" dirty="0" smtClean="0">
                <a:solidFill>
                  <a:schemeClr val="tx1"/>
                </a:solidFill>
                <a:latin typeface="Times New Roman" pitchFamily="33" charset="0"/>
                <a:ea typeface="+mn-ea"/>
                <a:cs typeface="+mn-cs"/>
              </a:rPr>
              <a:t>is eight-way set associative with a size of 512 kB and a line size of 128 bytes. An L3</a:t>
            </a:r>
          </a:p>
          <a:p>
            <a:r>
              <a:rPr kumimoji="1" lang="en-US" sz="1200" kern="1200" baseline="0" dirty="0" smtClean="0">
                <a:solidFill>
                  <a:schemeClr val="tx1"/>
                </a:solidFill>
                <a:latin typeface="Times New Roman" pitchFamily="33" charset="0"/>
                <a:ea typeface="+mn-ea"/>
                <a:cs typeface="+mn-cs"/>
              </a:rPr>
              <a:t>cache was added for the Pentium III and became on-chip with high-end versions of</a:t>
            </a:r>
          </a:p>
          <a:p>
            <a:r>
              <a:rPr kumimoji="1" lang="en-US" sz="1200" kern="1200" baseline="0" dirty="0" smtClean="0">
                <a:solidFill>
                  <a:schemeClr val="tx1"/>
                </a:solidFill>
                <a:latin typeface="Times New Roman" pitchFamily="33" charset="0"/>
                <a:ea typeface="+mn-ea"/>
                <a:cs typeface="+mn-cs"/>
              </a:rPr>
              <a:t>the Pentium 4.</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kumimoji="1" lang="en-US" sz="1200" kern="1200" baseline="0" dirty="0" smtClean="0">
                <a:solidFill>
                  <a:schemeClr val="tx1"/>
                </a:solidFill>
                <a:latin typeface="Times New Roman" pitchFamily="33" charset="0"/>
                <a:ea typeface="+mn-ea"/>
                <a:cs typeface="+mn-cs"/>
              </a:rPr>
              <a:t>Figure 4.18 provides a simplified view of the Pentium 4 organization, highlighting</a:t>
            </a:r>
          </a:p>
          <a:p>
            <a:r>
              <a:rPr kumimoji="1" lang="en-US" sz="1200" kern="1200" baseline="0" dirty="0" smtClean="0">
                <a:solidFill>
                  <a:schemeClr val="tx1"/>
                </a:solidFill>
                <a:latin typeface="Times New Roman" pitchFamily="33" charset="0"/>
                <a:ea typeface="+mn-ea"/>
                <a:cs typeface="+mn-cs"/>
              </a:rPr>
              <a:t>the placement of the three caches. The processor core consists of four major</a:t>
            </a:r>
          </a:p>
          <a:p>
            <a:r>
              <a:rPr kumimoji="1" lang="en-US" sz="1200" kern="1200" baseline="0" dirty="0" smtClean="0">
                <a:solidFill>
                  <a:schemeClr val="tx1"/>
                </a:solidFill>
                <a:latin typeface="Times New Roman" pitchFamily="33" charset="0"/>
                <a:ea typeface="+mn-ea"/>
                <a:cs typeface="+mn-cs"/>
              </a:rPr>
              <a:t>components: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Fetch/decode unit: </a:t>
            </a:r>
            <a:r>
              <a:rPr kumimoji="1" lang="en-US" sz="1200" b="0" kern="1200" baseline="0" dirty="0" smtClean="0">
                <a:solidFill>
                  <a:schemeClr val="tx1"/>
                </a:solidFill>
                <a:latin typeface="Times New Roman" pitchFamily="33" charset="0"/>
                <a:ea typeface="+mn-ea"/>
                <a:cs typeface="+mn-cs"/>
              </a:rPr>
              <a:t>Fetches program instructions in order from the L2 cache,</a:t>
            </a:r>
          </a:p>
          <a:p>
            <a:r>
              <a:rPr kumimoji="1" lang="en-US" sz="1200" kern="1200" baseline="0" dirty="0" smtClean="0">
                <a:solidFill>
                  <a:schemeClr val="tx1"/>
                </a:solidFill>
                <a:latin typeface="Times New Roman" pitchFamily="33" charset="0"/>
                <a:ea typeface="+mn-ea"/>
                <a:cs typeface="+mn-cs"/>
              </a:rPr>
              <a:t>decodes these into a series of micro-operations, and stores the results in the L1</a:t>
            </a:r>
          </a:p>
          <a:p>
            <a:r>
              <a:rPr kumimoji="1" lang="en-US" sz="1200" kern="1200" baseline="0" dirty="0" smtClean="0">
                <a:solidFill>
                  <a:schemeClr val="tx1"/>
                </a:solidFill>
                <a:latin typeface="Times New Roman" pitchFamily="33" charset="0"/>
                <a:ea typeface="+mn-ea"/>
                <a:cs typeface="+mn-cs"/>
              </a:rPr>
              <a:t>instruction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Out-of-order execution logic: </a:t>
            </a:r>
            <a:r>
              <a:rPr kumimoji="1" lang="en-US" sz="1200" b="0" kern="1200" baseline="0" dirty="0" smtClean="0">
                <a:solidFill>
                  <a:schemeClr val="tx1"/>
                </a:solidFill>
                <a:latin typeface="Times New Roman" pitchFamily="33" charset="0"/>
                <a:ea typeface="+mn-ea"/>
                <a:cs typeface="+mn-cs"/>
              </a:rPr>
              <a:t>Schedules execution of the micro-operations</a:t>
            </a:r>
          </a:p>
          <a:p>
            <a:r>
              <a:rPr kumimoji="1" lang="en-US" sz="1200" kern="1200" baseline="0" dirty="0" smtClean="0">
                <a:solidFill>
                  <a:schemeClr val="tx1"/>
                </a:solidFill>
                <a:latin typeface="Times New Roman" pitchFamily="33" charset="0"/>
                <a:ea typeface="+mn-ea"/>
                <a:cs typeface="+mn-cs"/>
              </a:rPr>
              <a:t>subject to data dependencies and resource availability; thus, micro-operations</a:t>
            </a:r>
          </a:p>
          <a:p>
            <a:r>
              <a:rPr kumimoji="1" lang="en-US" sz="1200" kern="1200" baseline="0" dirty="0" smtClean="0">
                <a:solidFill>
                  <a:schemeClr val="tx1"/>
                </a:solidFill>
                <a:latin typeface="Times New Roman" pitchFamily="33" charset="0"/>
                <a:ea typeface="+mn-ea"/>
                <a:cs typeface="+mn-cs"/>
              </a:rPr>
              <a:t>may be scheduled for execution in a different order than they were fetched</a:t>
            </a:r>
          </a:p>
          <a:p>
            <a:r>
              <a:rPr kumimoji="1" lang="en-US" sz="1200" kern="1200" baseline="0" dirty="0" smtClean="0">
                <a:solidFill>
                  <a:schemeClr val="tx1"/>
                </a:solidFill>
                <a:latin typeface="Times New Roman" pitchFamily="33" charset="0"/>
                <a:ea typeface="+mn-ea"/>
                <a:cs typeface="+mn-cs"/>
              </a:rPr>
              <a:t>from the instruction stream. As time permits, this unit schedules speculative</a:t>
            </a:r>
          </a:p>
          <a:p>
            <a:r>
              <a:rPr kumimoji="1" lang="en-US" sz="1200" kern="1200" baseline="0" dirty="0" smtClean="0">
                <a:solidFill>
                  <a:schemeClr val="tx1"/>
                </a:solidFill>
                <a:latin typeface="Times New Roman" pitchFamily="33" charset="0"/>
                <a:ea typeface="+mn-ea"/>
                <a:cs typeface="+mn-cs"/>
              </a:rPr>
              <a:t>execution of micro-operations that may be required in the future.</a:t>
            </a:r>
          </a:p>
          <a:p>
            <a:endParaRPr kumimoji="1" lang="en-US" sz="1200"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Execution units: </a:t>
            </a:r>
            <a:r>
              <a:rPr kumimoji="1" lang="en-US" sz="1200" b="0" kern="1200" baseline="0" dirty="0" smtClean="0">
                <a:solidFill>
                  <a:schemeClr val="tx1"/>
                </a:solidFill>
                <a:latin typeface="Times New Roman" pitchFamily="33" charset="0"/>
                <a:ea typeface="+mn-ea"/>
                <a:cs typeface="+mn-cs"/>
              </a:rPr>
              <a:t>These units executes micro-operations, fetching the required</a:t>
            </a:r>
          </a:p>
          <a:p>
            <a:r>
              <a:rPr kumimoji="1" lang="en-US" sz="1200" kern="1200" baseline="0" dirty="0" smtClean="0">
                <a:solidFill>
                  <a:schemeClr val="tx1"/>
                </a:solidFill>
                <a:latin typeface="Times New Roman" pitchFamily="33" charset="0"/>
                <a:ea typeface="+mn-ea"/>
                <a:cs typeface="+mn-cs"/>
              </a:rPr>
              <a:t>data from the L1 data cache and temporarily storing results in registers.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Memory subsystem: </a:t>
            </a:r>
            <a:r>
              <a:rPr kumimoji="1" lang="en-US" sz="1200" b="0" kern="1200" baseline="0" dirty="0" smtClean="0">
                <a:solidFill>
                  <a:schemeClr val="tx1"/>
                </a:solidFill>
                <a:latin typeface="Times New Roman" pitchFamily="33" charset="0"/>
                <a:ea typeface="+mn-ea"/>
                <a:cs typeface="+mn-cs"/>
              </a:rPr>
              <a:t>This unit includes the L2 and L3 caches and the system</a:t>
            </a:r>
          </a:p>
          <a:p>
            <a:r>
              <a:rPr kumimoji="1" lang="en-US" sz="1200" kern="1200" baseline="0" dirty="0" smtClean="0">
                <a:solidFill>
                  <a:schemeClr val="tx1"/>
                </a:solidFill>
                <a:latin typeface="Times New Roman" pitchFamily="33" charset="0"/>
                <a:ea typeface="+mn-ea"/>
                <a:cs typeface="+mn-cs"/>
              </a:rPr>
              <a:t>bus, which is used to access main memory when the L1 and L2 caches have a</a:t>
            </a:r>
          </a:p>
          <a:p>
            <a:r>
              <a:rPr kumimoji="1" lang="en-US" sz="1200" kern="1200" baseline="0" dirty="0" smtClean="0">
                <a:solidFill>
                  <a:schemeClr val="tx1"/>
                </a:solidFill>
                <a:latin typeface="Times New Roman" pitchFamily="33" charset="0"/>
                <a:ea typeface="+mn-ea"/>
                <a:cs typeface="+mn-cs"/>
              </a:rPr>
              <a:t>cache miss and to access the system I/O resources.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Unlike the organization used in all previous Pentium models, and in most</a:t>
            </a:r>
          </a:p>
          <a:p>
            <a:r>
              <a:rPr kumimoji="1" lang="en-US" sz="1200" kern="1200" baseline="0" dirty="0" smtClean="0">
                <a:solidFill>
                  <a:schemeClr val="tx1"/>
                </a:solidFill>
                <a:latin typeface="Times New Roman" pitchFamily="33" charset="0"/>
                <a:ea typeface="+mn-ea"/>
                <a:cs typeface="+mn-cs"/>
              </a:rPr>
              <a:t>other processors, the Pentium 4 instruction cache sits between the instruction</a:t>
            </a:r>
          </a:p>
          <a:p>
            <a:r>
              <a:rPr kumimoji="1" lang="en-US" sz="1200" kern="1200" baseline="0" dirty="0" smtClean="0">
                <a:solidFill>
                  <a:schemeClr val="tx1"/>
                </a:solidFill>
                <a:latin typeface="Times New Roman" pitchFamily="33" charset="0"/>
                <a:ea typeface="+mn-ea"/>
                <a:cs typeface="+mn-cs"/>
              </a:rPr>
              <a:t>decode logic and the execution core. The reasoning behind this design decision is</a:t>
            </a:r>
          </a:p>
          <a:p>
            <a:r>
              <a:rPr kumimoji="1" lang="en-US" sz="1200" kern="1200" baseline="0" dirty="0" smtClean="0">
                <a:solidFill>
                  <a:schemeClr val="tx1"/>
                </a:solidFill>
                <a:latin typeface="Times New Roman" pitchFamily="33" charset="0"/>
                <a:ea typeface="+mn-ea"/>
                <a:cs typeface="+mn-cs"/>
              </a:rPr>
              <a:t>as follows: As discussed more fully in Chapter 16, the Pentium process decodes, or</a:t>
            </a:r>
          </a:p>
          <a:p>
            <a:r>
              <a:rPr kumimoji="1" lang="en-US" sz="1200" kern="1200" baseline="0" dirty="0" smtClean="0">
                <a:solidFill>
                  <a:schemeClr val="tx1"/>
                </a:solidFill>
                <a:latin typeface="Times New Roman" pitchFamily="33" charset="0"/>
                <a:ea typeface="+mn-ea"/>
                <a:cs typeface="+mn-cs"/>
              </a:rPr>
              <a:t>translates, Pentium machine instructions into simple RISC-like instructions called</a:t>
            </a:r>
          </a:p>
          <a:p>
            <a:r>
              <a:rPr kumimoji="1" lang="en-US" sz="1200" kern="1200" baseline="0" dirty="0" smtClean="0">
                <a:solidFill>
                  <a:schemeClr val="tx1"/>
                </a:solidFill>
                <a:latin typeface="Times New Roman" pitchFamily="33" charset="0"/>
                <a:ea typeface="+mn-ea"/>
                <a:cs typeface="+mn-cs"/>
              </a:rPr>
              <a:t>micro-operations. The use of simple, fixed-length micro-operations enables the use</a:t>
            </a:r>
          </a:p>
          <a:p>
            <a:r>
              <a:rPr kumimoji="1" lang="en-US" sz="1200" kern="1200" baseline="0" dirty="0" smtClean="0">
                <a:solidFill>
                  <a:schemeClr val="tx1"/>
                </a:solidFill>
                <a:latin typeface="Times New Roman" pitchFamily="33" charset="0"/>
                <a:ea typeface="+mn-ea"/>
                <a:cs typeface="+mn-cs"/>
              </a:rPr>
              <a:t>of superscalar pipelining and scheduling techniques that enhance performance.</a:t>
            </a:r>
          </a:p>
          <a:p>
            <a:r>
              <a:rPr kumimoji="1" lang="en-US" sz="1200" kern="1200" baseline="0" dirty="0" smtClean="0">
                <a:solidFill>
                  <a:schemeClr val="tx1"/>
                </a:solidFill>
                <a:latin typeface="Times New Roman" pitchFamily="33" charset="0"/>
                <a:ea typeface="+mn-ea"/>
                <a:cs typeface="+mn-cs"/>
              </a:rPr>
              <a:t>However, the Pentium machine instructions are cumbersome to decode; they have a</a:t>
            </a:r>
          </a:p>
          <a:p>
            <a:r>
              <a:rPr kumimoji="1" lang="en-US" sz="1200" kern="1200" baseline="0" dirty="0" smtClean="0">
                <a:solidFill>
                  <a:schemeClr val="tx1"/>
                </a:solidFill>
                <a:latin typeface="Times New Roman" pitchFamily="33" charset="0"/>
                <a:ea typeface="+mn-ea"/>
                <a:cs typeface="+mn-cs"/>
              </a:rPr>
              <a:t>variable number of bytes and many different options. It turns out that performance</a:t>
            </a:r>
          </a:p>
          <a:p>
            <a:r>
              <a:rPr kumimoji="1" lang="en-US" sz="1200" kern="1200" baseline="0" dirty="0" smtClean="0">
                <a:solidFill>
                  <a:schemeClr val="tx1"/>
                </a:solidFill>
                <a:latin typeface="Times New Roman" pitchFamily="33" charset="0"/>
                <a:ea typeface="+mn-ea"/>
                <a:cs typeface="+mn-cs"/>
              </a:rPr>
              <a:t>is enhanced if this decoding is done independently of the scheduling and pipelining</a:t>
            </a:r>
          </a:p>
          <a:p>
            <a:r>
              <a:rPr kumimoji="1" lang="en-US" sz="1200" kern="1200" baseline="0" dirty="0" smtClean="0">
                <a:solidFill>
                  <a:schemeClr val="tx1"/>
                </a:solidFill>
                <a:latin typeface="Times New Roman" pitchFamily="33" charset="0"/>
                <a:ea typeface="+mn-ea"/>
                <a:cs typeface="+mn-cs"/>
              </a:rPr>
              <a:t>logic. We return to this topic in Chapter 16.</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data cache employs a write-back policy: Data are written to main memory</a:t>
            </a:r>
          </a:p>
          <a:p>
            <a:r>
              <a:rPr kumimoji="1" lang="en-US" sz="1200" kern="1200" baseline="0" dirty="0" smtClean="0">
                <a:solidFill>
                  <a:schemeClr val="tx1"/>
                </a:solidFill>
                <a:latin typeface="Times New Roman" pitchFamily="33" charset="0"/>
                <a:ea typeface="+mn-ea"/>
                <a:cs typeface="+mn-cs"/>
              </a:rPr>
              <a:t>only when they are removed from the cache and there has been an update. The</a:t>
            </a:r>
          </a:p>
          <a:p>
            <a:r>
              <a:rPr kumimoji="1" lang="en-US" sz="1200" kern="1200" baseline="0" dirty="0" smtClean="0">
                <a:solidFill>
                  <a:schemeClr val="tx1"/>
                </a:solidFill>
                <a:latin typeface="Times New Roman" pitchFamily="33" charset="0"/>
                <a:ea typeface="+mn-ea"/>
                <a:cs typeface="+mn-cs"/>
              </a:rPr>
              <a:t>Pentium 4 processor can be dynamically configured to support write-through caching.</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The L1 data cache is controlled by two bits in one of the control registers,</a:t>
            </a:r>
          </a:p>
          <a:p>
            <a:r>
              <a:rPr kumimoji="1" lang="en-US" sz="1200" kern="1200" baseline="0" dirty="0" smtClean="0">
                <a:solidFill>
                  <a:schemeClr val="tx1"/>
                </a:solidFill>
                <a:latin typeface="Times New Roman" pitchFamily="33" charset="0"/>
                <a:ea typeface="+mn-ea"/>
                <a:cs typeface="+mn-cs"/>
              </a:rPr>
              <a:t>labeled the CD (cache disable) and NW (not write-through) bits (Table 4.5). There</a:t>
            </a:r>
          </a:p>
          <a:p>
            <a:r>
              <a:rPr kumimoji="1" lang="en-US" sz="1200" kern="1200" baseline="0" dirty="0" smtClean="0">
                <a:solidFill>
                  <a:schemeClr val="tx1"/>
                </a:solidFill>
                <a:latin typeface="Times New Roman" pitchFamily="33" charset="0"/>
                <a:ea typeface="+mn-ea"/>
                <a:cs typeface="+mn-cs"/>
              </a:rPr>
              <a:t>are also two Pentium 4 instructions that can be used to control the data cache: INVD</a:t>
            </a:r>
          </a:p>
          <a:p>
            <a:r>
              <a:rPr kumimoji="1" lang="en-US" sz="1200" kern="1200" baseline="0" dirty="0" smtClean="0">
                <a:solidFill>
                  <a:schemeClr val="tx1"/>
                </a:solidFill>
                <a:latin typeface="Times New Roman" pitchFamily="33" charset="0"/>
                <a:ea typeface="+mn-ea"/>
                <a:cs typeface="+mn-cs"/>
              </a:rPr>
              <a:t>invalidates (flushes) the internal cache memory and signals the external cache (if</a:t>
            </a:r>
          </a:p>
          <a:p>
            <a:r>
              <a:rPr kumimoji="1" lang="en-US" sz="1200" kern="1200" baseline="0" dirty="0" smtClean="0">
                <a:solidFill>
                  <a:schemeClr val="tx1"/>
                </a:solidFill>
                <a:latin typeface="Times New Roman" pitchFamily="33" charset="0"/>
                <a:ea typeface="+mn-ea"/>
                <a:cs typeface="+mn-cs"/>
              </a:rPr>
              <a:t>any) to invalidate. WBINVD writes back and invalidates internal cache and then</a:t>
            </a:r>
          </a:p>
          <a:p>
            <a:r>
              <a:rPr kumimoji="1" lang="en-US" sz="1200" kern="1200" baseline="0" dirty="0" smtClean="0">
                <a:solidFill>
                  <a:schemeClr val="tx1"/>
                </a:solidFill>
                <a:latin typeface="Times New Roman" pitchFamily="33" charset="0"/>
                <a:ea typeface="+mn-ea"/>
                <a:cs typeface="+mn-cs"/>
              </a:rPr>
              <a:t>writes back and invalidates external cache.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Both the L2 and L3 caches are eight-way set-associative with a line size of</a:t>
            </a:r>
          </a:p>
          <a:p>
            <a:r>
              <a:rPr kumimoji="1" lang="en-US" sz="1200" kern="1200" baseline="0" dirty="0" smtClean="0">
                <a:solidFill>
                  <a:schemeClr val="tx1"/>
                </a:solidFill>
                <a:latin typeface="Times New Roman" pitchFamily="33" charset="0"/>
                <a:ea typeface="+mn-ea"/>
                <a:cs typeface="+mn-cs"/>
              </a:rPr>
              <a:t>128 bytes.</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smtClean="0">
                <a:solidFill>
                  <a:schemeClr val="tx1"/>
                </a:solidFill>
                <a:latin typeface="Times New Roman" pitchFamily="33" charset="0"/>
                <a:ea typeface="+mn-ea"/>
                <a:cs typeface="+mn-cs"/>
              </a:rPr>
              <a:t>The ARM cache organization has evolved with the overall architecture of the ARM</a:t>
            </a:r>
          </a:p>
          <a:p>
            <a:r>
              <a:rPr kumimoji="1" lang="en-US" sz="1200" kern="1200" baseline="0" dirty="0" smtClean="0">
                <a:solidFill>
                  <a:schemeClr val="tx1"/>
                </a:solidFill>
                <a:latin typeface="Times New Roman" pitchFamily="33" charset="0"/>
                <a:ea typeface="+mn-ea"/>
                <a:cs typeface="+mn-cs"/>
              </a:rPr>
              <a:t>family, reflecting the relentless pursuit of performance that is the driving force for</a:t>
            </a:r>
          </a:p>
          <a:p>
            <a:r>
              <a:rPr kumimoji="1" lang="en-US" sz="1200" kern="1200" baseline="0" dirty="0" smtClean="0">
                <a:solidFill>
                  <a:schemeClr val="tx1"/>
                </a:solidFill>
                <a:latin typeface="Times New Roman" pitchFamily="33" charset="0"/>
                <a:ea typeface="+mn-ea"/>
                <a:cs typeface="+mn-cs"/>
              </a:rPr>
              <a:t>all microprocessor designers.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Table 4.6 shows this evolution. The ARM7 models used a unified L1 cache,</a:t>
            </a:r>
          </a:p>
          <a:p>
            <a:r>
              <a:rPr kumimoji="1" lang="en-US" sz="1200" kern="1200" baseline="0" dirty="0" smtClean="0">
                <a:solidFill>
                  <a:schemeClr val="tx1"/>
                </a:solidFill>
                <a:latin typeface="Times New Roman" pitchFamily="33" charset="0"/>
                <a:ea typeface="+mn-ea"/>
                <a:cs typeface="+mn-cs"/>
              </a:rPr>
              <a:t>while all subsequent models use a split instruction/data cache. All of the ARM</a:t>
            </a:r>
          </a:p>
          <a:p>
            <a:r>
              <a:rPr kumimoji="1" lang="en-US" sz="1200" kern="1200" baseline="0" dirty="0" smtClean="0">
                <a:solidFill>
                  <a:schemeClr val="tx1"/>
                </a:solidFill>
                <a:latin typeface="Times New Roman" pitchFamily="33" charset="0"/>
                <a:ea typeface="+mn-ea"/>
                <a:cs typeface="+mn-cs"/>
              </a:rPr>
              <a:t>designs use a set-associative cache, with the degree of associativity and the line size</a:t>
            </a:r>
          </a:p>
          <a:p>
            <a:r>
              <a:rPr kumimoji="1" lang="en-US" sz="1200" kern="1200" baseline="0" dirty="0" smtClean="0">
                <a:solidFill>
                  <a:schemeClr val="tx1"/>
                </a:solidFill>
                <a:latin typeface="Times New Roman" pitchFamily="33" charset="0"/>
                <a:ea typeface="+mn-ea"/>
                <a:cs typeface="+mn-cs"/>
              </a:rPr>
              <a:t>varying. ARM cached cores with an MMU use a logical cache for processor families</a:t>
            </a:r>
          </a:p>
          <a:p>
            <a:r>
              <a:rPr kumimoji="1" lang="en-US" sz="1200" kern="1200" baseline="0" dirty="0" smtClean="0">
                <a:solidFill>
                  <a:schemeClr val="tx1"/>
                </a:solidFill>
                <a:latin typeface="Times New Roman" pitchFamily="33" charset="0"/>
                <a:ea typeface="+mn-ea"/>
                <a:cs typeface="+mn-cs"/>
              </a:rPr>
              <a:t>ARM7 through ARM10, including the Intel StongARM and Intel Xscale processors.</a:t>
            </a:r>
          </a:p>
          <a:p>
            <a:r>
              <a:rPr kumimoji="1" lang="en-US" sz="1200" kern="1200" baseline="0" dirty="0" smtClean="0">
                <a:solidFill>
                  <a:schemeClr val="tx1"/>
                </a:solidFill>
                <a:latin typeface="Times New Roman" pitchFamily="33" charset="0"/>
                <a:ea typeface="+mn-ea"/>
                <a:cs typeface="+mn-cs"/>
              </a:rPr>
              <a:t>The ARM11 family uses a physical cache. The distinction between logical and</a:t>
            </a:r>
          </a:p>
          <a:p>
            <a:r>
              <a:rPr kumimoji="1" lang="en-US" sz="1200" kern="1200" baseline="0" dirty="0" smtClean="0">
                <a:solidFill>
                  <a:schemeClr val="tx1"/>
                </a:solidFill>
                <a:latin typeface="Times New Roman" pitchFamily="33" charset="0"/>
                <a:ea typeface="+mn-ea"/>
                <a:cs typeface="+mn-cs"/>
              </a:rPr>
              <a:t>physical cache is discussed earlier in this chapter (Figure 4.7).</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kumimoji="1" lang="en-US" sz="1200" kern="1200" baseline="0" dirty="0" smtClean="0">
                <a:solidFill>
                  <a:schemeClr val="tx1"/>
                </a:solidFill>
                <a:latin typeface="Times New Roman" pitchFamily="33" charset="0"/>
                <a:ea typeface="+mn-ea"/>
                <a:cs typeface="+mn-cs"/>
              </a:rPr>
              <a:t>An interesting feature of the ARM architecture is the use of a small first-in-first-</a:t>
            </a:r>
          </a:p>
          <a:p>
            <a:r>
              <a:rPr kumimoji="1" lang="en-US" sz="1200" kern="1200" baseline="0" dirty="0" smtClean="0">
                <a:solidFill>
                  <a:schemeClr val="tx1"/>
                </a:solidFill>
                <a:latin typeface="Times New Roman" pitchFamily="33" charset="0"/>
                <a:ea typeface="+mn-ea"/>
                <a:cs typeface="+mn-cs"/>
              </a:rPr>
              <a:t>out (FIFO) write buffer to enhance memory write performance. The write</a:t>
            </a:r>
          </a:p>
          <a:p>
            <a:r>
              <a:rPr kumimoji="1" lang="en-US" sz="1200" kern="1200" baseline="0" dirty="0" smtClean="0">
                <a:solidFill>
                  <a:schemeClr val="tx1"/>
                </a:solidFill>
                <a:latin typeface="Times New Roman" pitchFamily="33" charset="0"/>
                <a:ea typeface="+mn-ea"/>
                <a:cs typeface="+mn-cs"/>
              </a:rPr>
              <a:t>buffer is interposed between the cache and main memory and consists of a set of</a:t>
            </a:r>
          </a:p>
          <a:p>
            <a:r>
              <a:rPr kumimoji="1" lang="en-US" sz="1200" kern="1200" baseline="0" dirty="0" smtClean="0">
                <a:solidFill>
                  <a:schemeClr val="tx1"/>
                </a:solidFill>
                <a:latin typeface="Times New Roman" pitchFamily="33" charset="0"/>
                <a:ea typeface="+mn-ea"/>
                <a:cs typeface="+mn-cs"/>
              </a:rPr>
              <a:t>addresses and a set of data words. The write buffer is small compared to the cache,</a:t>
            </a:r>
          </a:p>
          <a:p>
            <a:r>
              <a:rPr kumimoji="1" lang="en-US" sz="1200" kern="1200" baseline="0" dirty="0" smtClean="0">
                <a:solidFill>
                  <a:schemeClr val="tx1"/>
                </a:solidFill>
                <a:latin typeface="Times New Roman" pitchFamily="33" charset="0"/>
                <a:ea typeface="+mn-ea"/>
                <a:cs typeface="+mn-cs"/>
              </a:rPr>
              <a:t>and may hold up to four independent addresses. Typically, the write buffer is enabled</a:t>
            </a:r>
          </a:p>
          <a:p>
            <a:r>
              <a:rPr kumimoji="1" lang="en-US" sz="1200" kern="1200" baseline="0" dirty="0" smtClean="0">
                <a:solidFill>
                  <a:schemeClr val="tx1"/>
                </a:solidFill>
                <a:latin typeface="Times New Roman" pitchFamily="33" charset="0"/>
                <a:ea typeface="+mn-ea"/>
                <a:cs typeface="+mn-cs"/>
              </a:rPr>
              <a:t>for all of main memory, although it may be selectively disabled at the page</a:t>
            </a:r>
          </a:p>
          <a:p>
            <a:r>
              <a:rPr kumimoji="1" lang="en-US" sz="1200" kern="1200" baseline="0" dirty="0" smtClean="0">
                <a:solidFill>
                  <a:schemeClr val="tx1"/>
                </a:solidFill>
                <a:latin typeface="Times New Roman" pitchFamily="33" charset="0"/>
                <a:ea typeface="+mn-ea"/>
                <a:cs typeface="+mn-cs"/>
              </a:rPr>
              <a:t>level. Figure 4.19, taken from [SLOS04], shows the relationship among the write</a:t>
            </a:r>
          </a:p>
          <a:p>
            <a:r>
              <a:rPr kumimoji="1" lang="en-US" sz="1200" kern="1200" baseline="0" dirty="0" smtClean="0">
                <a:solidFill>
                  <a:schemeClr val="tx1"/>
                </a:solidFill>
                <a:latin typeface="Times New Roman" pitchFamily="33" charset="0"/>
                <a:ea typeface="+mn-ea"/>
                <a:cs typeface="+mn-cs"/>
              </a:rPr>
              <a:t>buffer, cache, and main memory.</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write buffer operates as follows: When the processor performs a write to</a:t>
            </a:r>
          </a:p>
          <a:p>
            <a:r>
              <a:rPr kumimoji="1" lang="en-US" sz="1200" kern="1200" baseline="0" dirty="0" smtClean="0">
                <a:solidFill>
                  <a:schemeClr val="tx1"/>
                </a:solidFill>
                <a:latin typeface="Times New Roman" pitchFamily="33" charset="0"/>
                <a:ea typeface="+mn-ea"/>
                <a:cs typeface="+mn-cs"/>
              </a:rPr>
              <a:t>a bufferable area, the data are placed in the write buffer at processor clock speed</a:t>
            </a:r>
          </a:p>
          <a:p>
            <a:r>
              <a:rPr kumimoji="1" lang="en-US" sz="1200" kern="1200" baseline="0" dirty="0" smtClean="0">
                <a:solidFill>
                  <a:schemeClr val="tx1"/>
                </a:solidFill>
                <a:latin typeface="Times New Roman" pitchFamily="33" charset="0"/>
                <a:ea typeface="+mn-ea"/>
                <a:cs typeface="+mn-cs"/>
              </a:rPr>
              <a:t>and the processor continues execution. A write occurs when data in the cache are</a:t>
            </a:r>
          </a:p>
          <a:p>
            <a:r>
              <a:rPr kumimoji="1" lang="en-US" sz="1200" kern="1200" baseline="0" dirty="0" smtClean="0">
                <a:solidFill>
                  <a:schemeClr val="tx1"/>
                </a:solidFill>
                <a:latin typeface="Times New Roman" pitchFamily="33" charset="0"/>
                <a:ea typeface="+mn-ea"/>
                <a:cs typeface="+mn-cs"/>
              </a:rPr>
              <a:t>written back to main memory. Thus, the data to be written are transferred from the</a:t>
            </a:r>
          </a:p>
          <a:p>
            <a:r>
              <a:rPr kumimoji="1" lang="en-US" sz="1200" kern="1200" baseline="0" dirty="0" smtClean="0">
                <a:solidFill>
                  <a:schemeClr val="tx1"/>
                </a:solidFill>
                <a:latin typeface="Times New Roman" pitchFamily="33" charset="0"/>
                <a:ea typeface="+mn-ea"/>
                <a:cs typeface="+mn-cs"/>
              </a:rPr>
              <a:t>cache to the write buffer. The write buffer then performs the external write in parallel.</a:t>
            </a:r>
          </a:p>
          <a:p>
            <a:r>
              <a:rPr kumimoji="1" lang="en-US" sz="1200" kern="1200" baseline="0" dirty="0" smtClean="0">
                <a:solidFill>
                  <a:schemeClr val="tx1"/>
                </a:solidFill>
                <a:latin typeface="Times New Roman" pitchFamily="33" charset="0"/>
                <a:ea typeface="+mn-ea"/>
                <a:cs typeface="+mn-cs"/>
              </a:rPr>
              <a:t>If, however, the write buffer is full (either because there are already the maximum</a:t>
            </a:r>
          </a:p>
          <a:p>
            <a:r>
              <a:rPr kumimoji="1" lang="en-US" sz="1200" kern="1200" baseline="0" dirty="0" smtClean="0">
                <a:solidFill>
                  <a:schemeClr val="tx1"/>
                </a:solidFill>
                <a:latin typeface="Times New Roman" pitchFamily="33" charset="0"/>
                <a:ea typeface="+mn-ea"/>
                <a:cs typeface="+mn-cs"/>
              </a:rPr>
              <a:t>number of words of data in the buffer or because there is no slot for the new</a:t>
            </a:r>
          </a:p>
          <a:p>
            <a:r>
              <a:rPr kumimoji="1" lang="en-US" sz="1200" kern="1200" baseline="0" dirty="0" smtClean="0">
                <a:solidFill>
                  <a:schemeClr val="tx1"/>
                </a:solidFill>
                <a:latin typeface="Times New Roman" pitchFamily="33" charset="0"/>
                <a:ea typeface="+mn-ea"/>
                <a:cs typeface="+mn-cs"/>
              </a:rPr>
              <a:t>address) then the processor is stalled until there is sufficient space in the buffer. As</a:t>
            </a:r>
          </a:p>
          <a:p>
            <a:r>
              <a:rPr kumimoji="1" lang="en-US" sz="1200" kern="1200" baseline="0" dirty="0" smtClean="0">
                <a:solidFill>
                  <a:schemeClr val="tx1"/>
                </a:solidFill>
                <a:latin typeface="Times New Roman" pitchFamily="33" charset="0"/>
                <a:ea typeface="+mn-ea"/>
                <a:cs typeface="+mn-cs"/>
              </a:rPr>
              <a:t>non-write operations proceed, the write buffer continues to write to main memory</a:t>
            </a:r>
          </a:p>
          <a:p>
            <a:r>
              <a:rPr kumimoji="1" lang="en-US" sz="1200" kern="1200" baseline="0" dirty="0" smtClean="0">
                <a:solidFill>
                  <a:schemeClr val="tx1"/>
                </a:solidFill>
                <a:latin typeface="Times New Roman" pitchFamily="33" charset="0"/>
                <a:ea typeface="+mn-ea"/>
                <a:cs typeface="+mn-cs"/>
              </a:rPr>
              <a:t>until the buffer is completely empty.</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Data written to the write buffer are not available for reading back into the</a:t>
            </a:r>
          </a:p>
          <a:p>
            <a:r>
              <a:rPr kumimoji="1" lang="en-US" sz="1200" kern="1200" baseline="0" dirty="0" smtClean="0">
                <a:solidFill>
                  <a:schemeClr val="tx1"/>
                </a:solidFill>
                <a:latin typeface="Times New Roman" pitchFamily="33" charset="0"/>
                <a:ea typeface="+mn-ea"/>
                <a:cs typeface="+mn-cs"/>
              </a:rPr>
              <a:t>cache until the data have transferred from the write buffer to main memory. This</a:t>
            </a:r>
          </a:p>
          <a:p>
            <a:r>
              <a:rPr kumimoji="1" lang="en-US" sz="1200" kern="1200" baseline="0" dirty="0" smtClean="0">
                <a:solidFill>
                  <a:schemeClr val="tx1"/>
                </a:solidFill>
                <a:latin typeface="Times New Roman" pitchFamily="33" charset="0"/>
                <a:ea typeface="+mn-ea"/>
                <a:cs typeface="+mn-cs"/>
              </a:rPr>
              <a:t>is the principal reason that the write buffer is quite small. Even so, unless there</a:t>
            </a:r>
          </a:p>
          <a:p>
            <a:r>
              <a:rPr kumimoji="1" lang="en-US" sz="1200" kern="1200" baseline="0" dirty="0" smtClean="0">
                <a:solidFill>
                  <a:schemeClr val="tx1"/>
                </a:solidFill>
                <a:latin typeface="Times New Roman" pitchFamily="33" charset="0"/>
                <a:ea typeface="+mn-ea"/>
                <a:cs typeface="+mn-cs"/>
              </a:rPr>
              <a:t>is a high proportion of writes in an executing program, the write buffer improves</a:t>
            </a:r>
          </a:p>
          <a:p>
            <a:r>
              <a:rPr kumimoji="1" lang="en-US" sz="1200" kern="1200" baseline="0" dirty="0" smtClean="0">
                <a:solidFill>
                  <a:schemeClr val="tx1"/>
                </a:solidFill>
                <a:latin typeface="Times New Roman" pitchFamily="33" charset="0"/>
                <a:ea typeface="+mn-ea"/>
                <a:cs typeface="+mn-cs"/>
              </a:rPr>
              <a:t>performance.</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46</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 4 summary.</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5C69E-6946-714F-9C41-EF1F2D266F6A}" type="slidenum">
              <a:rPr lang="en-US"/>
              <a:pPr/>
              <a:t>5</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Another distinction among memory types is the </a:t>
            </a:r>
            <a:r>
              <a:rPr kumimoji="1" lang="en-US" sz="1200" b="1" kern="1200" baseline="0" dirty="0" smtClean="0">
                <a:solidFill>
                  <a:schemeClr val="tx1"/>
                </a:solidFill>
                <a:latin typeface="Times New Roman" pitchFamily="33" charset="0"/>
                <a:ea typeface="+mn-ea"/>
                <a:cs typeface="+mn-cs"/>
              </a:rPr>
              <a:t>method of accessing </a:t>
            </a:r>
            <a:r>
              <a:rPr kumimoji="1" lang="en-US" sz="1200" b="0" kern="1200" baseline="0" dirty="0" smtClean="0">
                <a:solidFill>
                  <a:schemeClr val="tx1"/>
                </a:solidFill>
                <a:latin typeface="Times New Roman" pitchFamily="33" charset="0"/>
                <a:ea typeface="+mn-ea"/>
                <a:cs typeface="+mn-cs"/>
              </a:rPr>
              <a:t>units of</a:t>
            </a:r>
          </a:p>
          <a:p>
            <a:r>
              <a:rPr kumimoji="1" lang="en-US" sz="1200" kern="1200" baseline="0" dirty="0" smtClean="0">
                <a:solidFill>
                  <a:schemeClr val="tx1"/>
                </a:solidFill>
                <a:latin typeface="Times New Roman" pitchFamily="33" charset="0"/>
                <a:ea typeface="+mn-ea"/>
                <a:cs typeface="+mn-cs"/>
              </a:rPr>
              <a:t>data. These include the following:</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Sequential access</a:t>
            </a:r>
            <a:r>
              <a:rPr kumimoji="1" lang="en-US" sz="1200" b="0" kern="1200" baseline="0" dirty="0" smtClean="0">
                <a:solidFill>
                  <a:schemeClr val="tx1"/>
                </a:solidFill>
                <a:latin typeface="Times New Roman" pitchFamily="33" charset="0"/>
                <a:ea typeface="+mn-ea"/>
                <a:cs typeface="+mn-cs"/>
              </a:rPr>
              <a:t>:  Memory is organized into units of data, called records.</a:t>
            </a:r>
          </a:p>
          <a:p>
            <a:r>
              <a:rPr kumimoji="1" lang="en-US" sz="1200" kern="1200" baseline="0" dirty="0" smtClean="0">
                <a:solidFill>
                  <a:schemeClr val="tx1"/>
                </a:solidFill>
                <a:latin typeface="Times New Roman" pitchFamily="33" charset="0"/>
                <a:ea typeface="+mn-ea"/>
                <a:cs typeface="+mn-cs"/>
              </a:rPr>
              <a:t>Access must be made in a specific linear sequence. Stored addressing information</a:t>
            </a:r>
          </a:p>
          <a:p>
            <a:r>
              <a:rPr kumimoji="1" lang="en-US" sz="1200" kern="1200" baseline="0" dirty="0" smtClean="0">
                <a:solidFill>
                  <a:schemeClr val="tx1"/>
                </a:solidFill>
                <a:latin typeface="Times New Roman" pitchFamily="33" charset="0"/>
                <a:ea typeface="+mn-ea"/>
                <a:cs typeface="+mn-cs"/>
              </a:rPr>
              <a:t>is used to separate records and assist in the retrieval process. A shared</a:t>
            </a:r>
          </a:p>
          <a:p>
            <a:r>
              <a:rPr kumimoji="1" lang="en-US" sz="1200" kern="1200" baseline="0" dirty="0" smtClean="0">
                <a:solidFill>
                  <a:schemeClr val="tx1"/>
                </a:solidFill>
                <a:latin typeface="Times New Roman" pitchFamily="33" charset="0"/>
                <a:ea typeface="+mn-ea"/>
                <a:cs typeface="+mn-cs"/>
              </a:rPr>
              <a:t>read–write mechanism is used, and this must be moved from its current location</a:t>
            </a:r>
          </a:p>
          <a:p>
            <a:r>
              <a:rPr kumimoji="1" lang="en-US" sz="1200" kern="1200" baseline="0" dirty="0" smtClean="0">
                <a:solidFill>
                  <a:schemeClr val="tx1"/>
                </a:solidFill>
                <a:latin typeface="Times New Roman" pitchFamily="33" charset="0"/>
                <a:ea typeface="+mn-ea"/>
                <a:cs typeface="+mn-cs"/>
              </a:rPr>
              <a:t>to the desired location, passing and rejecting each intermediate record.</a:t>
            </a:r>
          </a:p>
          <a:p>
            <a:r>
              <a:rPr kumimoji="1" lang="en-US" sz="1200" kern="1200" baseline="0" dirty="0" smtClean="0">
                <a:solidFill>
                  <a:schemeClr val="tx1"/>
                </a:solidFill>
                <a:latin typeface="Times New Roman" pitchFamily="33" charset="0"/>
                <a:ea typeface="+mn-ea"/>
                <a:cs typeface="+mn-cs"/>
              </a:rPr>
              <a:t>Thus, the time to access an arbitrary record is highly variable. Tape units, discussed</a:t>
            </a:r>
          </a:p>
          <a:p>
            <a:r>
              <a:rPr kumimoji="1" lang="en-US" sz="1200" kern="1200" baseline="0" dirty="0" smtClean="0">
                <a:solidFill>
                  <a:schemeClr val="tx1"/>
                </a:solidFill>
                <a:latin typeface="Times New Roman" pitchFamily="33" charset="0"/>
                <a:ea typeface="+mn-ea"/>
                <a:cs typeface="+mn-cs"/>
              </a:rPr>
              <a:t>in Chapter 6, are sequential access.</a:t>
            </a:r>
          </a:p>
          <a:p>
            <a:endParaRPr kumimoji="1" lang="en-US" sz="1200"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Direct access: </a:t>
            </a:r>
            <a:r>
              <a:rPr kumimoji="1" lang="en-US" sz="1200" b="0" kern="1200" baseline="0" dirty="0" smtClean="0">
                <a:solidFill>
                  <a:schemeClr val="tx1"/>
                </a:solidFill>
                <a:latin typeface="Times New Roman" pitchFamily="33" charset="0"/>
                <a:ea typeface="+mn-ea"/>
                <a:cs typeface="+mn-cs"/>
              </a:rPr>
              <a:t>As with sequential access, direct access involves a shared</a:t>
            </a:r>
          </a:p>
          <a:p>
            <a:r>
              <a:rPr kumimoji="1" lang="en-US" sz="1200" kern="1200" baseline="0" dirty="0" smtClean="0">
                <a:solidFill>
                  <a:schemeClr val="tx1"/>
                </a:solidFill>
                <a:latin typeface="Times New Roman" pitchFamily="33" charset="0"/>
                <a:ea typeface="+mn-ea"/>
                <a:cs typeface="+mn-cs"/>
              </a:rPr>
              <a:t>read–write mechanism. However, individual blocks or records have a unique</a:t>
            </a:r>
          </a:p>
          <a:p>
            <a:r>
              <a:rPr kumimoji="1" lang="en-US" sz="1200" kern="1200" baseline="0" dirty="0" smtClean="0">
                <a:solidFill>
                  <a:schemeClr val="tx1"/>
                </a:solidFill>
                <a:latin typeface="Times New Roman" pitchFamily="33" charset="0"/>
                <a:ea typeface="+mn-ea"/>
                <a:cs typeface="+mn-cs"/>
              </a:rPr>
              <a:t>address based on physical location. Access is accomplished by direct access</a:t>
            </a:r>
          </a:p>
          <a:p>
            <a:r>
              <a:rPr kumimoji="1" lang="en-US" sz="1200" kern="1200" baseline="0" dirty="0" smtClean="0">
                <a:solidFill>
                  <a:schemeClr val="tx1"/>
                </a:solidFill>
                <a:latin typeface="Times New Roman" pitchFamily="33" charset="0"/>
                <a:ea typeface="+mn-ea"/>
                <a:cs typeface="+mn-cs"/>
              </a:rPr>
              <a:t>to reach a general vicinity plus sequential searching, counting, or waiting to</a:t>
            </a:r>
          </a:p>
          <a:p>
            <a:r>
              <a:rPr kumimoji="1" lang="en-US" sz="1200" kern="1200" baseline="0" dirty="0" smtClean="0">
                <a:solidFill>
                  <a:schemeClr val="tx1"/>
                </a:solidFill>
                <a:latin typeface="Times New Roman" pitchFamily="33" charset="0"/>
                <a:ea typeface="+mn-ea"/>
                <a:cs typeface="+mn-cs"/>
              </a:rPr>
              <a:t>reach the final location. Again, access time is variable. Disk units, discussed in</a:t>
            </a:r>
          </a:p>
          <a:p>
            <a:r>
              <a:rPr kumimoji="1" lang="en-US" sz="1200" kern="1200" baseline="0" dirty="0" smtClean="0">
                <a:solidFill>
                  <a:schemeClr val="tx1"/>
                </a:solidFill>
                <a:latin typeface="Times New Roman" pitchFamily="33" charset="0"/>
                <a:ea typeface="+mn-ea"/>
                <a:cs typeface="+mn-cs"/>
              </a:rPr>
              <a:t>Chapter 6, are direct access.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Random access: </a:t>
            </a:r>
            <a:r>
              <a:rPr kumimoji="1" lang="en-US" sz="1200" b="0" kern="1200" baseline="0" dirty="0" smtClean="0">
                <a:solidFill>
                  <a:schemeClr val="tx1"/>
                </a:solidFill>
                <a:latin typeface="Times New Roman" pitchFamily="33" charset="0"/>
                <a:ea typeface="+mn-ea"/>
                <a:cs typeface="+mn-cs"/>
              </a:rPr>
              <a:t>Each addressable location in memory has a unique, physically</a:t>
            </a:r>
          </a:p>
          <a:p>
            <a:r>
              <a:rPr kumimoji="1" lang="en-US" sz="1200" kern="1200" baseline="0" dirty="0" smtClean="0">
                <a:solidFill>
                  <a:schemeClr val="tx1"/>
                </a:solidFill>
                <a:latin typeface="Times New Roman" pitchFamily="33" charset="0"/>
                <a:ea typeface="+mn-ea"/>
                <a:cs typeface="+mn-cs"/>
              </a:rPr>
              <a:t>wired-in addressing mechanism. The time to access a given location is independent</a:t>
            </a:r>
          </a:p>
          <a:p>
            <a:r>
              <a:rPr kumimoji="1" lang="en-US" sz="1200" kern="1200" baseline="0" dirty="0" smtClean="0">
                <a:solidFill>
                  <a:schemeClr val="tx1"/>
                </a:solidFill>
                <a:latin typeface="Times New Roman" pitchFamily="33" charset="0"/>
                <a:ea typeface="+mn-ea"/>
                <a:cs typeface="+mn-cs"/>
              </a:rPr>
              <a:t>of the sequence of prior accesses and is constant. Thus, any location</a:t>
            </a:r>
          </a:p>
          <a:p>
            <a:r>
              <a:rPr kumimoji="1" lang="en-US" sz="1200" kern="1200" baseline="0" dirty="0" smtClean="0">
                <a:solidFill>
                  <a:schemeClr val="tx1"/>
                </a:solidFill>
                <a:latin typeface="Times New Roman" pitchFamily="33" charset="0"/>
                <a:ea typeface="+mn-ea"/>
                <a:cs typeface="+mn-cs"/>
              </a:rPr>
              <a:t>can be selected at random and directly addressed and accessed. Main memory</a:t>
            </a:r>
          </a:p>
          <a:p>
            <a:r>
              <a:rPr kumimoji="1" lang="en-US" sz="1200" kern="1200" baseline="0" dirty="0" smtClean="0">
                <a:solidFill>
                  <a:schemeClr val="tx1"/>
                </a:solidFill>
                <a:latin typeface="Times New Roman" pitchFamily="33" charset="0"/>
                <a:ea typeface="+mn-ea"/>
                <a:cs typeface="+mn-cs"/>
              </a:rPr>
              <a:t>and some cache systems are random access.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Associative: </a:t>
            </a:r>
            <a:r>
              <a:rPr kumimoji="1" lang="en-US" sz="1200" b="0" kern="1200" baseline="0" dirty="0" smtClean="0">
                <a:solidFill>
                  <a:schemeClr val="tx1"/>
                </a:solidFill>
                <a:latin typeface="Times New Roman" pitchFamily="33" charset="0"/>
                <a:ea typeface="+mn-ea"/>
                <a:cs typeface="+mn-cs"/>
              </a:rPr>
              <a:t>This is a random access type of memory that enables one to make</a:t>
            </a:r>
          </a:p>
          <a:p>
            <a:r>
              <a:rPr kumimoji="1" lang="en-US" sz="1200" kern="1200" baseline="0" dirty="0" smtClean="0">
                <a:solidFill>
                  <a:schemeClr val="tx1"/>
                </a:solidFill>
                <a:latin typeface="Times New Roman" pitchFamily="33" charset="0"/>
                <a:ea typeface="+mn-ea"/>
                <a:cs typeface="+mn-cs"/>
              </a:rPr>
              <a:t>a comparison of desired bit locations within a word for a specified match, and</a:t>
            </a:r>
          </a:p>
          <a:p>
            <a:r>
              <a:rPr kumimoji="1" lang="en-US" sz="1200" kern="1200" baseline="0" dirty="0" smtClean="0">
                <a:solidFill>
                  <a:schemeClr val="tx1"/>
                </a:solidFill>
                <a:latin typeface="Times New Roman" pitchFamily="33" charset="0"/>
                <a:ea typeface="+mn-ea"/>
                <a:cs typeface="+mn-cs"/>
              </a:rPr>
              <a:t>to do this for all words simultaneously. Thus, a word is retrieved based on a</a:t>
            </a:r>
          </a:p>
          <a:p>
            <a:r>
              <a:rPr kumimoji="1" lang="en-US" sz="1200" kern="1200" baseline="0" dirty="0" smtClean="0">
                <a:solidFill>
                  <a:schemeClr val="tx1"/>
                </a:solidFill>
                <a:latin typeface="Times New Roman" pitchFamily="33" charset="0"/>
                <a:ea typeface="+mn-ea"/>
                <a:cs typeface="+mn-cs"/>
              </a:rPr>
              <a:t>portion of its contents rather than its address. As with ordinary random-access</a:t>
            </a:r>
          </a:p>
          <a:p>
            <a:r>
              <a:rPr kumimoji="1" lang="en-US" sz="1200" kern="1200" baseline="0" dirty="0" smtClean="0">
                <a:solidFill>
                  <a:schemeClr val="tx1"/>
                </a:solidFill>
                <a:latin typeface="Times New Roman" pitchFamily="33" charset="0"/>
                <a:ea typeface="+mn-ea"/>
                <a:cs typeface="+mn-cs"/>
              </a:rPr>
              <a:t>memory, each location has its own addressing mechanism, and retrieval time</a:t>
            </a:r>
          </a:p>
          <a:p>
            <a:r>
              <a:rPr kumimoji="1" lang="en-US" sz="1200" kern="1200" baseline="0" dirty="0" smtClean="0">
                <a:solidFill>
                  <a:schemeClr val="tx1"/>
                </a:solidFill>
                <a:latin typeface="Times New Roman" pitchFamily="33" charset="0"/>
                <a:ea typeface="+mn-ea"/>
                <a:cs typeface="+mn-cs"/>
              </a:rPr>
              <a:t>is constant independent of location or prior access patterns. Cache memories</a:t>
            </a:r>
          </a:p>
          <a:p>
            <a:r>
              <a:rPr kumimoji="1" lang="en-US" sz="1200" kern="1200" baseline="0" dirty="0" smtClean="0">
                <a:solidFill>
                  <a:schemeClr val="tx1"/>
                </a:solidFill>
                <a:latin typeface="Times New Roman" pitchFamily="33" charset="0"/>
                <a:ea typeface="+mn-ea"/>
                <a:cs typeface="+mn-cs"/>
              </a:rPr>
              <a:t>may employ associative access.</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D2345-2FE8-BC48-BCBC-7B19F47E03F2}" type="slidenum">
              <a:rPr lang="en-US"/>
              <a:pPr/>
              <a:t>6</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kumimoji="1" lang="en-US" sz="1200" kern="1200" baseline="0" dirty="0" smtClean="0">
                <a:solidFill>
                  <a:schemeClr val="tx1"/>
                </a:solidFill>
                <a:latin typeface="Times New Roman" pitchFamily="33" charset="0"/>
                <a:ea typeface="+mn-ea"/>
                <a:cs typeface="+mn-cs"/>
              </a:rPr>
              <a:t>From a user’s point of view, the two most important characteristics of memory</a:t>
            </a:r>
          </a:p>
          <a:p>
            <a:r>
              <a:rPr kumimoji="1" lang="en-US" sz="1200" kern="1200" baseline="0" dirty="0" smtClean="0">
                <a:solidFill>
                  <a:schemeClr val="tx1"/>
                </a:solidFill>
                <a:latin typeface="Times New Roman" pitchFamily="33" charset="0"/>
                <a:ea typeface="+mn-ea"/>
                <a:cs typeface="+mn-cs"/>
              </a:rPr>
              <a:t>are capacity and </a:t>
            </a:r>
            <a:r>
              <a:rPr kumimoji="1" lang="en-US" sz="1200" b="1" kern="1200" baseline="0" dirty="0" smtClean="0">
                <a:solidFill>
                  <a:schemeClr val="tx1"/>
                </a:solidFill>
                <a:latin typeface="Times New Roman" pitchFamily="33" charset="0"/>
                <a:ea typeface="+mn-ea"/>
                <a:cs typeface="+mn-cs"/>
              </a:rPr>
              <a:t>performance. </a:t>
            </a:r>
            <a:r>
              <a:rPr kumimoji="1" lang="en-US" sz="1200" b="0" kern="1200" baseline="0" dirty="0" smtClean="0">
                <a:solidFill>
                  <a:schemeClr val="tx1"/>
                </a:solidFill>
                <a:latin typeface="Times New Roman" pitchFamily="33" charset="0"/>
                <a:ea typeface="+mn-ea"/>
                <a:cs typeface="+mn-cs"/>
              </a:rPr>
              <a:t>Three performance parameters are used: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Access time (latency): </a:t>
            </a:r>
            <a:r>
              <a:rPr kumimoji="1" lang="en-US" sz="1200" b="0" kern="1200" baseline="0" dirty="0" smtClean="0">
                <a:solidFill>
                  <a:schemeClr val="tx1"/>
                </a:solidFill>
                <a:latin typeface="Times New Roman" pitchFamily="33" charset="0"/>
                <a:ea typeface="+mn-ea"/>
                <a:cs typeface="+mn-cs"/>
              </a:rPr>
              <a:t>For random-access memory, this is the time it takes to</a:t>
            </a:r>
          </a:p>
          <a:p>
            <a:r>
              <a:rPr kumimoji="1" lang="en-US" sz="1200" kern="1200" baseline="0" dirty="0" smtClean="0">
                <a:solidFill>
                  <a:schemeClr val="tx1"/>
                </a:solidFill>
                <a:latin typeface="Times New Roman" pitchFamily="33" charset="0"/>
                <a:ea typeface="+mn-ea"/>
                <a:cs typeface="+mn-cs"/>
              </a:rPr>
              <a:t>perform a read or write operation, that is, the time from the instant that an</a:t>
            </a:r>
          </a:p>
          <a:p>
            <a:r>
              <a:rPr kumimoji="1" lang="en-US" sz="1200" kern="1200" baseline="0" dirty="0" smtClean="0">
                <a:solidFill>
                  <a:schemeClr val="tx1"/>
                </a:solidFill>
                <a:latin typeface="Times New Roman" pitchFamily="33" charset="0"/>
                <a:ea typeface="+mn-ea"/>
                <a:cs typeface="+mn-cs"/>
              </a:rPr>
              <a:t>address is presented to the memory to the instant that data have been stored</a:t>
            </a:r>
          </a:p>
          <a:p>
            <a:r>
              <a:rPr kumimoji="1" lang="en-US" sz="1200" kern="1200" baseline="0" dirty="0" smtClean="0">
                <a:solidFill>
                  <a:schemeClr val="tx1"/>
                </a:solidFill>
                <a:latin typeface="Times New Roman" pitchFamily="33" charset="0"/>
                <a:ea typeface="+mn-ea"/>
                <a:cs typeface="+mn-cs"/>
              </a:rPr>
              <a:t>or made available for use. For non-random-access memory, access time is the</a:t>
            </a:r>
          </a:p>
          <a:p>
            <a:r>
              <a:rPr kumimoji="1" lang="en-US" sz="1200" kern="1200" baseline="0" dirty="0" smtClean="0">
                <a:solidFill>
                  <a:schemeClr val="tx1"/>
                </a:solidFill>
                <a:latin typeface="Times New Roman" pitchFamily="33" charset="0"/>
                <a:ea typeface="+mn-ea"/>
                <a:cs typeface="+mn-cs"/>
              </a:rPr>
              <a:t>time it takes to position the read–write mechanism at the desired location.</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Memory cycle time: </a:t>
            </a:r>
            <a:r>
              <a:rPr kumimoji="1" lang="en-US" sz="1200" b="0" kern="1200" baseline="0" dirty="0" smtClean="0">
                <a:solidFill>
                  <a:schemeClr val="tx1"/>
                </a:solidFill>
                <a:latin typeface="Times New Roman" pitchFamily="33" charset="0"/>
                <a:ea typeface="+mn-ea"/>
                <a:cs typeface="+mn-cs"/>
              </a:rPr>
              <a:t>This concept is primarily applied to random-access memory</a:t>
            </a:r>
          </a:p>
          <a:p>
            <a:r>
              <a:rPr kumimoji="1" lang="en-US" sz="1200" kern="1200" baseline="0" dirty="0" smtClean="0">
                <a:solidFill>
                  <a:schemeClr val="tx1"/>
                </a:solidFill>
                <a:latin typeface="Times New Roman" pitchFamily="33" charset="0"/>
                <a:ea typeface="+mn-ea"/>
                <a:cs typeface="+mn-cs"/>
              </a:rPr>
              <a:t>and consists of the access time plus any additional time required before a second</a:t>
            </a:r>
          </a:p>
          <a:p>
            <a:r>
              <a:rPr kumimoji="1" lang="en-US" sz="1200" kern="1200" baseline="0" dirty="0" smtClean="0">
                <a:solidFill>
                  <a:schemeClr val="tx1"/>
                </a:solidFill>
                <a:latin typeface="Times New Roman" pitchFamily="33" charset="0"/>
                <a:ea typeface="+mn-ea"/>
                <a:cs typeface="+mn-cs"/>
              </a:rPr>
              <a:t>access can commence. This additional time may be required for transients to die</a:t>
            </a:r>
          </a:p>
          <a:p>
            <a:r>
              <a:rPr kumimoji="1" lang="en-US" sz="1200" kern="1200" baseline="0" dirty="0" smtClean="0">
                <a:solidFill>
                  <a:schemeClr val="tx1"/>
                </a:solidFill>
                <a:latin typeface="Times New Roman" pitchFamily="33" charset="0"/>
                <a:ea typeface="+mn-ea"/>
                <a:cs typeface="+mn-cs"/>
              </a:rPr>
              <a:t>out on signal lines or to regenerate data if they are read destructively. Note that</a:t>
            </a:r>
          </a:p>
          <a:p>
            <a:r>
              <a:rPr kumimoji="1" lang="en-US" sz="1200" kern="1200" baseline="0" dirty="0" smtClean="0">
                <a:solidFill>
                  <a:schemeClr val="tx1"/>
                </a:solidFill>
                <a:latin typeface="Times New Roman" pitchFamily="33" charset="0"/>
                <a:ea typeface="+mn-ea"/>
                <a:cs typeface="+mn-cs"/>
              </a:rPr>
              <a:t>memory cycle time is concerned with the system bus, not the processor.</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a:t>
            </a:r>
            <a:r>
              <a:rPr kumimoji="1" lang="en-US" sz="1200" b="1" kern="1200" baseline="0" dirty="0" smtClean="0">
                <a:solidFill>
                  <a:schemeClr val="tx1"/>
                </a:solidFill>
                <a:latin typeface="Times New Roman" pitchFamily="33" charset="0"/>
                <a:ea typeface="+mn-ea"/>
                <a:cs typeface="+mn-cs"/>
              </a:rPr>
              <a:t>Transfer rate: </a:t>
            </a:r>
            <a:r>
              <a:rPr kumimoji="1" lang="en-US" sz="1200" b="0" kern="1200" baseline="0" dirty="0" smtClean="0">
                <a:solidFill>
                  <a:schemeClr val="tx1"/>
                </a:solidFill>
                <a:latin typeface="Times New Roman" pitchFamily="33" charset="0"/>
                <a:ea typeface="+mn-ea"/>
                <a:cs typeface="+mn-cs"/>
              </a:rPr>
              <a:t>This is the rate at which data can be transferred into or out of a</a:t>
            </a:r>
          </a:p>
          <a:p>
            <a:r>
              <a:rPr kumimoji="1" lang="en-US" sz="1200" kern="1200" baseline="0" dirty="0" smtClean="0">
                <a:solidFill>
                  <a:schemeClr val="tx1"/>
                </a:solidFill>
                <a:latin typeface="Times New Roman" pitchFamily="33" charset="0"/>
                <a:ea typeface="+mn-ea"/>
                <a:cs typeface="+mn-cs"/>
              </a:rPr>
              <a:t>memory unit. For random-access memory, it is equal to 1/(cycle time).</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smtClean="0">
                <a:solidFill>
                  <a:schemeClr val="tx1"/>
                </a:solidFill>
                <a:latin typeface="Times New Roman" pitchFamily="33" charset="0"/>
                <a:ea typeface="+mn-ea"/>
                <a:cs typeface="+mn-cs"/>
              </a:rPr>
              <a:t>A variety of </a:t>
            </a:r>
            <a:r>
              <a:rPr kumimoji="1" lang="en-US" sz="1200" b="1" kern="1200" baseline="0" dirty="0" smtClean="0">
                <a:solidFill>
                  <a:schemeClr val="tx1"/>
                </a:solidFill>
                <a:latin typeface="Times New Roman" pitchFamily="33" charset="0"/>
                <a:ea typeface="+mn-ea"/>
                <a:cs typeface="+mn-cs"/>
              </a:rPr>
              <a:t>physical types of memory have been employed. The most common</a:t>
            </a:r>
          </a:p>
          <a:p>
            <a:r>
              <a:rPr kumimoji="1" lang="en-US" sz="1200" kern="1200" baseline="0" dirty="0" smtClean="0">
                <a:solidFill>
                  <a:schemeClr val="tx1"/>
                </a:solidFill>
                <a:latin typeface="Times New Roman" pitchFamily="33" charset="0"/>
                <a:ea typeface="+mn-ea"/>
                <a:cs typeface="+mn-cs"/>
              </a:rPr>
              <a:t>today are semiconductor memory, magnetic surface memory, used for disk and</a:t>
            </a:r>
          </a:p>
          <a:p>
            <a:r>
              <a:rPr kumimoji="1" lang="en-US" sz="1200" kern="1200" baseline="0" dirty="0" smtClean="0">
                <a:solidFill>
                  <a:schemeClr val="tx1"/>
                </a:solidFill>
                <a:latin typeface="Times New Roman" pitchFamily="33" charset="0"/>
                <a:ea typeface="+mn-ea"/>
                <a:cs typeface="+mn-cs"/>
              </a:rPr>
              <a:t>tape, and optical and magneto-optical.</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Several </a:t>
            </a:r>
            <a:r>
              <a:rPr kumimoji="1" lang="en-US" sz="1200" b="1" kern="1200" baseline="0" dirty="0" smtClean="0">
                <a:solidFill>
                  <a:schemeClr val="tx1"/>
                </a:solidFill>
                <a:latin typeface="Times New Roman" pitchFamily="33" charset="0"/>
                <a:ea typeface="+mn-ea"/>
                <a:cs typeface="+mn-cs"/>
              </a:rPr>
              <a:t>physical characteristics </a:t>
            </a:r>
            <a:r>
              <a:rPr kumimoji="1" lang="en-US" sz="1200" b="0" kern="1200" baseline="0" dirty="0" smtClean="0">
                <a:solidFill>
                  <a:schemeClr val="tx1"/>
                </a:solidFill>
                <a:latin typeface="Times New Roman" pitchFamily="33" charset="0"/>
                <a:ea typeface="+mn-ea"/>
                <a:cs typeface="+mn-cs"/>
              </a:rPr>
              <a:t>of data storage are important. In a volatile</a:t>
            </a:r>
          </a:p>
          <a:p>
            <a:r>
              <a:rPr kumimoji="1" lang="en-US" sz="1200" kern="1200" baseline="0" dirty="0" smtClean="0">
                <a:solidFill>
                  <a:schemeClr val="tx1"/>
                </a:solidFill>
                <a:latin typeface="Times New Roman" pitchFamily="33" charset="0"/>
                <a:ea typeface="+mn-ea"/>
                <a:cs typeface="+mn-cs"/>
              </a:rPr>
              <a:t>memory, information decays naturally or is lost when electrical power is switched</a:t>
            </a:r>
          </a:p>
          <a:p>
            <a:r>
              <a:rPr kumimoji="1" lang="en-US" sz="1200" kern="1200" baseline="0" dirty="0" smtClean="0">
                <a:solidFill>
                  <a:schemeClr val="tx1"/>
                </a:solidFill>
                <a:latin typeface="Times New Roman" pitchFamily="33" charset="0"/>
                <a:ea typeface="+mn-ea"/>
                <a:cs typeface="+mn-cs"/>
              </a:rPr>
              <a:t>off. In a nonvolatile memory, information once recorded remains without deterioration</a:t>
            </a:r>
          </a:p>
          <a:p>
            <a:r>
              <a:rPr kumimoji="1" lang="en-US" sz="1200" kern="1200" baseline="0" dirty="0" smtClean="0">
                <a:solidFill>
                  <a:schemeClr val="tx1"/>
                </a:solidFill>
                <a:latin typeface="Times New Roman" pitchFamily="33" charset="0"/>
                <a:ea typeface="+mn-ea"/>
                <a:cs typeface="+mn-cs"/>
              </a:rPr>
              <a:t>until deliberately changed; no electrical power is needed to retain information.</a:t>
            </a:r>
          </a:p>
          <a:p>
            <a:r>
              <a:rPr kumimoji="1" lang="en-US" sz="1200" kern="1200" baseline="0" dirty="0" smtClean="0">
                <a:solidFill>
                  <a:schemeClr val="tx1"/>
                </a:solidFill>
                <a:latin typeface="Times New Roman" pitchFamily="33" charset="0"/>
                <a:ea typeface="+mn-ea"/>
                <a:cs typeface="+mn-cs"/>
              </a:rPr>
              <a:t>Magnetic-surface memories are nonvolatile. Semiconductor memory (memory</a:t>
            </a:r>
          </a:p>
          <a:p>
            <a:r>
              <a:rPr kumimoji="1" lang="en-US" sz="1200" kern="1200" baseline="0" dirty="0" smtClean="0">
                <a:solidFill>
                  <a:schemeClr val="tx1"/>
                </a:solidFill>
                <a:latin typeface="Times New Roman" pitchFamily="33" charset="0"/>
                <a:ea typeface="+mn-ea"/>
                <a:cs typeface="+mn-cs"/>
              </a:rPr>
              <a:t>on integrated circuits) may be either volatile or nonvolatile. Nonerasable memory</a:t>
            </a:r>
          </a:p>
          <a:p>
            <a:r>
              <a:rPr kumimoji="1" lang="en-US" sz="1200" kern="1200" baseline="0" dirty="0" smtClean="0">
                <a:solidFill>
                  <a:schemeClr val="tx1"/>
                </a:solidFill>
                <a:latin typeface="Times New Roman" pitchFamily="33" charset="0"/>
                <a:ea typeface="+mn-ea"/>
                <a:cs typeface="+mn-cs"/>
              </a:rPr>
              <a:t>cannot be altered, except by destroying the storage unit. Semiconductor memory of</a:t>
            </a:r>
          </a:p>
          <a:p>
            <a:r>
              <a:rPr kumimoji="1" lang="en-US" sz="1200" kern="1200" baseline="0" dirty="0" smtClean="0">
                <a:solidFill>
                  <a:schemeClr val="tx1"/>
                </a:solidFill>
                <a:latin typeface="Times New Roman" pitchFamily="33" charset="0"/>
                <a:ea typeface="+mn-ea"/>
                <a:cs typeface="+mn-cs"/>
              </a:rPr>
              <a:t>this type is known as </a:t>
            </a:r>
            <a:r>
              <a:rPr kumimoji="1" lang="en-US" sz="1200" i="1" kern="1200" baseline="0" dirty="0" smtClean="0">
                <a:solidFill>
                  <a:schemeClr val="tx1"/>
                </a:solidFill>
                <a:latin typeface="Times New Roman" pitchFamily="33" charset="0"/>
                <a:ea typeface="+mn-ea"/>
                <a:cs typeface="+mn-cs"/>
              </a:rPr>
              <a:t>read-only memory (ROM). </a:t>
            </a:r>
            <a:r>
              <a:rPr kumimoji="1" lang="en-US" sz="1200" i="0" kern="1200" baseline="0" dirty="0" smtClean="0">
                <a:solidFill>
                  <a:schemeClr val="tx1"/>
                </a:solidFill>
                <a:latin typeface="Times New Roman" pitchFamily="33" charset="0"/>
                <a:ea typeface="+mn-ea"/>
                <a:cs typeface="+mn-cs"/>
              </a:rPr>
              <a:t>Of necessity, a practical nonerasable</a:t>
            </a:r>
          </a:p>
          <a:p>
            <a:r>
              <a:rPr kumimoji="1" lang="en-US" sz="1200" kern="1200" baseline="0" dirty="0" smtClean="0">
                <a:solidFill>
                  <a:schemeClr val="tx1"/>
                </a:solidFill>
                <a:latin typeface="Times New Roman" pitchFamily="33" charset="0"/>
                <a:ea typeface="+mn-ea"/>
                <a:cs typeface="+mn-cs"/>
              </a:rPr>
              <a:t>memory must also be nonvolatile.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For random-access memory, the </a:t>
            </a:r>
            <a:r>
              <a:rPr kumimoji="1" lang="en-US" sz="1200" b="1" kern="1200" baseline="0" dirty="0" smtClean="0">
                <a:solidFill>
                  <a:schemeClr val="tx1"/>
                </a:solidFill>
                <a:latin typeface="Times New Roman" pitchFamily="33" charset="0"/>
                <a:ea typeface="+mn-ea"/>
                <a:cs typeface="+mn-cs"/>
              </a:rPr>
              <a:t>organization </a:t>
            </a:r>
            <a:r>
              <a:rPr kumimoji="1" lang="en-US" sz="1200" b="0" kern="1200" baseline="0" dirty="0" smtClean="0">
                <a:solidFill>
                  <a:schemeClr val="tx1"/>
                </a:solidFill>
                <a:latin typeface="Times New Roman" pitchFamily="33" charset="0"/>
                <a:ea typeface="+mn-ea"/>
                <a:cs typeface="+mn-cs"/>
              </a:rPr>
              <a:t>is a key design issue. In this context,</a:t>
            </a:r>
          </a:p>
          <a:p>
            <a:r>
              <a:rPr kumimoji="1" lang="en-US" sz="1200" b="0" i="1" kern="1200" baseline="0" dirty="0" smtClean="0">
                <a:solidFill>
                  <a:schemeClr val="tx1"/>
                </a:solidFill>
                <a:latin typeface="Times New Roman" pitchFamily="33" charset="0"/>
                <a:ea typeface="+mn-ea"/>
                <a:cs typeface="+mn-cs"/>
              </a:rPr>
              <a:t>organization refers to the physical arrangement of bits to form words. The</a:t>
            </a:r>
          </a:p>
          <a:p>
            <a:r>
              <a:rPr kumimoji="1" lang="en-US" sz="1200" kern="1200" baseline="0" dirty="0" smtClean="0">
                <a:solidFill>
                  <a:schemeClr val="tx1"/>
                </a:solidFill>
                <a:latin typeface="Times New Roman" pitchFamily="33" charset="0"/>
                <a:ea typeface="+mn-ea"/>
                <a:cs typeface="+mn-cs"/>
              </a:rPr>
              <a:t>obvious arrangement is not always used, as is explained in Chapter 5.</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kumimoji="1" lang="en-US" sz="1200" kern="1200" baseline="0" dirty="0" smtClean="0">
                <a:solidFill>
                  <a:schemeClr val="tx1"/>
                </a:solidFill>
                <a:latin typeface="Times New Roman" pitchFamily="33" charset="0"/>
                <a:ea typeface="+mn-ea"/>
                <a:cs typeface="+mn-cs"/>
              </a:rPr>
              <a:t>The design constraints on a computer’s memory can be summed up by three questions:</a:t>
            </a:r>
          </a:p>
          <a:p>
            <a:r>
              <a:rPr kumimoji="1" lang="en-US" sz="1200" kern="1200" baseline="0" dirty="0" smtClean="0">
                <a:solidFill>
                  <a:schemeClr val="tx1"/>
                </a:solidFill>
                <a:latin typeface="Times New Roman" pitchFamily="33" charset="0"/>
                <a:ea typeface="+mn-ea"/>
                <a:cs typeface="+mn-cs"/>
              </a:rPr>
              <a:t>How much? How fast? How expensive?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question of how much is somewhat open ended. If the capacity is there,</a:t>
            </a:r>
          </a:p>
          <a:p>
            <a:r>
              <a:rPr kumimoji="1" lang="en-US" sz="1200" kern="1200" baseline="0" dirty="0" smtClean="0">
                <a:solidFill>
                  <a:schemeClr val="tx1"/>
                </a:solidFill>
                <a:latin typeface="Times New Roman" pitchFamily="33" charset="0"/>
                <a:ea typeface="+mn-ea"/>
                <a:cs typeface="+mn-cs"/>
              </a:rPr>
              <a:t>applications will likely be developed to use it. The question of how fast is, in a sense,</a:t>
            </a:r>
          </a:p>
          <a:p>
            <a:r>
              <a:rPr kumimoji="1" lang="en-US" sz="1200" kern="1200" baseline="0" dirty="0" smtClean="0">
                <a:solidFill>
                  <a:schemeClr val="tx1"/>
                </a:solidFill>
                <a:latin typeface="Times New Roman" pitchFamily="33" charset="0"/>
                <a:ea typeface="+mn-ea"/>
                <a:cs typeface="+mn-cs"/>
              </a:rPr>
              <a:t>easier to answer. To achieve greatest performance, the memory must be able to</a:t>
            </a:r>
          </a:p>
          <a:p>
            <a:r>
              <a:rPr kumimoji="1" lang="en-US" sz="1200" kern="1200" baseline="0" dirty="0" smtClean="0">
                <a:solidFill>
                  <a:schemeClr val="tx1"/>
                </a:solidFill>
                <a:latin typeface="Times New Roman" pitchFamily="33" charset="0"/>
                <a:ea typeface="+mn-ea"/>
                <a:cs typeface="+mn-cs"/>
              </a:rPr>
              <a:t>keep up with the processor. That is, as the processor is executing instructions, we</a:t>
            </a:r>
          </a:p>
          <a:p>
            <a:r>
              <a:rPr kumimoji="1" lang="en-US" sz="1200" kern="1200" baseline="0" dirty="0" smtClean="0">
                <a:solidFill>
                  <a:schemeClr val="tx1"/>
                </a:solidFill>
                <a:latin typeface="Times New Roman" pitchFamily="33" charset="0"/>
                <a:ea typeface="+mn-ea"/>
                <a:cs typeface="+mn-cs"/>
              </a:rPr>
              <a:t>would not want it to have to pause waiting for instructions or operands. The final</a:t>
            </a:r>
          </a:p>
          <a:p>
            <a:r>
              <a:rPr kumimoji="1" lang="en-US" sz="1200" kern="1200" baseline="0" dirty="0" smtClean="0">
                <a:solidFill>
                  <a:schemeClr val="tx1"/>
                </a:solidFill>
                <a:latin typeface="Times New Roman" pitchFamily="33" charset="0"/>
                <a:ea typeface="+mn-ea"/>
                <a:cs typeface="+mn-cs"/>
              </a:rPr>
              <a:t>question must also be considered. For a practical system, the cost of memory must</a:t>
            </a:r>
          </a:p>
          <a:p>
            <a:r>
              <a:rPr kumimoji="1" lang="en-US" sz="1200" kern="1200" baseline="0" dirty="0" smtClean="0">
                <a:solidFill>
                  <a:schemeClr val="tx1"/>
                </a:solidFill>
                <a:latin typeface="Times New Roman" pitchFamily="33" charset="0"/>
                <a:ea typeface="+mn-ea"/>
                <a:cs typeface="+mn-cs"/>
              </a:rPr>
              <a:t>be reasonable in relationship to other components.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As might be expected, there is a trade-off among the three key characteristics</a:t>
            </a:r>
          </a:p>
          <a:p>
            <a:r>
              <a:rPr kumimoji="1" lang="en-US" sz="1200" kern="1200" baseline="0" dirty="0" smtClean="0">
                <a:solidFill>
                  <a:schemeClr val="tx1"/>
                </a:solidFill>
                <a:latin typeface="Times New Roman" pitchFamily="33" charset="0"/>
                <a:ea typeface="+mn-ea"/>
                <a:cs typeface="+mn-cs"/>
              </a:rPr>
              <a:t>of memory: capacity, access time, and cost. A variety of technologies are used to</a:t>
            </a:r>
          </a:p>
          <a:p>
            <a:r>
              <a:rPr kumimoji="1" lang="en-US" sz="1200" kern="1200" baseline="0" dirty="0" smtClean="0">
                <a:solidFill>
                  <a:schemeClr val="tx1"/>
                </a:solidFill>
                <a:latin typeface="Times New Roman" pitchFamily="33" charset="0"/>
                <a:ea typeface="+mn-ea"/>
                <a:cs typeface="+mn-cs"/>
              </a:rPr>
              <a:t>implement memory systems, and across this spectrum of technologies, the following</a:t>
            </a:r>
          </a:p>
          <a:p>
            <a:r>
              <a:rPr kumimoji="1" lang="en-US" sz="1200" kern="1200" baseline="0" dirty="0" smtClean="0">
                <a:solidFill>
                  <a:schemeClr val="tx1"/>
                </a:solidFill>
                <a:latin typeface="Times New Roman" pitchFamily="33" charset="0"/>
                <a:ea typeface="+mn-ea"/>
                <a:cs typeface="+mn-cs"/>
              </a:rPr>
              <a:t>relationships hold: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Faster access time, greater cost per bit</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Greater capacity, smaller cost per bit</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 Greater capacity, slower access time</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dilemma facing the designer is clear. The designer would like to use memory</a:t>
            </a:r>
          </a:p>
          <a:p>
            <a:r>
              <a:rPr kumimoji="1" lang="en-US" sz="1200" kern="1200" baseline="0" dirty="0" smtClean="0">
                <a:solidFill>
                  <a:schemeClr val="tx1"/>
                </a:solidFill>
                <a:latin typeface="Times New Roman" pitchFamily="33" charset="0"/>
                <a:ea typeface="+mn-ea"/>
                <a:cs typeface="+mn-cs"/>
              </a:rPr>
              <a:t>technologies that provide for large-capacity memory, both because the capacity</a:t>
            </a:r>
          </a:p>
          <a:p>
            <a:r>
              <a:rPr kumimoji="1" lang="en-US" sz="1200" kern="1200" baseline="0" dirty="0" smtClean="0">
                <a:solidFill>
                  <a:schemeClr val="tx1"/>
                </a:solidFill>
                <a:latin typeface="Times New Roman" pitchFamily="33" charset="0"/>
                <a:ea typeface="+mn-ea"/>
                <a:cs typeface="+mn-cs"/>
              </a:rPr>
              <a:t>is needed and because the cost per bit is low. However, to meet performance</a:t>
            </a:r>
          </a:p>
          <a:p>
            <a:r>
              <a:rPr kumimoji="1" lang="en-US" sz="1200" kern="1200" baseline="0" dirty="0" smtClean="0">
                <a:solidFill>
                  <a:schemeClr val="tx1"/>
                </a:solidFill>
                <a:latin typeface="Times New Roman" pitchFamily="33" charset="0"/>
                <a:ea typeface="+mn-ea"/>
                <a:cs typeface="+mn-cs"/>
              </a:rPr>
              <a:t>requirements, the designer needs to use expensive, relatively lower-capacity memories</a:t>
            </a:r>
          </a:p>
          <a:p>
            <a:r>
              <a:rPr kumimoji="1" lang="en-US" sz="1200" kern="1200" baseline="0" dirty="0" smtClean="0">
                <a:solidFill>
                  <a:schemeClr val="tx1"/>
                </a:solidFill>
                <a:latin typeface="Times New Roman" pitchFamily="33" charset="0"/>
                <a:ea typeface="+mn-ea"/>
                <a:cs typeface="+mn-cs"/>
              </a:rPr>
              <a:t>with short access times.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way out of this dilemma is not to rely on a single memory component or</a:t>
            </a:r>
          </a:p>
          <a:p>
            <a:r>
              <a:rPr kumimoji="1" lang="en-US" sz="1200" kern="1200" baseline="0" dirty="0" smtClean="0">
                <a:solidFill>
                  <a:schemeClr val="tx1"/>
                </a:solidFill>
                <a:latin typeface="Times New Roman" pitchFamily="33" charset="0"/>
                <a:ea typeface="+mn-ea"/>
                <a:cs typeface="+mn-cs"/>
              </a:rPr>
              <a:t>technology, but to employ a </a:t>
            </a:r>
            <a:r>
              <a:rPr kumimoji="1" lang="en-US" sz="1200" b="1" kern="1200" baseline="0" dirty="0" smtClean="0">
                <a:solidFill>
                  <a:schemeClr val="tx1"/>
                </a:solidFill>
                <a:latin typeface="Times New Roman" pitchFamily="33" charset="0"/>
                <a:ea typeface="+mn-ea"/>
                <a:cs typeface="+mn-cs"/>
              </a:rPr>
              <a:t>memory hierarchy.</a:t>
            </a:r>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smtClean="0">
                <a:solidFill>
                  <a:schemeClr val="tx1"/>
                </a:solidFill>
                <a:latin typeface="Times New Roman" pitchFamily="33" charset="0"/>
                <a:ea typeface="+mn-ea"/>
                <a:cs typeface="+mn-cs"/>
              </a:rPr>
              <a:t>A typical hierarchy is illustrated in</a:t>
            </a:r>
          </a:p>
          <a:p>
            <a:r>
              <a:rPr kumimoji="1" lang="en-US" sz="1200" kern="1200" baseline="0" dirty="0" smtClean="0">
                <a:solidFill>
                  <a:schemeClr val="tx1"/>
                </a:solidFill>
                <a:latin typeface="Times New Roman" pitchFamily="33" charset="0"/>
                <a:ea typeface="+mn-ea"/>
                <a:cs typeface="+mn-cs"/>
              </a:rPr>
              <a:t>Figure 4.1. As one goes down the hierarchy, the following occur:</a:t>
            </a:r>
          </a:p>
          <a:p>
            <a:endParaRPr kumimoji="1" lang="en-US" sz="1200" b="1"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a. Decreasing cost per bit</a:t>
            </a:r>
          </a:p>
          <a:p>
            <a:endParaRPr kumimoji="1" lang="en-US" sz="1200" b="1"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b. Increasing capacity</a:t>
            </a:r>
          </a:p>
          <a:p>
            <a:endParaRPr kumimoji="1" lang="en-US" sz="1200" b="1"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c. Increasing access time</a:t>
            </a:r>
          </a:p>
          <a:p>
            <a:endParaRPr kumimoji="1" lang="en-US" sz="1200" b="1" kern="1200" baseline="0" dirty="0" smtClean="0">
              <a:solidFill>
                <a:schemeClr val="tx1"/>
              </a:solidFill>
              <a:latin typeface="Times New Roman" pitchFamily="33" charset="0"/>
              <a:ea typeface="+mn-ea"/>
              <a:cs typeface="+mn-cs"/>
            </a:endParaRPr>
          </a:p>
          <a:p>
            <a:r>
              <a:rPr kumimoji="1" lang="en-US" sz="1200" b="1" kern="1200" baseline="0" dirty="0" smtClean="0">
                <a:solidFill>
                  <a:schemeClr val="tx1"/>
                </a:solidFill>
                <a:latin typeface="Times New Roman" pitchFamily="33" charset="0"/>
                <a:ea typeface="+mn-ea"/>
                <a:cs typeface="+mn-cs"/>
              </a:rPr>
              <a:t>d. Decreasing frequency of access of the memory by the processor</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Thus, smaller, more expensive, faster memories are supplemented by larger,</a:t>
            </a:r>
          </a:p>
          <a:p>
            <a:r>
              <a:rPr kumimoji="1" lang="en-US" sz="1200" kern="1200" baseline="0" dirty="0" smtClean="0">
                <a:solidFill>
                  <a:schemeClr val="tx1"/>
                </a:solidFill>
                <a:latin typeface="Times New Roman" pitchFamily="33" charset="0"/>
                <a:ea typeface="+mn-ea"/>
                <a:cs typeface="+mn-cs"/>
              </a:rPr>
              <a:t>cheaper, slower memories. The key to the success of this organization is item (d)</a:t>
            </a:r>
          </a:p>
          <a:p>
            <a:r>
              <a:rPr kumimoji="1" lang="en-US" sz="1200" kern="1200" baseline="0" dirty="0" smtClean="0">
                <a:solidFill>
                  <a:schemeClr val="tx1"/>
                </a:solidFill>
                <a:latin typeface="Times New Roman" pitchFamily="33" charset="0"/>
                <a:ea typeface="+mn-ea"/>
                <a:cs typeface="+mn-cs"/>
              </a:rPr>
              <a:t>:decreasing frequency of access. We examine this concept in greater detail when we</a:t>
            </a:r>
          </a:p>
          <a:p>
            <a:r>
              <a:rPr kumimoji="1" lang="en-US" sz="1200" kern="1200" baseline="0" dirty="0" smtClean="0">
                <a:solidFill>
                  <a:schemeClr val="tx1"/>
                </a:solidFill>
                <a:latin typeface="Times New Roman" pitchFamily="33" charset="0"/>
                <a:ea typeface="+mn-ea"/>
                <a:cs typeface="+mn-cs"/>
              </a:rPr>
              <a:t>discuss the cache, later in this chapter, and virtual memory in Chapter 8. A brief</a:t>
            </a:r>
          </a:p>
          <a:p>
            <a:r>
              <a:rPr kumimoji="1" lang="en-US" sz="1200" kern="1200" baseline="0" dirty="0" smtClean="0">
                <a:solidFill>
                  <a:schemeClr val="tx1"/>
                </a:solidFill>
                <a:latin typeface="Times New Roman" pitchFamily="33" charset="0"/>
                <a:ea typeface="+mn-ea"/>
                <a:cs typeface="+mn-cs"/>
              </a:rPr>
              <a:t>explanation is provided at this point.</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use of two levels of memory to reduce average access time works in principle,</a:t>
            </a:r>
          </a:p>
          <a:p>
            <a:r>
              <a:rPr kumimoji="1" lang="en-US" sz="1200" kern="1200" baseline="0" dirty="0" smtClean="0">
                <a:solidFill>
                  <a:schemeClr val="tx1"/>
                </a:solidFill>
                <a:latin typeface="Times New Roman" pitchFamily="33" charset="0"/>
                <a:ea typeface="+mn-ea"/>
                <a:cs typeface="+mn-cs"/>
              </a:rPr>
              <a:t>but only if conditions (a) through (d) apply. By employing a variety of technologies,</a:t>
            </a:r>
          </a:p>
          <a:p>
            <a:r>
              <a:rPr kumimoji="1" lang="en-US" sz="1200" kern="1200" baseline="0" dirty="0" smtClean="0">
                <a:solidFill>
                  <a:schemeClr val="tx1"/>
                </a:solidFill>
                <a:latin typeface="Times New Roman" pitchFamily="33" charset="0"/>
                <a:ea typeface="+mn-ea"/>
                <a:cs typeface="+mn-cs"/>
              </a:rPr>
              <a:t>a spectrum of memory systems exists that satisfies conditions (a) through</a:t>
            </a:r>
          </a:p>
          <a:p>
            <a:r>
              <a:rPr kumimoji="1" lang="en-US" sz="1200" kern="1200" baseline="0" dirty="0" smtClean="0">
                <a:solidFill>
                  <a:schemeClr val="tx1"/>
                </a:solidFill>
                <a:latin typeface="Times New Roman" pitchFamily="33" charset="0"/>
                <a:ea typeface="+mn-ea"/>
                <a:cs typeface="+mn-cs"/>
              </a:rPr>
              <a:t>(c). Fortunately, condition (d) is also generally valid.</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The basis for the validity of condition (d) is a principle known as </a:t>
            </a:r>
            <a:r>
              <a:rPr kumimoji="1" lang="en-US" sz="1200" b="1" kern="1200" baseline="0" dirty="0" smtClean="0">
                <a:solidFill>
                  <a:schemeClr val="tx1"/>
                </a:solidFill>
                <a:latin typeface="Times New Roman" pitchFamily="33" charset="0"/>
                <a:ea typeface="+mn-ea"/>
                <a:cs typeface="+mn-cs"/>
              </a:rPr>
              <a:t>locality of</a:t>
            </a:r>
          </a:p>
          <a:p>
            <a:r>
              <a:rPr kumimoji="1" lang="en-US" sz="1200" b="1" kern="1200" baseline="0" dirty="0" smtClean="0">
                <a:solidFill>
                  <a:schemeClr val="tx1"/>
                </a:solidFill>
                <a:latin typeface="Times New Roman" pitchFamily="33" charset="0"/>
                <a:ea typeface="+mn-ea"/>
                <a:cs typeface="+mn-cs"/>
              </a:rPr>
              <a:t>reference [DENN68]. </a:t>
            </a:r>
            <a:r>
              <a:rPr kumimoji="1" lang="en-US" sz="1200" b="0" kern="1200" baseline="0" dirty="0" smtClean="0">
                <a:solidFill>
                  <a:schemeClr val="tx1"/>
                </a:solidFill>
                <a:latin typeface="Times New Roman" pitchFamily="33" charset="0"/>
                <a:ea typeface="+mn-ea"/>
                <a:cs typeface="+mn-cs"/>
              </a:rPr>
              <a:t>During the course of execution of a program, memory references</a:t>
            </a:r>
          </a:p>
          <a:p>
            <a:r>
              <a:rPr kumimoji="1" lang="en-US" sz="1200" kern="1200" baseline="0" dirty="0" smtClean="0">
                <a:solidFill>
                  <a:schemeClr val="tx1"/>
                </a:solidFill>
                <a:latin typeface="Times New Roman" pitchFamily="33" charset="0"/>
                <a:ea typeface="+mn-ea"/>
                <a:cs typeface="+mn-cs"/>
              </a:rPr>
              <a:t>by the processor, for both instructions and data, tend to cluster. Programs</a:t>
            </a:r>
          </a:p>
          <a:p>
            <a:r>
              <a:rPr kumimoji="1" lang="en-US" sz="1200" kern="1200" baseline="0" dirty="0" smtClean="0">
                <a:solidFill>
                  <a:schemeClr val="tx1"/>
                </a:solidFill>
                <a:latin typeface="Times New Roman" pitchFamily="33" charset="0"/>
                <a:ea typeface="+mn-ea"/>
                <a:cs typeface="+mn-cs"/>
              </a:rPr>
              <a:t>typically contain a number of iterative loops and subroutines. Once a loop or subroutine</a:t>
            </a:r>
          </a:p>
          <a:p>
            <a:r>
              <a:rPr kumimoji="1" lang="en-US" sz="1200" kern="1200" baseline="0" dirty="0" smtClean="0">
                <a:solidFill>
                  <a:schemeClr val="tx1"/>
                </a:solidFill>
                <a:latin typeface="Times New Roman" pitchFamily="33" charset="0"/>
                <a:ea typeface="+mn-ea"/>
                <a:cs typeface="+mn-cs"/>
              </a:rPr>
              <a:t>is entered, there are repeated references to a small set of instructions.</a:t>
            </a:r>
          </a:p>
          <a:p>
            <a:r>
              <a:rPr kumimoji="1" lang="en-US" sz="1200" kern="1200" baseline="0" dirty="0" smtClean="0">
                <a:solidFill>
                  <a:schemeClr val="tx1"/>
                </a:solidFill>
                <a:latin typeface="Times New Roman" pitchFamily="33" charset="0"/>
                <a:ea typeface="+mn-ea"/>
                <a:cs typeface="+mn-cs"/>
              </a:rPr>
              <a:t>Similarly, operations on tables and arrays involve access to a clustered set of data</a:t>
            </a:r>
          </a:p>
          <a:p>
            <a:r>
              <a:rPr kumimoji="1" lang="en-US" sz="1200" kern="1200" baseline="0" dirty="0" smtClean="0">
                <a:solidFill>
                  <a:schemeClr val="tx1"/>
                </a:solidFill>
                <a:latin typeface="Times New Roman" pitchFamily="33" charset="0"/>
                <a:ea typeface="+mn-ea"/>
                <a:cs typeface="+mn-cs"/>
              </a:rPr>
              <a:t>words. Over a long period of time, the clusters in use change, but over a short period</a:t>
            </a:r>
          </a:p>
          <a:p>
            <a:r>
              <a:rPr kumimoji="1" lang="en-US" sz="1200" kern="1200" baseline="0" dirty="0" smtClean="0">
                <a:solidFill>
                  <a:schemeClr val="tx1"/>
                </a:solidFill>
                <a:latin typeface="Times New Roman" pitchFamily="33" charset="0"/>
                <a:ea typeface="+mn-ea"/>
                <a:cs typeface="+mn-cs"/>
              </a:rPr>
              <a:t>of time, the processor is primarily working with fixed clusters of memory references.</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Accordingly, it is possible to organize data across the hierarchy such that the</a:t>
            </a:r>
          </a:p>
          <a:p>
            <a:r>
              <a:rPr kumimoji="1" lang="en-US" sz="1200" kern="1200" baseline="0" dirty="0" smtClean="0">
                <a:solidFill>
                  <a:schemeClr val="tx1"/>
                </a:solidFill>
                <a:latin typeface="Times New Roman" pitchFamily="33" charset="0"/>
                <a:ea typeface="+mn-ea"/>
                <a:cs typeface="+mn-cs"/>
              </a:rPr>
              <a:t>percentage of accesses to each successively lower level is substantially less than that</a:t>
            </a:r>
          </a:p>
          <a:p>
            <a:r>
              <a:rPr kumimoji="1" lang="en-US" sz="1200" kern="1200" baseline="0" dirty="0" smtClean="0">
                <a:solidFill>
                  <a:schemeClr val="tx1"/>
                </a:solidFill>
                <a:latin typeface="Times New Roman" pitchFamily="33" charset="0"/>
                <a:ea typeface="+mn-ea"/>
                <a:cs typeface="+mn-cs"/>
              </a:rPr>
              <a:t>of the level above. Consider the two-level example already presented. Let level 2</a:t>
            </a:r>
          </a:p>
          <a:p>
            <a:r>
              <a:rPr kumimoji="1" lang="en-US" sz="1200" kern="1200" baseline="0" dirty="0" smtClean="0">
                <a:solidFill>
                  <a:schemeClr val="tx1"/>
                </a:solidFill>
                <a:latin typeface="Times New Roman" pitchFamily="33" charset="0"/>
                <a:ea typeface="+mn-ea"/>
                <a:cs typeface="+mn-cs"/>
              </a:rPr>
              <a:t>memory contains all program instructions and data. The current clusters can be</a:t>
            </a:r>
          </a:p>
          <a:p>
            <a:r>
              <a:rPr kumimoji="1" lang="en-US" sz="1200" kern="1200" baseline="0" dirty="0" smtClean="0">
                <a:solidFill>
                  <a:schemeClr val="tx1"/>
                </a:solidFill>
                <a:latin typeface="Times New Roman" pitchFamily="33" charset="0"/>
                <a:ea typeface="+mn-ea"/>
                <a:cs typeface="+mn-cs"/>
              </a:rPr>
              <a:t>temporarily placed in level 1. From time to time, one of the clusters in level 1 will</a:t>
            </a:r>
          </a:p>
          <a:p>
            <a:r>
              <a:rPr kumimoji="1" lang="en-US" sz="1200" kern="1200" baseline="0" dirty="0" smtClean="0">
                <a:solidFill>
                  <a:schemeClr val="tx1"/>
                </a:solidFill>
                <a:latin typeface="Times New Roman" pitchFamily="33" charset="0"/>
                <a:ea typeface="+mn-ea"/>
                <a:cs typeface="+mn-cs"/>
              </a:rPr>
              <a:t>have to be swapped back to level 2 to make room for a new cluster coming in to</a:t>
            </a:r>
          </a:p>
          <a:p>
            <a:r>
              <a:rPr kumimoji="1" lang="en-US" sz="1200" kern="1200" baseline="0" dirty="0" smtClean="0">
                <a:solidFill>
                  <a:schemeClr val="tx1"/>
                </a:solidFill>
                <a:latin typeface="Times New Roman" pitchFamily="33" charset="0"/>
                <a:ea typeface="+mn-ea"/>
                <a:cs typeface="+mn-cs"/>
              </a:rPr>
              <a:t>level 1. On average, however, most references will be to instructions and data contained</a:t>
            </a:r>
          </a:p>
          <a:p>
            <a:r>
              <a:rPr kumimoji="1" lang="en-US" sz="1200" kern="1200" baseline="0" dirty="0" smtClean="0">
                <a:solidFill>
                  <a:schemeClr val="tx1"/>
                </a:solidFill>
                <a:latin typeface="Times New Roman" pitchFamily="33" charset="0"/>
                <a:ea typeface="+mn-ea"/>
                <a:cs typeface="+mn-cs"/>
              </a:rPr>
              <a:t>in level 1.</a:t>
            </a:r>
          </a:p>
          <a:p>
            <a:endParaRPr kumimoji="1" lang="en-US" sz="1200" kern="1200" baseline="0" dirty="0" smtClean="0">
              <a:solidFill>
                <a:schemeClr val="tx1"/>
              </a:solidFill>
              <a:latin typeface="Times New Roman" pitchFamily="33" charset="0"/>
              <a:ea typeface="+mn-ea"/>
              <a:cs typeface="+mn-cs"/>
            </a:endParaRPr>
          </a:p>
          <a:p>
            <a:r>
              <a:rPr kumimoji="1" lang="en-US" sz="1200" kern="1200" baseline="0" dirty="0" smtClean="0">
                <a:solidFill>
                  <a:schemeClr val="tx1"/>
                </a:solidFill>
                <a:latin typeface="Times New Roman" pitchFamily="33" charset="0"/>
                <a:ea typeface="+mn-ea"/>
                <a:cs typeface="+mn-cs"/>
              </a:rPr>
              <a:t>This principle can be applied across more than two levels of memory, as suggested</a:t>
            </a:r>
          </a:p>
          <a:p>
            <a:r>
              <a:rPr kumimoji="1" lang="en-US" sz="1200" kern="1200" baseline="0" dirty="0" smtClean="0">
                <a:solidFill>
                  <a:schemeClr val="tx1"/>
                </a:solidFill>
                <a:latin typeface="Times New Roman" pitchFamily="33" charset="0"/>
                <a:ea typeface="+mn-ea"/>
                <a:cs typeface="+mn-cs"/>
              </a:rPr>
              <a:t>by the hierarchy shown in Figure 4.1. The fastest, smallest, and most expensive</a:t>
            </a:r>
          </a:p>
          <a:p>
            <a:r>
              <a:rPr kumimoji="1" lang="en-US" sz="1200" kern="1200" baseline="0" dirty="0" smtClean="0">
                <a:solidFill>
                  <a:schemeClr val="tx1"/>
                </a:solidFill>
                <a:latin typeface="Times New Roman" pitchFamily="33" charset="0"/>
                <a:ea typeface="+mn-ea"/>
                <a:cs typeface="+mn-cs"/>
              </a:rPr>
              <a:t>type of memory consists of the registers internal to the processor. Typically, a</a:t>
            </a:r>
          </a:p>
          <a:p>
            <a:r>
              <a:rPr kumimoji="1" lang="en-US" sz="1200" kern="1200" baseline="0" dirty="0" smtClean="0">
                <a:solidFill>
                  <a:schemeClr val="tx1"/>
                </a:solidFill>
                <a:latin typeface="Times New Roman" pitchFamily="33" charset="0"/>
                <a:ea typeface="+mn-ea"/>
                <a:cs typeface="+mn-cs"/>
              </a:rPr>
              <a:t>processor will contain a few dozen such registers, although some machines contain</a:t>
            </a:r>
          </a:p>
          <a:p>
            <a:r>
              <a:rPr kumimoji="1" lang="en-US" sz="1200" kern="1200" baseline="0" dirty="0" smtClean="0">
                <a:solidFill>
                  <a:schemeClr val="tx1"/>
                </a:solidFill>
                <a:latin typeface="Times New Roman" pitchFamily="33" charset="0"/>
                <a:ea typeface="+mn-ea"/>
                <a:cs typeface="+mn-cs"/>
              </a:rPr>
              <a:t>hundreds of registers. Main memory is the principal internal memory system of</a:t>
            </a:r>
          </a:p>
          <a:p>
            <a:r>
              <a:rPr kumimoji="1" lang="en-US" sz="1200" kern="1200" baseline="0" dirty="0" smtClean="0">
                <a:solidFill>
                  <a:schemeClr val="tx1"/>
                </a:solidFill>
                <a:latin typeface="Times New Roman" pitchFamily="33" charset="0"/>
                <a:ea typeface="+mn-ea"/>
                <a:cs typeface="+mn-cs"/>
              </a:rPr>
              <a:t>the computer. Each location in main memory has a unique address. Main memory</a:t>
            </a:r>
          </a:p>
          <a:p>
            <a:r>
              <a:rPr kumimoji="1" lang="en-US" sz="1200" kern="1200" baseline="0" dirty="0" smtClean="0">
                <a:solidFill>
                  <a:schemeClr val="tx1"/>
                </a:solidFill>
                <a:latin typeface="Times New Roman" pitchFamily="33" charset="0"/>
                <a:ea typeface="+mn-ea"/>
                <a:cs typeface="+mn-cs"/>
              </a:rPr>
              <a:t>is usually extended with a higher-speed, smaller cache. The cache is not usually</a:t>
            </a:r>
          </a:p>
          <a:p>
            <a:r>
              <a:rPr kumimoji="1" lang="en-US" sz="1200" kern="1200" baseline="0" dirty="0" smtClean="0">
                <a:solidFill>
                  <a:schemeClr val="tx1"/>
                </a:solidFill>
                <a:latin typeface="Times New Roman" pitchFamily="33" charset="0"/>
                <a:ea typeface="+mn-ea"/>
                <a:cs typeface="+mn-cs"/>
              </a:rPr>
              <a:t>visible to the programmer or, indeed, to the processor. It is a device for staging</a:t>
            </a:r>
          </a:p>
          <a:p>
            <a:r>
              <a:rPr kumimoji="1" lang="en-US" sz="1200" kern="1200" baseline="0" dirty="0" smtClean="0">
                <a:solidFill>
                  <a:schemeClr val="tx1"/>
                </a:solidFill>
                <a:latin typeface="Times New Roman" pitchFamily="33" charset="0"/>
                <a:ea typeface="+mn-ea"/>
                <a:cs typeface="+mn-cs"/>
              </a:rPr>
              <a:t>the movement of data between main memory and processor registers to improve</a:t>
            </a:r>
          </a:p>
          <a:p>
            <a:r>
              <a:rPr kumimoji="1" lang="en-US" sz="1200" kern="1200" baseline="0" dirty="0" smtClean="0">
                <a:solidFill>
                  <a:schemeClr val="tx1"/>
                </a:solidFill>
                <a:latin typeface="Times New Roman" pitchFamily="33" charset="0"/>
                <a:ea typeface="+mn-ea"/>
                <a:cs typeface="+mn-cs"/>
              </a:rPr>
              <a:t>performance.</a:t>
            </a:r>
          </a:p>
          <a:p>
            <a:endParaRPr lang="en-US" dirty="0"/>
          </a:p>
        </p:txBody>
      </p:sp>
      <p:sp>
        <p:nvSpPr>
          <p:cNvPr id="4" name="Slide Number Placeholder 3"/>
          <p:cNvSpPr>
            <a:spLocks noGrp="1"/>
          </p:cNvSpPr>
          <p:nvPr>
            <p:ph type="sldNum" sz="quarter" idx="10"/>
          </p:nvPr>
        </p:nvSpPr>
        <p:spPr/>
        <p:txBody>
          <a:bodyPr/>
          <a:lstStyle/>
          <a:p>
            <a:fld id="{56C40E98-D33D-704E-929D-27FB84CF563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1C04C4D9-B721-416B-8577-D7DEE36F49A6}" type="datetime1">
              <a:rPr lang="en-US"/>
              <a:pPr/>
              <a:t>6/19/12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B10C791-6992-4CCF-A244-B250C8BB22F1}" type="datetime1">
              <a:rPr lang="en-US"/>
              <a:pPr/>
              <a:t>6/19/12</a:t>
            </a:fld>
            <a:endParaRPr/>
          </a:p>
        </p:txBody>
      </p:sp>
      <p:sp>
        <p:nvSpPr>
          <p:cNvPr id="4" name="Footer Placeholder 3"/>
          <p:cNvSpPr>
            <a:spLocks noGrp="1"/>
          </p:cNvSpPr>
          <p:nvPr>
            <p:ph type="ftr" sz="quarter" idx="11"/>
          </p:nvPr>
        </p:nvSpPr>
        <p:spPr/>
        <p:txBody>
          <a:bodyPr/>
          <a:lstStyle/>
          <a:p>
            <a:r>
              <a:rPr/>
              <a:t>
              </a:t>
            </a: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1420578-B892-4967-98F8-D0B4A045ADFD}" type="datetime1">
              <a:rPr lang="en-US"/>
              <a:pPr/>
              <a:t>6/19/12</a:t>
            </a:fld>
            <a:endParaRPr/>
          </a:p>
        </p:txBody>
      </p:sp>
      <p:sp>
        <p:nvSpPr>
          <p:cNvPr id="3" name="Footer Placeholder 2"/>
          <p:cNvSpPr>
            <a:spLocks noGrp="1"/>
          </p:cNvSpPr>
          <p:nvPr>
            <p:ph type="ftr" sz="quarter" idx="11"/>
          </p:nvPr>
        </p:nvSpPr>
        <p:spPr/>
        <p:txBody>
          <a:bodyPr/>
          <a:lstStyle/>
          <a:p>
            <a:r>
              <a:rPr/>
              <a:t>
              </a:t>
            </a: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BDCDF1B-54EC-4432-8649-0FE40DD46F86}" type="datetime1">
              <a:rPr lang="en-US"/>
              <a:pPr/>
              <a:t>6/19/12</a:t>
            </a:fld>
            <a:endParaRPr/>
          </a:p>
        </p:txBody>
      </p:sp>
      <p:sp>
        <p:nvSpPr>
          <p:cNvPr id="6" name="Footer Placeholder 5"/>
          <p:cNvSpPr>
            <a:spLocks noGrp="1"/>
          </p:cNvSpPr>
          <p:nvPr>
            <p:ph type="ftr" sz="quarter" idx="11"/>
          </p:nvPr>
        </p:nvSpPr>
        <p:spPr>
          <a:xfrm>
            <a:off x="3859305" y="6423585"/>
            <a:ext cx="3316941" cy="365125"/>
          </a:xfrm>
        </p:spPr>
        <p:txBody>
          <a:bodyPr/>
          <a:lstStyle/>
          <a:p>
            <a:r>
              <a:rPr/>
              <a:t>
              </a:t>
            </a: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4CDA6A0B-D499-425D-9760-7E378B1D24E7}" type="datetime1">
              <a:rPr lang="en-US"/>
              <a:pPr/>
              <a:t>6/19/12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81B2FE-6867-4DAE-B4E4-C2A1A38F9C0D}" type="datetime1">
              <a:rPr lang="en-US"/>
              <a:pPr/>
              <a:t>6/19/12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5CBBBDE9-5D16-425E-B13A-2B2E02B8AFC8}" type="datetime1">
              <a:rPr lang="en-US"/>
              <a:pPr/>
              <a:t>6/19/12</a:t>
            </a:fld>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272344D9-246E-4D78-97F7-CDDE15C7C47A}" type="datetime1">
              <a:rPr lang="en-US"/>
              <a:pPr/>
              <a:t>6/19/12</a:t>
            </a:fld>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546CB8D4-A311-4DB1-9E65-F6E7BA49F613}" type="datetime1">
              <a:rPr lang="en-US"/>
              <a:pPr/>
              <a:t>6/19/12</a:t>
            </a:fld>
            <a:endParaRPr/>
          </a:p>
        </p:txBody>
      </p:sp>
      <p:sp>
        <p:nvSpPr>
          <p:cNvPr id="6" name="Footer Placeholder 5"/>
          <p:cNvSpPr>
            <a:spLocks noGrp="1"/>
          </p:cNvSpPr>
          <p:nvPr>
            <p:ph type="ftr" sz="quarter" idx="11"/>
          </p:nvPr>
        </p:nvSpPr>
        <p:spPr>
          <a:xfrm>
            <a:off x="4191000" y="6423585"/>
            <a:ext cx="3005138" cy="365125"/>
          </a:xfrm>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401B973-48D0-47D2-BD1A-81DAC74A0928}" type="datetime1">
              <a:rPr lang="en-US"/>
              <a:pPr/>
              <a:t>6/19/12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9870FB-149D-4255-9221-CF258F891615}" type="datetime1">
              <a:rPr lang="en-US"/>
              <a:pPr/>
              <a:t>6/19/12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3714E26-7EC0-4FCC-8AD8-71E9EC27DEDB}" type="datetime1">
              <a:rPr lang="en-US"/>
              <a:pPr/>
              <a:t>6/19/12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75AD331-B61B-42C1-B285-1046175C3B63}" type="datetime1">
              <a:rPr lang="en-US"/>
              <a:pPr/>
              <a:t>6/19/12</a:t>
            </a:fld>
            <a:endParaRPr/>
          </a:p>
        </p:txBody>
      </p:sp>
      <p:sp>
        <p:nvSpPr>
          <p:cNvPr id="5" name="Footer Placeholder 4"/>
          <p:cNvSpPr>
            <a:spLocks noGrp="1"/>
          </p:cNvSpPr>
          <p:nvPr>
            <p:ph type="ftr" sz="quarter" idx="11"/>
          </p:nvPr>
        </p:nvSpPr>
        <p:spPr/>
        <p:txBody>
          <a:bodyPr/>
          <a:lstStyle/>
          <a:p>
            <a:r>
              <a:rPr/>
              <a:t>
              </a:t>
            </a: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42DA821-B647-4F8C-84A0-7D19D85CB385}" type="datetime1">
              <a:rPr lang="en-US"/>
              <a:pPr/>
              <a:t>6/19/12</a:t>
            </a:fld>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a:t>
              </a:t>
            </a: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B77F108C-2518-4D60-9FAF-6346FD9D7826}" type="datetime1">
              <a:rPr lang="en-US"/>
              <a:pPr/>
              <a:t>6/19/12</a:t>
            </a:fld>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a:t>
              </a:t>
            </a: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DE52B54-BC1D-466E-98B4-B0082340936C}" type="datetime1">
              <a:rPr lang="en-US"/>
              <a:pPr/>
              <a:t>6/19/12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1508C9F-E380-43A3-ADC1-0217F1EB7573}" type="datetime1">
              <a:rPr lang="en-US"/>
              <a:pPr/>
              <a:t>6/19/12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2C868E7-101B-4C6B-9C4C-A85A7CD6FD99}" type="datetime1">
              <a:rPr lang="en-US"/>
              <a:pPr/>
              <a:t>6/19/12</a:t>
            </a:fld>
            <a:endParaRPr/>
          </a:p>
        </p:txBody>
      </p:sp>
      <p:sp>
        <p:nvSpPr>
          <p:cNvPr id="6" name="Footer Placeholder 5"/>
          <p:cNvSpPr>
            <a:spLocks noGrp="1"/>
          </p:cNvSpPr>
          <p:nvPr>
            <p:ph type="ftr" sz="quarter" idx="11"/>
          </p:nvPr>
        </p:nvSpPr>
        <p:spPr/>
        <p:txBody>
          <a:bodyPr/>
          <a:lstStyle/>
          <a:p>
            <a:r>
              <a:rPr/>
              <a:t>
              </a:t>
            </a: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0C83FD2-B255-4F2A-ACF3-B969FC717B42}" type="datetime1">
              <a:rPr lang="en-US"/>
              <a:pPr/>
              <a:t>6/19/12</a:t>
            </a:fld>
            <a:endParaRPr/>
          </a:p>
        </p:txBody>
      </p:sp>
      <p:sp>
        <p:nvSpPr>
          <p:cNvPr id="6" name="Footer Placeholder 5"/>
          <p:cNvSpPr>
            <a:spLocks noGrp="1"/>
          </p:cNvSpPr>
          <p:nvPr>
            <p:ph type="ftr" sz="quarter" idx="11"/>
          </p:nvPr>
        </p:nvSpPr>
        <p:spPr/>
        <p:txBody>
          <a:bodyPr/>
          <a:lstStyle/>
          <a:p>
            <a:r>
              <a:rPr/>
              <a:t>
              </a:t>
            </a: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22" Type="http://schemas.openxmlformats.org/officeDocument/2006/relationships/image" Target="../media/image1.jpe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2"/>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7E6C1EDB-CE87-4BA6-95D9-AD3AE9C734F7}" type="datetime1">
              <a:rPr lang="en-US"/>
              <a:pPr/>
              <a:t>6/19/12</a:t>
            </a:fld>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a:t>
              </a:t>
            </a: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df"/></Relationships>
</file>

<file path=ppt/slides/_rels/slide11.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pdf"/></Relationships>
</file>

<file path=ppt/slides/_rels/slide12.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pdf"/></Relationships>
</file>

<file path=ppt/slides/_rels/slide13.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4.pdf"/></Relationships>
</file>

<file path=ppt/slides/_rels/slide14.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pd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8.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9.pdf"/></Relationships>
</file>

<file path=ppt/slides/_rels/slide17.xml.rels><?xml version="1.0" encoding="UTF-8" standalone="yes"?>
<Relationships xmlns="http://schemas.openxmlformats.org/package/2006/relationships"><Relationship Id="rId6" Type="http://schemas.openxmlformats.org/officeDocument/2006/relationships/image" Target="../media/image24.png"/><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1.pdf"/><Relationship Id="rId5" Type="http://schemas.openxmlformats.org/officeDocument/2006/relationships/image" Target="../media/image23.pdf"/></Relationships>
</file>

<file path=ppt/slides/_rels/slide18.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5.pd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4" Type="http://schemas.openxmlformats.org/officeDocument/2006/relationships/image" Target="../media/image28.png"/><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7.pdf"/></Relationships>
</file>

<file path=ppt/slides/_rels/slide21.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9.pd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3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image" Target="../media/image34.png"/><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3.pdf"/></Relationships>
</file>

<file path=ppt/slides/_rels/slide25.xml.rels><?xml version="1.0" encoding="UTF-8" standalone="yes"?>
<Relationships xmlns="http://schemas.openxmlformats.org/package/2006/relationships"><Relationship Id="rId4" Type="http://schemas.openxmlformats.org/officeDocument/2006/relationships/image" Target="../media/image36.png"/><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5.pd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3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37.pdf"/></Relationships>
</file>

<file path=ppt/slides/_rels/slide29.xml.rels><?xml version="1.0" encoding="UTF-8" standalone="yes"?>
<Relationships xmlns="http://schemas.openxmlformats.org/package/2006/relationships"><Relationship Id="rId4" Type="http://schemas.openxmlformats.org/officeDocument/2006/relationships/image" Target="../media/image40.png"/><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9.pdf"/></Relationships>
</file>

<file path=ppt/slides/_rels/slide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d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image" Target="../media/image42.png"/><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41.pdf"/></Relationships>
</file>

<file path=ppt/slides/_rels/slide32.xml.rels><?xml version="1.0" encoding="UTF-8" standalone="yes"?>
<Relationships xmlns="http://schemas.openxmlformats.org/package/2006/relationships"><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3.pd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4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46.pd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image" Target="../media/image49.png"/><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48.pdf"/></Relationships>
</file>

<file path=ppt/slides/_rels/slide42.xml.rels><?xml version="1.0" encoding="UTF-8" standalone="yes"?>
<Relationships xmlns="http://schemas.openxmlformats.org/package/2006/relationships"><Relationship Id="rId4" Type="http://schemas.openxmlformats.org/officeDocument/2006/relationships/image" Target="../media/image51.png"/><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50.pdf"/></Relationships>
</file>

<file path=ppt/slides/_rels/slide43.xml.rels><?xml version="1.0" encoding="UTF-8" standalone="yes"?>
<Relationships xmlns="http://schemas.openxmlformats.org/package/2006/relationships"><Relationship Id="rId4" Type="http://schemas.openxmlformats.org/officeDocument/2006/relationships/image" Target="../media/image53.png"/><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52.pdf"/></Relationships>
</file>

<file path=ppt/slides/_rels/slide44.xml.rels><?xml version="1.0" encoding="UTF-8" standalone="yes"?>
<Relationships xmlns="http://schemas.openxmlformats.org/package/2006/relationships"><Relationship Id="rId4" Type="http://schemas.openxmlformats.org/officeDocument/2006/relationships/image" Target="../media/image55.png"/><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4.pdf"/></Relationships>
</file>

<file path=ppt/slides/_rels/slide45.xml.rels><?xml version="1.0" encoding="UTF-8" standalone="yes"?>
<Relationships xmlns="http://schemas.openxmlformats.org/package/2006/relationships"><Relationship Id="rId4" Type="http://schemas.openxmlformats.org/officeDocument/2006/relationships/image" Target="../media/image57.png"/><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56.pd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pd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9</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457200" y="304800"/>
            <a:ext cx="7556500" cy="1116012"/>
          </a:xfrm>
        </p:spPr>
        <p:txBody>
          <a:bodyPr/>
          <a:lstStyle/>
          <a:p>
            <a:r>
              <a:rPr lang="en-GB" dirty="0">
                <a:effectLst>
                  <a:outerShdw blurRad="38100" dist="38100" dir="2700000" algn="tl">
                    <a:srgbClr val="000000">
                      <a:alpha val="43137"/>
                    </a:srgbClr>
                  </a:outerShdw>
                </a:effectLst>
              </a:rPr>
              <a:t>Cache and Main Memory</a:t>
            </a:r>
          </a:p>
        </p:txBody>
      </p:sp>
      <p:pic>
        <p:nvPicPr>
          <p:cNvPr id="4" name="Picture 3" descr="f3.pdf"/>
          <p:cNvPicPr>
            <a:picLocks noChangeAspect="1"/>
          </p:cNvPicPr>
          <p:nvPr/>
        </p:nvPicPr>
        <mc:AlternateContent>
          <mc:Choice xmlns:ma="http://schemas.microsoft.com/office/mac/drawingml/2008/main" Requires="ma">
            <p:blipFill>
              <a:blip r:embed="rId3"/>
              <a:srcRect t="909" b="27273"/>
              <a:stretch>
                <a:fillRect/>
              </a:stretch>
            </p:blipFill>
          </mc:Choice>
          <mc:Fallback>
            <p:blipFill>
              <a:blip r:embed="rId4"/>
              <a:srcRect t="909" b="27273"/>
              <a:stretch>
                <a:fillRect/>
              </a:stretch>
            </p:blipFill>
          </mc:Fallback>
        </mc:AlternateContent>
        <p:spPr>
          <a:xfrm>
            <a:off x="1752600" y="914400"/>
            <a:ext cx="6395178" cy="5943600"/>
          </a:xfrm>
          <a:prstGeom prst="rect">
            <a:avLst/>
          </a:prstGeom>
        </p:spPr>
      </p:pic>
    </p:spTree>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idx="4294967295"/>
          </p:nvPr>
        </p:nvSpPr>
        <p:spPr>
          <a:xfrm>
            <a:off x="381000" y="228600"/>
            <a:ext cx="7556500" cy="1116012"/>
          </a:xfrm>
        </p:spPr>
        <p:txBody>
          <a:bodyPr/>
          <a:lstStyle/>
          <a:p>
            <a:r>
              <a:rPr lang="en-GB" dirty="0">
                <a:effectLst>
                  <a:outerShdw blurRad="38100" dist="38100" dir="2700000" algn="tl">
                    <a:srgbClr val="000000">
                      <a:alpha val="43137"/>
                    </a:srgbClr>
                  </a:outerShdw>
                </a:effectLst>
              </a:rPr>
              <a:t>Cache/Main Memory Structure</a:t>
            </a:r>
          </a:p>
        </p:txBody>
      </p:sp>
      <p:pic>
        <p:nvPicPr>
          <p:cNvPr id="4" name="Picture 3" descr="f4.pdf"/>
          <p:cNvPicPr>
            <a:picLocks noChangeAspect="1"/>
          </p:cNvPicPr>
          <p:nvPr/>
        </p:nvPicPr>
        <mc:AlternateContent>
          <mc:Choice xmlns:ma="http://schemas.microsoft.com/office/mac/drawingml/2008/main" Requires="ma">
            <p:blipFill>
              <a:blip r:embed="rId3"/>
              <a:srcRect l="4545" t="9412" r="4545" b="5882"/>
              <a:stretch>
                <a:fillRect/>
              </a:stretch>
            </p:blipFill>
          </mc:Choice>
          <mc:Fallback>
            <p:blipFill>
              <a:blip r:embed="rId4"/>
              <a:srcRect l="4545" t="9412" r="4545" b="5882"/>
              <a:stretch>
                <a:fillRect/>
              </a:stretch>
            </p:blipFill>
          </mc:Fallback>
        </mc:AlternateContent>
        <p:spPr>
          <a:xfrm>
            <a:off x="533400" y="1048982"/>
            <a:ext cx="8068087" cy="5809018"/>
          </a:xfrm>
          <a:prstGeom prst="rect">
            <a:avLst/>
          </a:prstGeom>
        </p:spPr>
      </p:pic>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5486400" y="762000"/>
            <a:ext cx="4038600" cy="1725612"/>
          </a:xfrm>
        </p:spPr>
        <p:txBody>
          <a:bodyPr/>
          <a:lstStyle/>
          <a:p>
            <a:r>
              <a:rPr lang="en-GB" dirty="0">
                <a:effectLst>
                  <a:outerShdw blurRad="38100" dist="38100" dir="2700000" algn="tl">
                    <a:srgbClr val="000000">
                      <a:alpha val="43137"/>
                    </a:srgbClr>
                  </a:outerShdw>
                </a:effectLst>
              </a:rPr>
              <a:t>Cache Read </a:t>
            </a:r>
            <a:r>
              <a:rPr lang="en-GB" dirty="0" smtClean="0">
                <a:effectLst>
                  <a:outerShdw blurRad="38100" dist="38100" dir="2700000" algn="tl">
                    <a:srgbClr val="000000">
                      <a:alpha val="43137"/>
                    </a:srgbClr>
                  </a:outerShdw>
                </a:effectLst>
              </a:rPr>
              <a:t>Operation</a:t>
            </a:r>
            <a:endParaRPr lang="en-GB" dirty="0">
              <a:effectLst>
                <a:outerShdw blurRad="38100" dist="38100" dir="2700000" algn="tl">
                  <a:srgbClr val="000000">
                    <a:alpha val="43137"/>
                  </a:srgbClr>
                </a:outerShdw>
              </a:effectLst>
            </a:endParaRPr>
          </a:p>
        </p:txBody>
      </p:sp>
      <p:pic>
        <p:nvPicPr>
          <p:cNvPr id="5" name="Picture 4" descr="f5.pdf"/>
          <p:cNvPicPr>
            <a:picLocks noChangeAspect="1"/>
          </p:cNvPicPr>
          <p:nvPr/>
        </p:nvPicPr>
        <mc:AlternateContent>
          <mc:Choice xmlns:ma="http://schemas.microsoft.com/office/mac/drawingml/2008/main" Requires="ma">
            <p:blipFill>
              <a:blip r:embed="rId3"/>
              <a:srcRect t="9091" b="9091"/>
              <a:stretch>
                <a:fillRect/>
              </a:stretch>
            </p:blipFill>
          </mc:Choice>
          <mc:Fallback>
            <p:blipFill>
              <a:blip r:embed="rId4"/>
              <a:srcRect t="9091" b="9091"/>
              <a:stretch>
                <a:fillRect/>
              </a:stretch>
            </p:blipFill>
          </mc:Fallback>
        </mc:AlternateContent>
        <p:spPr>
          <a:xfrm>
            <a:off x="914400" y="583109"/>
            <a:ext cx="5926282" cy="6274891"/>
          </a:xfrm>
          <a:prstGeom prst="rect">
            <a:avLst/>
          </a:prstGeom>
        </p:spPr>
      </p:pic>
    </p:spTree>
  </p:cSld>
  <p:clrMapOvr>
    <a:masterClrMapping/>
  </p:clrMapOvr>
  <mc:AlternateContent>
    <mc:Choice xmlns:mp="http://schemas.microsoft.com/office/mac/powerpoint/2008/main" Requires="mp">
      <mc:AlternateContent>
        <mc:Choice Requires="mp">
          <mp:transition spd="med">
            <mp:flip/>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newsflash/>
          </p:transition>
        </mc:Fallback>
      </mc:AlternateContent>
    </mc:Choice>
    <mc:Fallback>
      <mc:AlternateContent>
        <mc:Choice Requires="mp">
          <p:transition spd="med">
            <p:newsflash/>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newsflash/>
          </p:transition>
        </mc:Fallback>
      </mc:AlternateContent>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7556313" cy="1116106"/>
          </a:xfrm>
        </p:spPr>
        <p:txBody>
          <a:bodyPr/>
          <a:lstStyle/>
          <a:p>
            <a:r>
              <a:rPr lang="en-GB" dirty="0" smtClean="0">
                <a:effectLst>
                  <a:outerShdw blurRad="38100" dist="38100" dir="2700000" algn="tl">
                    <a:srgbClr val="000000">
                      <a:alpha val="43137"/>
                    </a:srgbClr>
                  </a:outerShdw>
                </a:effectLst>
              </a:rPr>
              <a:t>Typical Cache Organization</a:t>
            </a:r>
            <a:endParaRPr lang="en-GB" dirty="0">
              <a:effectLst>
                <a:outerShdw blurRad="38100" dist="38100" dir="2700000" algn="tl">
                  <a:srgbClr val="000000">
                    <a:alpha val="43137"/>
                  </a:srgbClr>
                </a:outerShdw>
              </a:effectLst>
            </a:endParaRPr>
          </a:p>
        </p:txBody>
      </p:sp>
      <p:pic>
        <p:nvPicPr>
          <p:cNvPr id="5" name="Picture 4" descr="f6.pdf"/>
          <p:cNvPicPr>
            <a:picLocks noChangeAspect="1"/>
          </p:cNvPicPr>
          <p:nvPr/>
        </p:nvPicPr>
        <mc:AlternateContent>
          <mc:Choice xmlns:ma="http://schemas.microsoft.com/office/mac/drawingml/2008/main" Requires="ma">
            <p:blipFill>
              <a:blip r:embed="rId3"/>
              <a:srcRect t="20000" b="13636"/>
              <a:stretch>
                <a:fillRect/>
              </a:stretch>
            </p:blipFill>
          </mc:Choice>
          <mc:Fallback>
            <p:blipFill>
              <a:blip r:embed="rId4"/>
              <a:srcRect t="20000" b="13636"/>
              <a:stretch>
                <a:fillRect/>
              </a:stretch>
            </p:blipFill>
          </mc:Fallback>
        </mc:AlternateContent>
        <p:spPr>
          <a:xfrm>
            <a:off x="1219200" y="1098992"/>
            <a:ext cx="6705600" cy="5759008"/>
          </a:xfrm>
          <a:prstGeom prst="rect">
            <a:avLst/>
          </a:prstGeom>
        </p:spPr>
      </p:pic>
    </p:spTree>
  </p:cSld>
  <p:clrMapOvr>
    <a:masterClrMapping/>
  </p:clrMapOvr>
  <mc:AlternateContent>
    <mc:Choice xmlns:mp="http://schemas.microsoft.com/office/mac/powerpoint/2008/main" Requires="mp">
      <mc:AlternateContent>
        <mc:Choice Requires="mp">
          <mp:transition spd="med">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dir="r"/>
          </p:transition>
        </mc:Fallback>
      </mc:AlternateContent>
    </mc:Choice>
    <mc:Fallback>
      <mc:AlternateContent>
        <mc:Choice Requires="mp">
          <p:transition spd="med">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dir="r"/>
          </p:transition>
        </mc:Fallback>
      </mc:AlternateContent>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533400"/>
            <a:ext cx="7556500" cy="1116012"/>
          </a:xfrm>
        </p:spPr>
        <p:txBody>
          <a:bodyPr/>
          <a:lstStyle/>
          <a:p>
            <a:r>
              <a:rPr lang="en-US" dirty="0" smtClean="0">
                <a:effectLst>
                  <a:outerShdw blurRad="38100" dist="38100" dir="2700000" algn="tl">
                    <a:srgbClr val="000000">
                      <a:alpha val="43137"/>
                    </a:srgbClr>
                  </a:outerShdw>
                </a:effectLst>
              </a:rPr>
              <a:t>Elements of Cache Design</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rcRect l="9000" t="-7347" r="9000"/>
              <a:stretch>
                <a:fillRect/>
              </a:stretch>
            </p:blipFill>
          </mc:Choice>
          <mc:Fallback>
            <p:blipFill>
              <a:blip r:embed="rId4"/>
              <a:srcRect l="9000" t="-7347" r="9000"/>
              <a:stretch>
                <a:fillRect/>
              </a:stretch>
            </p:blipFill>
          </mc:Fallback>
        </mc:AlternateContent>
        <p:spPr>
          <a:xfrm>
            <a:off x="0" y="1447800"/>
            <a:ext cx="9144000" cy="4887946"/>
          </a:xfrm>
          <a:prstGeom prst="rect">
            <a:avLst/>
          </a:prstGeom>
        </p:spPr>
      </p:pic>
      <p:sp>
        <p:nvSpPr>
          <p:cNvPr id="5" name="Rectangle 4"/>
          <p:cNvSpPr/>
          <p:nvPr/>
        </p:nvSpPr>
        <p:spPr>
          <a:xfrm>
            <a:off x="990600" y="6172200"/>
            <a:ext cx="7086600" cy="338554"/>
          </a:xfrm>
          <a:prstGeom prst="rect">
            <a:avLst/>
          </a:prstGeom>
        </p:spPr>
        <p:txBody>
          <a:bodyPr wrap="square">
            <a:spAutoFit/>
          </a:bodyPr>
          <a:lstStyle/>
          <a:p>
            <a:pPr algn="ctr"/>
            <a:r>
              <a:rPr lang="en-US" sz="1600" dirty="0" smtClean="0">
                <a:latin typeface="+mn-lt"/>
              </a:rPr>
              <a:t>Table 4.2    Elements of Cache Design </a:t>
            </a:r>
            <a:endParaRPr lang="en-US" sz="16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Addresses</a:t>
            </a:r>
            <a:endParaRPr lang="en-US" dirty="0"/>
          </a:p>
        </p:txBody>
      </p:sp>
      <p:sp>
        <p:nvSpPr>
          <p:cNvPr id="3" name="Content Placeholder 2"/>
          <p:cNvSpPr>
            <a:spLocks noGrp="1"/>
          </p:cNvSpPr>
          <p:nvPr>
            <p:ph idx="1"/>
          </p:nvPr>
        </p:nvSpPr>
        <p:spPr>
          <a:xfrm>
            <a:off x="457200" y="2286000"/>
            <a:ext cx="7556313" cy="4144963"/>
          </a:xfrm>
        </p:spPr>
        <p:txBody>
          <a:bodyPr/>
          <a:lstStyle/>
          <a:p>
            <a:r>
              <a:rPr lang="en-US" dirty="0" smtClean="0"/>
              <a:t>Virtual memory</a:t>
            </a:r>
          </a:p>
          <a:p>
            <a:pPr lvl="1"/>
            <a:r>
              <a:rPr lang="en-US" dirty="0" smtClean="0"/>
              <a:t>Facility that allows programs to address memory from a logical point of view, without regard to the amount of main memory physically available</a:t>
            </a:r>
          </a:p>
          <a:p>
            <a:pPr lvl="1"/>
            <a:r>
              <a:rPr lang="en-US" dirty="0" smtClean="0"/>
              <a:t>When used, the address fields of machine instructions contain virtual addresses</a:t>
            </a:r>
          </a:p>
          <a:p>
            <a:pPr lvl="1"/>
            <a:r>
              <a:rPr lang="en-US" dirty="0" smtClean="0"/>
              <a:t>For reads to and writes from main memory, a hardware memory management unit (MMU) translates each virtual address into a physical address in main memory</a:t>
            </a:r>
          </a:p>
          <a:p>
            <a:pPr lvl="1"/>
            <a:endParaRPr lang="en-US" dirty="0" smtClean="0"/>
          </a:p>
        </p:txBody>
      </p:sp>
      <p:sp>
        <p:nvSpPr>
          <p:cNvPr id="4" name="Text Placeholder 3"/>
          <p:cNvSpPr>
            <a:spLocks noGrp="1"/>
          </p:cNvSpPr>
          <p:nvPr>
            <p:ph type="body" sz="half" idx="2"/>
          </p:nvPr>
        </p:nvSpPr>
        <p:spPr>
          <a:xfrm>
            <a:off x="2667000" y="1143000"/>
            <a:ext cx="6076278" cy="774700"/>
          </a:xfrm>
        </p:spPr>
        <p:txBody>
          <a:bodyPr/>
          <a:lstStyle/>
          <a:p>
            <a:r>
              <a:rPr lang="en-US" sz="3600" dirty="0" smtClean="0"/>
              <a:t>Virtual Memory</a:t>
            </a:r>
            <a:endParaRPr lang="en-US" sz="3600" dirty="0"/>
          </a:p>
        </p:txBody>
      </p:sp>
      <p:pic>
        <p:nvPicPr>
          <p:cNvPr id="9" name="Picture 8"/>
          <p:cNvPicPr>
            <a:picLocks noChangeAspect="1"/>
          </p:cNvPicPr>
          <p:nvPr/>
        </p:nvPicPr>
        <p:blipFill>
          <a:blip r:embed="rId3"/>
          <a:stretch>
            <a:fillRect/>
          </a:stretch>
        </p:blipFill>
        <p:spPr>
          <a:xfrm>
            <a:off x="7162800" y="5105400"/>
            <a:ext cx="1727915" cy="1752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0"/>
            <a:ext cx="3255264" cy="1162050"/>
          </a:xfrm>
        </p:spPr>
        <p:txBody>
          <a:bodyPr>
            <a:noAutofit/>
          </a:bodyPr>
          <a:lstStyle/>
          <a:p>
            <a:pPr algn="ctr"/>
            <a:r>
              <a:rPr lang="en-US" sz="4000" dirty="0" smtClean="0">
                <a:effectLst>
                  <a:outerShdw blurRad="38100" dist="38100" dir="2700000" algn="tl">
                    <a:srgbClr val="000000">
                      <a:alpha val="43137"/>
                    </a:srgbClr>
                  </a:outerShdw>
                </a:effectLst>
              </a:rPr>
              <a:t>Logical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and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Physical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Caches</a:t>
            </a:r>
            <a:endParaRPr lang="en-US" sz="4000" dirty="0">
              <a:effectLst>
                <a:outerShdw blurRad="38100" dist="38100" dir="2700000" algn="tl">
                  <a:srgbClr val="000000">
                    <a:alpha val="43137"/>
                  </a:srgbClr>
                </a:outerShdw>
              </a:effectLst>
            </a:endParaRPr>
          </a:p>
        </p:txBody>
      </p:sp>
      <p:pic>
        <p:nvPicPr>
          <p:cNvPr id="4" name="Picture 3" descr="f7.pdf"/>
          <p:cNvPicPr>
            <a:picLocks noChangeAspect="1"/>
          </p:cNvPicPr>
          <p:nvPr/>
        </p:nvPicPr>
        <mc:AlternateContent>
          <mc:Choice xmlns:ma="http://schemas.microsoft.com/office/mac/drawingml/2008/main" Requires="ma">
            <p:blipFill>
              <a:blip r:embed="rId3"/>
              <a:srcRect l="4706" t="7273" r="4706" b="7273"/>
              <a:stretch>
                <a:fillRect/>
              </a:stretch>
            </p:blipFill>
          </mc:Choice>
          <mc:Fallback>
            <p:blipFill>
              <a:blip r:embed="rId4"/>
              <a:srcRect l="4706" t="7273" r="4706" b="7273"/>
              <a:stretch>
                <a:fillRect/>
              </a:stretch>
            </p:blipFill>
          </mc:Fallback>
        </mc:AlternateContent>
        <p:spPr>
          <a:xfrm>
            <a:off x="3838436" y="381000"/>
            <a:ext cx="5055890" cy="6172200"/>
          </a:xfrm>
          <a:prstGeom prst="rect">
            <a:avLst/>
          </a:prstGeom>
        </p:spPr>
      </p:pic>
    </p:spTree>
  </p:cSld>
  <p:clrMapOvr>
    <a:masterClrMapping/>
  </p:clrMapOvr>
  <p:transition spd="med">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91400" y="1219200"/>
            <a:ext cx="1752600" cy="2514600"/>
          </a:xfrm>
        </p:spPr>
        <p:txBody>
          <a:bodyPr/>
          <a:lstStyle/>
          <a:p>
            <a:pPr algn="ctr"/>
            <a:r>
              <a:rPr lang="en-US" sz="2200" b="1" dirty="0" smtClean="0"/>
              <a:t>Table 4.3    </a:t>
            </a:r>
            <a:br>
              <a:rPr lang="en-US" sz="2200" b="1" dirty="0" smtClean="0"/>
            </a:br>
            <a:r>
              <a:rPr lang="en-US" sz="2200" b="1" dirty="0" smtClean="0"/>
              <a:t/>
            </a:r>
            <a:br>
              <a:rPr lang="en-US" sz="2200" b="1" dirty="0" smtClean="0"/>
            </a:br>
            <a:r>
              <a:rPr lang="en-US" sz="2200" b="1" dirty="0" smtClean="0"/>
              <a:t>Cache Sizes of Some Processors</a:t>
            </a:r>
            <a:r>
              <a:rPr lang="en-US" sz="2200" dirty="0" smtClean="0"/>
              <a:t> </a:t>
            </a:r>
            <a:endParaRPr lang="en-US" sz="2200" dirty="0"/>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0" y="0"/>
            <a:ext cx="7449173" cy="4121150"/>
          </a:xfrm>
          <a:prstGeom prst="rect">
            <a:avLst/>
          </a:prstGeom>
        </p:spPr>
      </p:pic>
      <p:pic>
        <p:nvPicPr>
          <p:cNvPr id="5" name="Picture 4"/>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0" y="3886200"/>
            <a:ext cx="7467600" cy="3199313"/>
          </a:xfrm>
          <a:prstGeom prst="rect">
            <a:avLst/>
          </a:prstGeom>
        </p:spPr>
      </p:pic>
      <p:sp>
        <p:nvSpPr>
          <p:cNvPr id="6" name="Rectangle 5"/>
          <p:cNvSpPr/>
          <p:nvPr/>
        </p:nvSpPr>
        <p:spPr>
          <a:xfrm>
            <a:off x="7696200" y="5181600"/>
            <a:ext cx="1447800" cy="1615827"/>
          </a:xfrm>
          <a:prstGeom prst="rect">
            <a:avLst/>
          </a:prstGeom>
        </p:spPr>
        <p:txBody>
          <a:bodyPr wrap="square">
            <a:spAutoFit/>
          </a:bodyPr>
          <a:lstStyle/>
          <a:p>
            <a:r>
              <a:rPr lang="en-US" sz="1100" baseline="30000" dirty="0" smtClean="0">
                <a:latin typeface="+mn-lt"/>
              </a:rPr>
              <a:t>a</a:t>
            </a:r>
            <a:r>
              <a:rPr lang="en-US" sz="1100" dirty="0" smtClean="0">
                <a:latin typeface="+mn-lt"/>
              </a:rPr>
              <a:t> Two values separated by a slash refer to instruction and data caches.</a:t>
            </a:r>
          </a:p>
          <a:p>
            <a:endParaRPr lang="en-US" sz="1100" dirty="0" smtClean="0">
              <a:latin typeface="+mn-lt"/>
            </a:endParaRPr>
          </a:p>
          <a:p>
            <a:r>
              <a:rPr lang="en-US" sz="1100" baseline="30000" dirty="0" smtClean="0">
                <a:latin typeface="+mn-lt"/>
              </a:rPr>
              <a:t>b</a:t>
            </a:r>
            <a:r>
              <a:rPr lang="en-US" sz="1100" dirty="0" smtClean="0">
                <a:latin typeface="+mn-lt"/>
              </a:rPr>
              <a:t> Both caches are instruction only; no data caches.</a:t>
            </a:r>
            <a:endParaRPr lang="en-US" sz="1100" dirty="0">
              <a:latin typeface="+mn-lt"/>
            </a:endParaRPr>
          </a:p>
        </p:txBody>
      </p:sp>
    </p:spTree>
  </p:cSld>
  <p:clrMapOvr>
    <a:masterClrMapping/>
  </p:clrMapOvr>
  <mc:AlternateContent>
    <mc:Choice xmlns:mp="http://schemas.microsoft.com/office/mac/powerpoint/2008/main" Requires="mp">
      <mc:AlternateContent>
        <mc:Choice Requires="mp">
          <mp:transition spd="med">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dir="d"/>
          </p:transition>
        </mc:Fallback>
      </mc:AlternateContent>
    </mc:Choice>
    <mc:Fallback>
      <mc:AlternateContent>
        <mc:Choice Requires="mp">
          <p:transition spd="med">
            <p:cover dir="d"/>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dir="d"/>
          </p:transition>
        </mc:Fallback>
      </mc:AlternateContent>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04800" y="381000"/>
            <a:ext cx="7556500" cy="963612"/>
          </a:xfrm>
        </p:spPr>
        <p:txBody>
          <a:bodyPr/>
          <a:lstStyle/>
          <a:p>
            <a:r>
              <a:rPr lang="en-GB" dirty="0">
                <a:effectLst>
                  <a:outerShdw blurRad="38100" dist="38100" dir="2700000" algn="tl">
                    <a:srgbClr val="000000">
                      <a:alpha val="43137"/>
                    </a:srgbClr>
                  </a:outerShdw>
                </a:effectLst>
              </a:rPr>
              <a:t>Mapping Function</a:t>
            </a:r>
          </a:p>
        </p:txBody>
      </p:sp>
      <p:sp>
        <p:nvSpPr>
          <p:cNvPr id="34819" name="Rectangle 3"/>
          <p:cNvSpPr>
            <a:spLocks noGrp="1" noChangeArrowheads="1"/>
          </p:cNvSpPr>
          <p:nvPr>
            <p:ph idx="4294967295"/>
          </p:nvPr>
        </p:nvSpPr>
        <p:spPr>
          <a:xfrm>
            <a:off x="609600" y="1295400"/>
            <a:ext cx="7556500" cy="1905000"/>
          </a:xfrm>
        </p:spPr>
        <p:txBody>
          <a:bodyPr>
            <a:normAutofit/>
          </a:bodyPr>
          <a:lstStyle/>
          <a:p>
            <a:r>
              <a:rPr lang="en-GB" dirty="0" smtClean="0"/>
              <a:t>Because there are fewer cache lines than main memory blocks, an algorithm is needed for mapping main memory blocks into cache lines</a:t>
            </a:r>
          </a:p>
          <a:p>
            <a:r>
              <a:rPr lang="en-GB" dirty="0" smtClean="0"/>
              <a:t>Three techniques can be used:</a:t>
            </a:r>
          </a:p>
        </p:txBody>
      </p:sp>
      <p:graphicFrame>
        <p:nvGraphicFramePr>
          <p:cNvPr id="36" name="Diagram 35"/>
          <p:cNvGraphicFramePr/>
          <p:nvPr/>
        </p:nvGraphicFramePr>
        <p:xfrm>
          <a:off x="381000" y="2895600"/>
          <a:ext cx="8458200" cy="3962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1447800"/>
            <a:ext cx="3255264" cy="2209800"/>
          </a:xfrm>
        </p:spPr>
        <p:txBody>
          <a:bodyPr>
            <a:noAutofit/>
          </a:bodyPr>
          <a:lstStyle/>
          <a:p>
            <a:pPr algn="ctr"/>
            <a:r>
              <a:rPr lang="en-GB" sz="3600" dirty="0">
                <a:effectLst>
                  <a:outerShdw blurRad="38100" dist="38100" dir="2700000" algn="tl">
                    <a:srgbClr val="000000">
                      <a:alpha val="43137"/>
                    </a:srgbClr>
                  </a:outerShdw>
                </a:effectLst>
              </a:rPr>
              <a:t>Direct</a:t>
            </a:r>
            <a:r>
              <a:rPr lang="en-GB" sz="3600" dirty="0" smtClean="0">
                <a:effectLst>
                  <a:outerShdw blurRad="38100" dist="38100" dir="2700000" algn="tl">
                    <a:srgbClr val="000000">
                      <a:alpha val="43137"/>
                    </a:srgbClr>
                  </a:outerShdw>
                </a:effectLst>
              </a:rPr>
              <a:t> </a:t>
            </a:r>
            <a:br>
              <a:rPr lang="en-GB" sz="3600" dirty="0" smtClean="0">
                <a:effectLst>
                  <a:outerShdw blurRad="38100" dist="38100" dir="2700000" algn="tl">
                    <a:srgbClr val="000000">
                      <a:alpha val="43137"/>
                    </a:srgbClr>
                  </a:outerShdw>
                </a:effectLst>
              </a:rPr>
            </a:br>
            <a:r>
              <a:rPr lang="en-GB" sz="3600" dirty="0" smtClean="0">
                <a:effectLst>
                  <a:outerShdw blurRad="38100" dist="38100" dir="2700000" algn="tl">
                    <a:srgbClr val="000000">
                      <a:alpha val="43137"/>
                    </a:srgbClr>
                  </a:outerShdw>
                </a:effectLst>
              </a:rPr>
              <a:t/>
            </a:r>
            <a:br>
              <a:rPr lang="en-GB" sz="3600" dirty="0" smtClean="0">
                <a:effectLst>
                  <a:outerShdw blurRad="38100" dist="38100" dir="2700000" algn="tl">
                    <a:srgbClr val="000000">
                      <a:alpha val="43137"/>
                    </a:srgbClr>
                  </a:outerShdw>
                </a:effectLst>
              </a:rPr>
            </a:br>
            <a:r>
              <a:rPr lang="en-GB" sz="3600" dirty="0" smtClean="0">
                <a:effectLst>
                  <a:outerShdw blurRad="38100" dist="38100" dir="2700000" algn="tl">
                    <a:srgbClr val="000000">
                      <a:alpha val="43137"/>
                    </a:srgbClr>
                  </a:outerShdw>
                </a:effectLst>
              </a:rPr>
              <a:t>Mapping</a:t>
            </a:r>
            <a:endParaRPr lang="en-GB" sz="3600" dirty="0">
              <a:effectLst>
                <a:outerShdw blurRad="38100" dist="38100" dir="2700000" algn="tl">
                  <a:srgbClr val="000000">
                    <a:alpha val="43137"/>
                  </a:srgbClr>
                </a:outerShdw>
              </a:effectLst>
            </a:endParaRPr>
          </a:p>
        </p:txBody>
      </p:sp>
      <p:pic>
        <p:nvPicPr>
          <p:cNvPr id="5" name="Picture 4" descr="f8.pdf"/>
          <p:cNvPicPr>
            <a:picLocks noChangeAspect="1"/>
          </p:cNvPicPr>
          <p:nvPr/>
        </p:nvPicPr>
        <mc:AlternateContent>
          <mc:Choice xmlns:ma="http://schemas.microsoft.com/office/mac/drawingml/2008/main" Requires="ma">
            <p:blipFill>
              <a:blip r:embed="rId3"/>
              <a:srcRect l="4706" t="1818" r="2353" b="9091"/>
              <a:stretch>
                <a:fillRect/>
              </a:stretch>
            </p:blipFill>
          </mc:Choice>
          <mc:Fallback>
            <p:blipFill>
              <a:blip r:embed="rId4"/>
              <a:srcRect l="4706" t="1818" r="2353" b="9091"/>
              <a:stretch>
                <a:fillRect/>
              </a:stretch>
            </p:blipFill>
          </mc:Fallback>
        </mc:AlternateContent>
        <p:spPr>
          <a:xfrm>
            <a:off x="3700579" y="25992"/>
            <a:ext cx="5443421" cy="6832008"/>
          </a:xfrm>
          <a:prstGeom prst="rect">
            <a:avLst/>
          </a:prstGeom>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533400" y="4495800"/>
            <a:ext cx="6191157" cy="833718"/>
          </a:xfrm>
        </p:spPr>
        <p:txBody>
          <a:bodyPr>
            <a:noAutofit/>
          </a:bodyPr>
          <a:lstStyle/>
          <a:p>
            <a:r>
              <a:rPr lang="en-US" sz="5400" dirty="0" smtClean="0">
                <a:effectLst>
                  <a:outerShdw blurRad="38100" dist="38100" dir="2700000" algn="tl">
                    <a:srgbClr val="000000">
                      <a:alpha val="43137"/>
                    </a:srgbClr>
                  </a:outerShdw>
                </a:effectLst>
              </a:rPr>
              <a:t>Chapter 4</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304801" y="5486400"/>
            <a:ext cx="8610600" cy="838200"/>
          </a:xfrm>
        </p:spPr>
        <p:txBody>
          <a:bodyPr>
            <a:normAutofit/>
          </a:bodyPr>
          <a:lstStyle/>
          <a:p>
            <a:r>
              <a:rPr lang="en-US" sz="4400" dirty="0" smtClean="0"/>
              <a:t>Cache Memory</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304800" y="228600"/>
            <a:ext cx="9144000" cy="1116012"/>
          </a:xfrm>
        </p:spPr>
        <p:txBody>
          <a:bodyPr/>
          <a:lstStyle/>
          <a:p>
            <a:r>
              <a:rPr lang="en-US" dirty="0">
                <a:effectLst>
                  <a:outerShdw blurRad="38100" dist="38100" dir="2700000" algn="tl">
                    <a:srgbClr val="000000">
                      <a:alpha val="43137"/>
                    </a:srgbClr>
                  </a:outerShdw>
                </a:effectLst>
              </a:rPr>
              <a:t>Direct Mapping Cache Organization</a:t>
            </a:r>
          </a:p>
        </p:txBody>
      </p:sp>
      <p:pic>
        <p:nvPicPr>
          <p:cNvPr id="4" name="Picture 3" descr="f9.pdf"/>
          <p:cNvPicPr>
            <a:picLocks noChangeAspect="1"/>
          </p:cNvPicPr>
          <p:nvPr/>
        </p:nvPicPr>
        <mc:AlternateContent>
          <mc:Choice xmlns:ma="http://schemas.microsoft.com/office/mac/drawingml/2008/main" Requires="ma">
            <p:blipFill>
              <a:blip r:embed="rId3"/>
              <a:srcRect l="5455" t="8235" r="5455" b="7059"/>
              <a:stretch>
                <a:fillRect/>
              </a:stretch>
            </p:blipFill>
          </mc:Choice>
          <mc:Fallback>
            <p:blipFill>
              <a:blip r:embed="rId4"/>
              <a:srcRect l="5455" t="8235" r="5455" b="7059"/>
              <a:stretch>
                <a:fillRect/>
              </a:stretch>
            </p:blipFill>
          </mc:Fallback>
        </mc:AlternateContent>
        <p:spPr>
          <a:xfrm>
            <a:off x="533400" y="793424"/>
            <a:ext cx="8254486" cy="6064576"/>
          </a:xfrm>
          <a:prstGeom prst="rect">
            <a:avLst/>
          </a:prstGeom>
        </p:spPr>
      </p:pic>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10.pdf"/>
          <p:cNvPicPr>
            <a:picLocks noChangeAspect="1"/>
          </p:cNvPicPr>
          <p:nvPr/>
        </p:nvPicPr>
        <mc:AlternateContent>
          <mc:Choice xmlns:ma="http://schemas.microsoft.com/office/mac/drawingml/2008/main" Requires="ma">
            <p:blipFill>
              <a:blip r:embed="rId3"/>
              <a:srcRect l="7059" t="6364" r="-1176" b="5455"/>
              <a:stretch>
                <a:fillRect/>
              </a:stretch>
            </p:blipFill>
          </mc:Choice>
          <mc:Fallback>
            <p:blipFill>
              <a:blip r:embed="rId4"/>
              <a:srcRect l="7059" t="6364" r="-1176" b="5455"/>
              <a:stretch>
                <a:fillRect/>
              </a:stretch>
            </p:blipFill>
          </mc:Fallback>
        </mc:AlternateContent>
        <p:spPr>
          <a:xfrm>
            <a:off x="3676414" y="0"/>
            <a:ext cx="5467586" cy="6629400"/>
          </a:xfrm>
          <a:prstGeom prst="rect">
            <a:avLst/>
          </a:prstGeom>
        </p:spPr>
      </p:pic>
      <p:sp>
        <p:nvSpPr>
          <p:cNvPr id="3" name="Title 2"/>
          <p:cNvSpPr>
            <a:spLocks noGrp="1"/>
          </p:cNvSpPr>
          <p:nvPr>
            <p:ph type="title"/>
          </p:nvPr>
        </p:nvSpPr>
        <p:spPr>
          <a:xfrm>
            <a:off x="304800" y="1066800"/>
            <a:ext cx="3255264" cy="3352800"/>
          </a:xfrm>
        </p:spPr>
        <p:txBody>
          <a:bodyPr>
            <a:noAutofit/>
          </a:bodyPr>
          <a:lstStyle/>
          <a:p>
            <a:pPr algn="ctr"/>
            <a:r>
              <a:rPr lang="en-US" sz="3600" dirty="0" smtClean="0">
                <a:effectLst>
                  <a:outerShdw blurRad="38100" dist="38100" dir="2700000" algn="tl">
                    <a:srgbClr val="000000">
                      <a:alpha val="43137"/>
                    </a:srgbClr>
                  </a:outerShdw>
                </a:effectLst>
              </a:rPr>
              <a:t>Direct</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Mapping</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Example</a:t>
            </a:r>
            <a:endParaRPr lang="en-US" sz="3600" dirty="0">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8"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Direct Mapping Summary</a:t>
            </a:r>
          </a:p>
        </p:txBody>
      </p:sp>
      <p:sp>
        <p:nvSpPr>
          <p:cNvPr id="149509" name="Rectangle 5"/>
          <p:cNvSpPr>
            <a:spLocks noGrp="1" noChangeArrowheads="1"/>
          </p:cNvSpPr>
          <p:nvPr>
            <p:ph idx="1"/>
          </p:nvPr>
        </p:nvSpPr>
        <p:spPr>
          <a:xfrm>
            <a:off x="685800" y="1905000"/>
            <a:ext cx="7556313" cy="4144963"/>
          </a:xfrm>
        </p:spPr>
        <p:txBody>
          <a:bodyPr/>
          <a:lstStyle/>
          <a:p>
            <a:r>
              <a:rPr lang="en-GB" dirty="0" smtClean="0"/>
              <a:t>Address length = (s + w) bits</a:t>
            </a:r>
          </a:p>
          <a:p>
            <a:r>
              <a:rPr lang="en-GB" dirty="0" smtClean="0"/>
              <a:t>Number of addressable units = 2</a:t>
            </a:r>
            <a:r>
              <a:rPr lang="en-GB" baseline="30000" dirty="0" smtClean="0"/>
              <a:t>s+w </a:t>
            </a:r>
            <a:r>
              <a:rPr lang="en-GB" dirty="0" smtClean="0"/>
              <a:t>words or bytes</a:t>
            </a:r>
          </a:p>
          <a:p>
            <a:r>
              <a:rPr lang="en-GB" dirty="0" smtClean="0"/>
              <a:t>Block </a:t>
            </a:r>
            <a:r>
              <a:rPr lang="en-GB" dirty="0"/>
              <a:t>size = line size = 2w words or bytes</a:t>
            </a:r>
          </a:p>
          <a:p>
            <a:r>
              <a:rPr lang="en-GB" dirty="0"/>
              <a:t>Number of blocks in main memory = 2</a:t>
            </a:r>
            <a:r>
              <a:rPr lang="en-GB" baseline="30000" dirty="0"/>
              <a:t>s+ w</a:t>
            </a:r>
            <a:r>
              <a:rPr lang="en-GB" dirty="0"/>
              <a:t>/2</a:t>
            </a:r>
            <a:r>
              <a:rPr lang="en-GB" baseline="30000" dirty="0"/>
              <a:t>w</a:t>
            </a:r>
            <a:r>
              <a:rPr lang="en-GB" dirty="0"/>
              <a:t> = 2</a:t>
            </a:r>
            <a:r>
              <a:rPr lang="en-GB" baseline="30000" dirty="0"/>
              <a:t>s</a:t>
            </a:r>
          </a:p>
          <a:p>
            <a:r>
              <a:rPr lang="en-GB" dirty="0"/>
              <a:t>Number of lines in cache = m = 2r</a:t>
            </a:r>
          </a:p>
          <a:p>
            <a:r>
              <a:rPr lang="en-GB" dirty="0"/>
              <a:t>Size of tag = (s – r) bits</a:t>
            </a:r>
          </a:p>
        </p:txBody>
      </p:sp>
      <p:pic>
        <p:nvPicPr>
          <p:cNvPr id="11" name="Picture 10"/>
          <p:cNvPicPr>
            <a:picLocks noChangeAspect="1"/>
          </p:cNvPicPr>
          <p:nvPr/>
        </p:nvPicPr>
        <p:blipFill>
          <a:blip r:embed="rId3"/>
          <a:stretch>
            <a:fillRect/>
          </a:stretch>
        </p:blipFill>
        <p:spPr>
          <a:xfrm>
            <a:off x="7377546" y="5206774"/>
            <a:ext cx="1004454" cy="94705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Victim Cache</a:t>
            </a:r>
          </a:p>
        </p:txBody>
      </p:sp>
      <p:sp>
        <p:nvSpPr>
          <p:cNvPr id="185347" name="Rectangle 3"/>
          <p:cNvSpPr>
            <a:spLocks noGrp="1" noChangeArrowheads="1"/>
          </p:cNvSpPr>
          <p:nvPr>
            <p:ph idx="1"/>
          </p:nvPr>
        </p:nvSpPr>
        <p:spPr>
          <a:xfrm>
            <a:off x="533400" y="2286000"/>
            <a:ext cx="7556313" cy="4876800"/>
          </a:xfrm>
        </p:spPr>
        <p:txBody>
          <a:bodyPr>
            <a:normAutofit/>
          </a:bodyPr>
          <a:lstStyle/>
          <a:p>
            <a:pPr marL="228600" lvl="1">
              <a:spcBef>
                <a:spcPts val="2000"/>
              </a:spcBef>
              <a:buClr>
                <a:schemeClr val="accent1"/>
              </a:buClr>
            </a:pPr>
            <a:r>
              <a:rPr lang="en-GB" sz="2000" dirty="0" smtClean="0"/>
              <a:t>Originally proposed as an approach to reduce the conflict misses of direct mapped caches without affecting its fast access time</a:t>
            </a:r>
          </a:p>
          <a:p>
            <a:r>
              <a:rPr lang="en-GB" dirty="0" smtClean="0"/>
              <a:t>Fully associative cache</a:t>
            </a:r>
          </a:p>
          <a:p>
            <a:r>
              <a:rPr lang="en-GB" dirty="0" smtClean="0"/>
              <a:t>Typical size is 4 </a:t>
            </a:r>
            <a:r>
              <a:rPr lang="en-GB" dirty="0"/>
              <a:t>to 16 cache lines</a:t>
            </a:r>
            <a:endParaRPr lang="en-GB" dirty="0" smtClean="0"/>
          </a:p>
          <a:p>
            <a:r>
              <a:rPr lang="en-GB" dirty="0" smtClean="0"/>
              <a:t>Residing between </a:t>
            </a:r>
            <a:r>
              <a:rPr lang="en-GB" dirty="0"/>
              <a:t>direct mapped L1 cache and</a:t>
            </a:r>
            <a:r>
              <a:rPr lang="en-GB" dirty="0" smtClean="0"/>
              <a:t> the next level of memory</a:t>
            </a:r>
            <a:endParaRPr lang="en-GB" dirty="0"/>
          </a:p>
        </p:txBody>
      </p:sp>
      <p:pic>
        <p:nvPicPr>
          <p:cNvPr id="4" name="Picture 3"/>
          <p:cNvPicPr>
            <a:picLocks noChangeAspect="1"/>
          </p:cNvPicPr>
          <p:nvPr/>
        </p:nvPicPr>
        <p:blipFill>
          <a:blip r:embed="rId3"/>
          <a:stretch>
            <a:fillRect/>
          </a:stretch>
        </p:blipFill>
        <p:spPr>
          <a:xfrm rot="1751605">
            <a:off x="7305552" y="243572"/>
            <a:ext cx="1480931" cy="185161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8" name="Rectangle 4"/>
          <p:cNvSpPr>
            <a:spLocks noGrp="1" noChangeArrowheads="1"/>
          </p:cNvSpPr>
          <p:nvPr>
            <p:ph type="title" idx="4294967295"/>
          </p:nvPr>
        </p:nvSpPr>
        <p:spPr>
          <a:xfrm>
            <a:off x="304800" y="381000"/>
            <a:ext cx="9144000" cy="1116013"/>
          </a:xfrm>
        </p:spPr>
        <p:txBody>
          <a:bodyPr/>
          <a:lstStyle/>
          <a:p>
            <a:r>
              <a:rPr lang="en-GB" dirty="0" smtClean="0">
                <a:effectLst>
                  <a:outerShdw blurRad="38100" dist="38100" dir="2700000" algn="tl">
                    <a:srgbClr val="000000">
                      <a:alpha val="43137"/>
                    </a:srgbClr>
                  </a:outerShdw>
                </a:effectLst>
              </a:rPr>
              <a:t>Fully Associative Cache Organization</a:t>
            </a:r>
            <a:endParaRPr lang="en-GB" dirty="0">
              <a:effectLst>
                <a:outerShdw blurRad="38100" dist="38100" dir="2700000" algn="tl">
                  <a:srgbClr val="000000">
                    <a:alpha val="43137"/>
                  </a:srgbClr>
                </a:outerShdw>
              </a:effectLst>
            </a:endParaRPr>
          </a:p>
        </p:txBody>
      </p:sp>
      <p:pic>
        <p:nvPicPr>
          <p:cNvPr id="5" name="Picture 4" descr="f11.pdf"/>
          <p:cNvPicPr>
            <a:picLocks noChangeAspect="1"/>
          </p:cNvPicPr>
          <p:nvPr/>
        </p:nvPicPr>
        <mc:AlternateContent>
          <mc:Choice xmlns:ma="http://schemas.microsoft.com/office/mac/drawingml/2008/main" Requires="ma">
            <p:blipFill>
              <a:blip r:embed="rId3"/>
              <a:srcRect t="5882" b="8235"/>
              <a:stretch>
                <a:fillRect/>
              </a:stretch>
            </p:blipFill>
          </mc:Choice>
          <mc:Fallback>
            <p:blipFill>
              <a:blip r:embed="rId4"/>
              <a:srcRect t="5882" b="8235"/>
              <a:stretch>
                <a:fillRect/>
              </a:stretch>
            </p:blipFill>
          </mc:Fallback>
        </mc:AlternateContent>
        <p:spPr>
          <a:xfrm>
            <a:off x="268941" y="762000"/>
            <a:ext cx="8875059" cy="5889721"/>
          </a:xfrm>
          <a:prstGeom prst="rect">
            <a:avLst/>
          </a:prstGeom>
        </p:spPr>
      </p:pic>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1752600"/>
            <a:ext cx="3255264" cy="2438400"/>
          </a:xfrm>
        </p:spPr>
        <p:txBody>
          <a:bodyPr>
            <a:noAutofit/>
          </a:bodyPr>
          <a:lstStyle/>
          <a:p>
            <a:pPr algn="ctr"/>
            <a:r>
              <a:rPr lang="en-US" sz="3600" dirty="0" smtClean="0">
                <a:effectLst>
                  <a:outerShdw blurRad="38100" dist="38100" dir="2700000" algn="tl">
                    <a:srgbClr val="000000">
                      <a:alpha val="43137"/>
                    </a:srgbClr>
                  </a:outerShdw>
                </a:effectLst>
              </a:rPr>
              <a:t>Associative</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Mapping</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Example</a:t>
            </a:r>
          </a:p>
        </p:txBody>
      </p:sp>
      <p:pic>
        <p:nvPicPr>
          <p:cNvPr id="4" name="Picture 3" descr="f12.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Associative Mapping Summary</a:t>
            </a:r>
          </a:p>
        </p:txBody>
      </p:sp>
      <p:sp>
        <p:nvSpPr>
          <p:cNvPr id="152581" name="Rectangle 5"/>
          <p:cNvSpPr>
            <a:spLocks noGrp="1" noChangeArrowheads="1"/>
          </p:cNvSpPr>
          <p:nvPr>
            <p:ph idx="1"/>
          </p:nvPr>
        </p:nvSpPr>
        <p:spPr/>
        <p:txBody>
          <a:bodyPr/>
          <a:lstStyle/>
          <a:p>
            <a:r>
              <a:rPr lang="en-GB" dirty="0"/>
              <a:t>Address length = (s + w) bits</a:t>
            </a:r>
          </a:p>
          <a:p>
            <a:r>
              <a:rPr lang="en-GB" dirty="0"/>
              <a:t>Number of addressable units = 2</a:t>
            </a:r>
            <a:r>
              <a:rPr lang="en-GB" baseline="30000" dirty="0"/>
              <a:t>s+w </a:t>
            </a:r>
            <a:r>
              <a:rPr lang="en-GB" dirty="0"/>
              <a:t>words or bytes</a:t>
            </a:r>
          </a:p>
          <a:p>
            <a:r>
              <a:rPr lang="en-GB" dirty="0"/>
              <a:t>Block size = line size = 2w words or bytes</a:t>
            </a:r>
          </a:p>
          <a:p>
            <a:r>
              <a:rPr lang="en-GB" dirty="0"/>
              <a:t>Number of blocks in main memory = </a:t>
            </a:r>
            <a:r>
              <a:rPr lang="en-GB" dirty="0" smtClean="0"/>
              <a:t>2</a:t>
            </a:r>
            <a:r>
              <a:rPr lang="en-GB" baseline="30000" dirty="0" smtClean="0"/>
              <a:t>s+ w</a:t>
            </a:r>
            <a:r>
              <a:rPr lang="en-GB" dirty="0" smtClean="0"/>
              <a:t>/</a:t>
            </a:r>
            <a:r>
              <a:rPr lang="en-GB" dirty="0"/>
              <a:t>2</a:t>
            </a:r>
            <a:r>
              <a:rPr lang="en-GB" baseline="30000" dirty="0"/>
              <a:t>w</a:t>
            </a:r>
            <a:r>
              <a:rPr lang="en-GB" dirty="0"/>
              <a:t> = 2</a:t>
            </a:r>
            <a:r>
              <a:rPr lang="en-GB" baseline="30000" dirty="0"/>
              <a:t>s</a:t>
            </a:r>
          </a:p>
          <a:p>
            <a:r>
              <a:rPr lang="en-GB" dirty="0"/>
              <a:t>Number of lines in cache = undetermined</a:t>
            </a:r>
          </a:p>
          <a:p>
            <a:r>
              <a:rPr lang="en-GB" dirty="0"/>
              <a:t>Size of tag = s bits</a:t>
            </a:r>
          </a:p>
        </p:txBody>
      </p:sp>
      <p:pic>
        <p:nvPicPr>
          <p:cNvPr id="4" name="Picture 3"/>
          <p:cNvPicPr>
            <a:picLocks noChangeAspect="1"/>
          </p:cNvPicPr>
          <p:nvPr/>
        </p:nvPicPr>
        <p:blipFill>
          <a:blip r:embed="rId3"/>
          <a:stretch>
            <a:fillRect/>
          </a:stretch>
        </p:blipFill>
        <p:spPr>
          <a:xfrm>
            <a:off x="7377546" y="5206774"/>
            <a:ext cx="1004454" cy="94705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62000" y="533400"/>
            <a:ext cx="7556313" cy="1116106"/>
          </a:xfrm>
        </p:spPr>
        <p:txBody>
          <a:bodyPr/>
          <a:lstStyle/>
          <a:p>
            <a:r>
              <a:rPr lang="en-US" dirty="0">
                <a:effectLst>
                  <a:outerShdw blurRad="38100" dist="38100" dir="2700000" algn="tl">
                    <a:srgbClr val="000000">
                      <a:alpha val="43137"/>
                    </a:srgbClr>
                  </a:outerShdw>
                </a:effectLst>
              </a:rPr>
              <a:t>Set Associative Mapping</a:t>
            </a:r>
          </a:p>
        </p:txBody>
      </p:sp>
      <p:sp>
        <p:nvSpPr>
          <p:cNvPr id="47107" name="Rectangle 3"/>
          <p:cNvSpPr>
            <a:spLocks noGrp="1" noChangeArrowheads="1"/>
          </p:cNvSpPr>
          <p:nvPr>
            <p:ph idx="1"/>
          </p:nvPr>
        </p:nvSpPr>
        <p:spPr/>
        <p:txBody>
          <a:bodyPr/>
          <a:lstStyle/>
          <a:p>
            <a:r>
              <a:rPr lang="en-US" dirty="0" smtClean="0"/>
              <a:t>Compromise that exhibits the strengths of both the direct and associative approaches while reducing their disadvantages</a:t>
            </a:r>
          </a:p>
          <a:p>
            <a:r>
              <a:rPr lang="en-US" dirty="0" smtClean="0"/>
              <a:t>Cache consists of a </a:t>
            </a:r>
            <a:r>
              <a:rPr lang="en-US" dirty="0"/>
              <a:t>number of sets</a:t>
            </a:r>
          </a:p>
          <a:p>
            <a:r>
              <a:rPr lang="en-US" dirty="0"/>
              <a:t>Each set contains a number of lines</a:t>
            </a:r>
          </a:p>
          <a:p>
            <a:r>
              <a:rPr lang="en-US" dirty="0"/>
              <a:t>A given block maps to any line in a given </a:t>
            </a:r>
            <a:r>
              <a:rPr lang="en-US" dirty="0" smtClean="0"/>
              <a:t>set</a:t>
            </a:r>
          </a:p>
          <a:p>
            <a:r>
              <a:rPr lang="en-US" dirty="0" smtClean="0"/>
              <a:t>e.g. 2 lines per set</a:t>
            </a:r>
          </a:p>
          <a:p>
            <a:pPr lvl="1"/>
            <a:r>
              <a:rPr lang="en-US" dirty="0" smtClean="0"/>
              <a:t>2 </a:t>
            </a:r>
            <a:r>
              <a:rPr lang="en-US" dirty="0"/>
              <a:t>way associative mapping</a:t>
            </a:r>
          </a:p>
          <a:p>
            <a:pPr lvl="1"/>
            <a:r>
              <a:rPr lang="en-US" dirty="0"/>
              <a:t>A given block can be in one of 2 lines in only one set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304800" y="990600"/>
            <a:ext cx="3429000" cy="3600450"/>
          </a:xfrm>
        </p:spPr>
        <p:txBody>
          <a:bodyPr>
            <a:noAutofit/>
          </a:bodyPr>
          <a:lstStyle/>
          <a:p>
            <a:pPr algn="ctr"/>
            <a:r>
              <a:rPr lang="en-GB" sz="2800" dirty="0">
                <a:effectLst>
                  <a:outerShdw blurRad="38100" dist="38100" dir="2700000" algn="tl">
                    <a:srgbClr val="000000">
                      <a:alpha val="43137"/>
                    </a:srgbClr>
                  </a:outerShdw>
                </a:effectLst>
              </a:rPr>
              <a:t>Mapping From Main Memory</a:t>
            </a:r>
            <a:r>
              <a:rPr lang="en-GB" sz="2800" dirty="0" smtClean="0">
                <a:effectLst>
                  <a:outerShdw blurRad="38100" dist="38100" dir="2700000" algn="tl">
                    <a:srgbClr val="000000">
                      <a:alpha val="43137"/>
                    </a:srgbClr>
                  </a:outerShdw>
                </a:effectLst>
              </a:rPr>
              <a:t> </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to </a:t>
            </a:r>
            <a:r>
              <a:rPr lang="en-GB" sz="2800" dirty="0">
                <a:effectLst>
                  <a:outerShdw blurRad="38100" dist="38100" dir="2700000" algn="tl">
                    <a:srgbClr val="000000">
                      <a:alpha val="43137"/>
                    </a:srgbClr>
                  </a:outerShdw>
                </a:effectLst>
              </a:rPr>
              <a:t>Cache</a:t>
            </a:r>
            <a:r>
              <a:rPr lang="en-GB" sz="2800" dirty="0" smtClean="0">
                <a:effectLst>
                  <a:outerShdw blurRad="38100" dist="38100" dir="2700000" algn="tl">
                    <a:srgbClr val="000000">
                      <a:alpha val="43137"/>
                    </a:srgbClr>
                  </a:outerShdw>
                </a:effectLst>
              </a:rPr>
              <a:t>:</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
            </a:r>
            <a:br>
              <a:rPr lang="en-GB" sz="2800" dirty="0" smtClean="0">
                <a:effectLst>
                  <a:outerShdw blurRad="38100" dist="38100" dir="2700000" algn="tl">
                    <a:srgbClr val="000000">
                      <a:alpha val="43137"/>
                    </a:srgbClr>
                  </a:outerShdw>
                </a:effectLst>
              </a:rPr>
            </a:br>
            <a:r>
              <a:rPr lang="en-GB" sz="2800" i="1" dirty="0" smtClean="0">
                <a:effectLst>
                  <a:outerShdw blurRad="38100" dist="38100" dir="2700000" algn="tl">
                    <a:srgbClr val="000000">
                      <a:alpha val="43137"/>
                    </a:srgbClr>
                  </a:outerShdw>
                </a:effectLst>
              </a:rPr>
              <a:t>k</a:t>
            </a:r>
            <a:r>
              <a:rPr lang="en-GB" sz="2800" dirty="0" smtClean="0">
                <a:effectLst>
                  <a:outerShdw blurRad="38100" dist="38100" dir="2700000" algn="tl">
                    <a:srgbClr val="000000">
                      <a:alpha val="43137"/>
                    </a:srgbClr>
                  </a:outerShdw>
                </a:effectLst>
              </a:rPr>
              <a:t>-Way</a:t>
            </a:r>
            <a:br>
              <a:rPr lang="en-GB" sz="2800" dirty="0" smtClean="0">
                <a:effectLst>
                  <a:outerShdw blurRad="38100" dist="38100" dir="2700000" algn="tl">
                    <a:srgbClr val="000000">
                      <a:alpha val="43137"/>
                    </a:srgbClr>
                  </a:outerShdw>
                </a:effectLst>
              </a:rPr>
            </a:br>
            <a:r>
              <a:rPr lang="en-GB" sz="2800" dirty="0" smtClean="0">
                <a:effectLst>
                  <a:outerShdw blurRad="38100" dist="38100" dir="2700000" algn="tl">
                    <a:srgbClr val="000000">
                      <a:alpha val="43137"/>
                    </a:srgbClr>
                  </a:outerShdw>
                </a:effectLst>
              </a:rPr>
              <a:t> Set Associative</a:t>
            </a:r>
            <a:endParaRPr lang="en-GB" sz="2800" dirty="0">
              <a:effectLst>
                <a:outerShdw blurRad="38100" dist="38100" dir="2700000" algn="tl">
                  <a:srgbClr val="000000">
                    <a:alpha val="43137"/>
                  </a:srgbClr>
                </a:outerShdw>
              </a:effectLst>
            </a:endParaRPr>
          </a:p>
        </p:txBody>
      </p:sp>
      <p:pic>
        <p:nvPicPr>
          <p:cNvPr id="4" name="Picture 3" descr="f13.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44636" y="0"/>
            <a:ext cx="5299364" cy="6858000"/>
          </a:xfrm>
          <a:prstGeom prst="rect">
            <a:avLst/>
          </a:prstGeom>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0"/>
            <a:ext cx="1905000" cy="3352800"/>
          </a:xfrm>
        </p:spPr>
        <p:txBody>
          <a:bodyPr>
            <a:normAutofit/>
          </a:bodyPr>
          <a:lstStyle/>
          <a:p>
            <a:pPr algn="ctr"/>
            <a:r>
              <a:rPr lang="en-US" i="1" dirty="0" smtClean="0">
                <a:effectLst>
                  <a:outerShdw blurRad="38100" dist="38100" dir="2700000" algn="tl">
                    <a:srgbClr val="000000">
                      <a:alpha val="43137"/>
                    </a:srgbClr>
                  </a:outerShdw>
                </a:effectLst>
              </a:rPr>
              <a:t>k</a:t>
            </a:r>
            <a:r>
              <a:rPr lang="en-US" sz="2222" i="1" dirty="0" smtClean="0">
                <a:effectLst>
                  <a:outerShdw blurRad="38100" dist="38100" dir="2700000" algn="tl">
                    <a:srgbClr val="000000">
                      <a:alpha val="43137"/>
                    </a:srgbClr>
                  </a:outerShdw>
                </a:effectLst>
              </a:rPr>
              <a:t>-</a:t>
            </a:r>
            <a:r>
              <a:rPr lang="en-US" sz="2222" dirty="0">
                <a:effectLst>
                  <a:outerShdw blurRad="38100" dist="38100" dir="2700000" algn="tl">
                    <a:srgbClr val="000000">
                      <a:alpha val="43137"/>
                    </a:srgbClr>
                  </a:outerShdw>
                </a:effectLst>
              </a:rPr>
              <a:t>Way</a:t>
            </a:r>
            <a:r>
              <a:rPr lang="en-US" sz="2222" dirty="0" smtClean="0">
                <a:effectLst>
                  <a:outerShdw blurRad="38100" dist="38100" dir="2700000" algn="tl">
                    <a:srgbClr val="000000">
                      <a:alpha val="43137"/>
                    </a:srgbClr>
                  </a:outerShdw>
                </a:effectLst>
              </a:rPr>
              <a:t> </a:t>
            </a:r>
            <a:br>
              <a:rPr lang="en-US" sz="2222" dirty="0" smtClean="0">
                <a:effectLst>
                  <a:outerShdw blurRad="38100" dist="38100" dir="2700000" algn="tl">
                    <a:srgbClr val="000000">
                      <a:alpha val="43137"/>
                    </a:srgbClr>
                  </a:outerShdw>
                </a:effectLst>
              </a:rPr>
            </a:br>
            <a:r>
              <a:rPr lang="en-US" sz="2222" dirty="0" smtClean="0">
                <a:effectLst>
                  <a:outerShdw blurRad="38100" dist="38100" dir="2700000" algn="tl">
                    <a:srgbClr val="000000">
                      <a:alpha val="43137"/>
                    </a:srgbClr>
                  </a:outerShdw>
                </a:effectLst>
              </a:rPr>
              <a:t>Set </a:t>
            </a:r>
            <a:r>
              <a:rPr lang="en-US" sz="2222" dirty="0">
                <a:effectLst>
                  <a:outerShdw blurRad="38100" dist="38100" dir="2700000" algn="tl">
                    <a:srgbClr val="000000">
                      <a:alpha val="43137"/>
                    </a:srgbClr>
                  </a:outerShdw>
                </a:effectLst>
              </a:rPr>
              <a:t>Associative Cache Organization</a:t>
            </a:r>
          </a:p>
        </p:txBody>
      </p:sp>
      <p:pic>
        <p:nvPicPr>
          <p:cNvPr id="4" name="Picture 3" descr="f14.pdf"/>
          <p:cNvPicPr>
            <a:picLocks noChangeAspect="1"/>
          </p:cNvPicPr>
          <p:nvPr/>
        </p:nvPicPr>
        <mc:AlternateContent>
          <mc:Choice xmlns:ma="http://schemas.microsoft.com/office/mac/drawingml/2008/main" Requires="ma">
            <p:blipFill>
              <a:blip r:embed="rId3"/>
              <a:srcRect l="7273" r="8182"/>
              <a:stretch>
                <a:fillRect/>
              </a:stretch>
            </p:blipFill>
          </mc:Choice>
          <mc:Fallback>
            <p:blipFill>
              <a:blip r:embed="rId4"/>
              <a:srcRect l="7273" r="8182"/>
              <a:stretch>
                <a:fillRect/>
              </a:stretch>
            </p:blipFill>
          </mc:Fallback>
        </mc:AlternateContent>
        <p:spPr>
          <a:xfrm>
            <a:off x="1640597" y="0"/>
            <a:ext cx="7503403" cy="6858000"/>
          </a:xfrm>
          <a:prstGeom prst="rect">
            <a:avLst/>
          </a:prstGeom>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533400"/>
            <a:ext cx="7556500" cy="1116012"/>
          </a:xfrm>
        </p:spPr>
        <p:txBody>
          <a:bodyPr/>
          <a:lstStyle/>
          <a:p>
            <a:r>
              <a:rPr lang="en-GB" dirty="0" smtClean="0">
                <a:effectLst>
                  <a:outerShdw blurRad="38100" dist="38100" dir="2700000" algn="tl">
                    <a:srgbClr val="000000">
                      <a:alpha val="43137"/>
                    </a:srgbClr>
                  </a:outerShdw>
                </a:effectLst>
              </a:rPr>
              <a:t>Key Characteristics of Computer Memory Systems</a:t>
            </a:r>
            <a:endParaRPr lang="en-GB" dirty="0">
              <a:effectLst>
                <a:outerShdw blurRad="38100" dist="38100" dir="2700000" algn="tl">
                  <a:srgbClr val="000000">
                    <a:alpha val="43137"/>
                  </a:srgbClr>
                </a:outerShdw>
              </a:effectLst>
            </a:endParaRPr>
          </a:p>
        </p:txBody>
      </p:sp>
      <p:pic>
        <p:nvPicPr>
          <p:cNvPr id="4" name="Picture 3"/>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1000" y="1905000"/>
            <a:ext cx="8431917" cy="4171950"/>
          </a:xfrm>
          <a:prstGeom prst="rect">
            <a:avLst/>
          </a:prstGeom>
        </p:spPr>
      </p:pic>
      <p:sp>
        <p:nvSpPr>
          <p:cNvPr id="5" name="TextBox 4"/>
          <p:cNvSpPr txBox="1"/>
          <p:nvPr/>
        </p:nvSpPr>
        <p:spPr>
          <a:xfrm>
            <a:off x="2133600" y="6248400"/>
            <a:ext cx="5982227" cy="338554"/>
          </a:xfrm>
          <a:prstGeom prst="rect">
            <a:avLst/>
          </a:prstGeom>
          <a:noFill/>
        </p:spPr>
        <p:txBody>
          <a:bodyPr wrap="none" rtlCol="0">
            <a:spAutoFit/>
          </a:bodyPr>
          <a:lstStyle/>
          <a:p>
            <a:r>
              <a:rPr lang="en-US" sz="1600" dirty="0">
                <a:latin typeface="+mn-lt"/>
              </a:rPr>
              <a:t>Table 4.1    Key Characteristics of Computer Memory Systems</a:t>
            </a:r>
            <a:r>
              <a:rPr lang="en-US" sz="1600" dirty="0" smtClean="0">
                <a:latin typeface="+mn-lt"/>
              </a:rPr>
              <a:t> </a:t>
            </a:r>
            <a:endParaRPr lang="en-US" sz="1600" dirty="0">
              <a:latin typeface="+mn-lt"/>
            </a:endParaRPr>
          </a:p>
        </p:txBody>
      </p:sp>
    </p:spTree>
  </p:cSld>
  <p:clrMapOvr>
    <a:masterClrMapping/>
  </p:clrMapOvr>
  <p:transition spd="med">
    <p:cover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Set Associative Mapping Summary</a:t>
            </a:r>
          </a:p>
        </p:txBody>
      </p:sp>
      <p:sp>
        <p:nvSpPr>
          <p:cNvPr id="153605" name="Rectangle 5"/>
          <p:cNvSpPr>
            <a:spLocks noGrp="1" noChangeArrowheads="1"/>
          </p:cNvSpPr>
          <p:nvPr>
            <p:ph idx="1"/>
          </p:nvPr>
        </p:nvSpPr>
        <p:spPr>
          <a:xfrm>
            <a:off x="498474" y="1905000"/>
            <a:ext cx="7556313" cy="4572000"/>
          </a:xfrm>
        </p:spPr>
        <p:txBody>
          <a:bodyPr>
            <a:normAutofit fontScale="92500" lnSpcReduction="10000"/>
          </a:bodyPr>
          <a:lstStyle/>
          <a:p>
            <a:r>
              <a:rPr lang="en-GB" dirty="0"/>
              <a:t>Address length = (s + w) bits</a:t>
            </a:r>
          </a:p>
          <a:p>
            <a:r>
              <a:rPr lang="en-GB" dirty="0"/>
              <a:t>Number of addressable units = 2</a:t>
            </a:r>
            <a:r>
              <a:rPr lang="en-GB" baseline="30000" dirty="0"/>
              <a:t>s+w </a:t>
            </a:r>
            <a:r>
              <a:rPr lang="en-GB" dirty="0"/>
              <a:t>words or bytes</a:t>
            </a:r>
          </a:p>
          <a:p>
            <a:r>
              <a:rPr lang="en-GB" dirty="0"/>
              <a:t>Block size = line size = 2</a:t>
            </a:r>
            <a:r>
              <a:rPr lang="en-GB" baseline="30000" dirty="0"/>
              <a:t>w</a:t>
            </a:r>
            <a:r>
              <a:rPr lang="en-GB" dirty="0"/>
              <a:t> words or bytes</a:t>
            </a:r>
          </a:p>
          <a:p>
            <a:r>
              <a:rPr lang="en-GB" dirty="0"/>
              <a:t>Number of blocks in main memory =</a:t>
            </a:r>
            <a:r>
              <a:rPr lang="en-GB" dirty="0" smtClean="0"/>
              <a:t> 2</a:t>
            </a:r>
            <a:r>
              <a:rPr lang="en-GB" baseline="30000" dirty="0" smtClean="0"/>
              <a:t>s+w/</a:t>
            </a:r>
            <a:r>
              <a:rPr lang="en-GB" dirty="0" smtClean="0"/>
              <a:t>2</a:t>
            </a:r>
            <a:r>
              <a:rPr lang="en-GB" baseline="30000" dirty="0" smtClean="0"/>
              <a:t>w=</a:t>
            </a:r>
            <a:r>
              <a:rPr lang="en-GB" dirty="0" smtClean="0"/>
              <a:t>2</a:t>
            </a:r>
            <a:r>
              <a:rPr lang="en-GB" baseline="30000" dirty="0" smtClean="0"/>
              <a:t>s</a:t>
            </a:r>
            <a:endParaRPr lang="en-GB" dirty="0" smtClean="0"/>
          </a:p>
          <a:p>
            <a:r>
              <a:rPr lang="en-GB" dirty="0"/>
              <a:t>Number of lines in set = k</a:t>
            </a:r>
          </a:p>
          <a:p>
            <a:r>
              <a:rPr lang="en-GB" dirty="0"/>
              <a:t>Number of sets = v = 2</a:t>
            </a:r>
            <a:r>
              <a:rPr lang="en-GB" baseline="30000" dirty="0"/>
              <a:t>d</a:t>
            </a:r>
          </a:p>
          <a:p>
            <a:r>
              <a:rPr lang="en-GB" dirty="0"/>
              <a:t>Number of lines in cache =</a:t>
            </a:r>
            <a:r>
              <a:rPr lang="en-GB" dirty="0" smtClean="0"/>
              <a:t> m=kv </a:t>
            </a:r>
            <a:r>
              <a:rPr lang="en-GB" dirty="0"/>
              <a:t>= k * </a:t>
            </a:r>
            <a:r>
              <a:rPr lang="en-GB" dirty="0" smtClean="0"/>
              <a:t>2</a:t>
            </a:r>
            <a:r>
              <a:rPr lang="en-GB" baseline="30000" dirty="0" smtClean="0"/>
              <a:t>d</a:t>
            </a:r>
          </a:p>
          <a:p>
            <a:r>
              <a:rPr lang="en-GB" dirty="0" smtClean="0"/>
              <a:t>Size of cache = </a:t>
            </a:r>
            <a:r>
              <a:rPr lang="en-GB" i="1" dirty="0" smtClean="0"/>
              <a:t>k * 2</a:t>
            </a:r>
            <a:r>
              <a:rPr lang="en-GB" sz="2054" baseline="30000" dirty="0" smtClean="0"/>
              <a:t>d+w</a:t>
            </a:r>
            <a:r>
              <a:rPr lang="en-GB" i="1" dirty="0" smtClean="0"/>
              <a:t> </a:t>
            </a:r>
            <a:r>
              <a:rPr lang="en-GB" dirty="0" smtClean="0"/>
              <a:t>words or bytes</a:t>
            </a:r>
            <a:endParaRPr lang="en-GB" baseline="30000" dirty="0" smtClean="0"/>
          </a:p>
          <a:p>
            <a:r>
              <a:rPr lang="en-GB" dirty="0"/>
              <a:t>Size of tag = (s – d) bits</a:t>
            </a:r>
          </a:p>
        </p:txBody>
      </p:sp>
      <p:pic>
        <p:nvPicPr>
          <p:cNvPr id="5" name="Picture 4"/>
          <p:cNvPicPr>
            <a:picLocks noChangeAspect="1"/>
          </p:cNvPicPr>
          <p:nvPr/>
        </p:nvPicPr>
        <p:blipFill>
          <a:blip r:embed="rId3"/>
          <a:stretch>
            <a:fillRect/>
          </a:stretch>
        </p:blipFill>
        <p:spPr>
          <a:xfrm>
            <a:off x="7377546" y="5206774"/>
            <a:ext cx="1004454" cy="947057"/>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5.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0" y="0"/>
            <a:ext cx="8875059" cy="6858000"/>
          </a:xfrm>
          <a:prstGeom prst="rect">
            <a:avLst/>
          </a:prstGeom>
        </p:spPr>
      </p:pic>
    </p:spTree>
  </p:cSld>
  <p:clrMapOvr>
    <a:masterClrMapping/>
  </p:clrMapOvr>
  <p:transition spd="med">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228600"/>
            <a:ext cx="7556313" cy="1116106"/>
          </a:xfrm>
        </p:spPr>
        <p:txBody>
          <a:bodyPr>
            <a:normAutofit/>
          </a:bodyPr>
          <a:lstStyle/>
          <a:p>
            <a:r>
              <a:rPr lang="en-GB" sz="2800" dirty="0" smtClean="0"/>
              <a:t/>
            </a:r>
            <a:br>
              <a:rPr lang="en-GB" sz="2800" dirty="0" smtClean="0"/>
            </a:br>
            <a:r>
              <a:rPr lang="en-GB" sz="2800" dirty="0">
                <a:effectLst>
                  <a:outerShdw blurRad="38100" dist="38100" dir="2700000" algn="tl">
                    <a:srgbClr val="000000">
                      <a:alpha val="43137"/>
                    </a:srgbClr>
                  </a:outerShdw>
                </a:effectLst>
              </a:rPr>
              <a:t>Varying Associativity</a:t>
            </a:r>
            <a:r>
              <a:rPr lang="en-GB" sz="2800" dirty="0" smtClean="0">
                <a:effectLst>
                  <a:outerShdw blurRad="38100" dist="38100" dir="2700000" algn="tl">
                    <a:srgbClr val="000000">
                      <a:alpha val="43137"/>
                    </a:srgbClr>
                  </a:outerShdw>
                </a:effectLst>
              </a:rPr>
              <a:t> Over </a:t>
            </a:r>
            <a:r>
              <a:rPr lang="en-GB" sz="2800" dirty="0">
                <a:effectLst>
                  <a:outerShdw blurRad="38100" dist="38100" dir="2700000" algn="tl">
                    <a:srgbClr val="000000">
                      <a:alpha val="43137"/>
                    </a:srgbClr>
                  </a:outerShdw>
                </a:effectLst>
              </a:rPr>
              <a:t>Cache Size</a:t>
            </a:r>
          </a:p>
        </p:txBody>
      </p:sp>
      <p:pic>
        <p:nvPicPr>
          <p:cNvPr id="5" name="Picture 4" descr="f16.pdf"/>
          <p:cNvPicPr>
            <a:picLocks noChangeAspect="1"/>
          </p:cNvPicPr>
          <p:nvPr/>
        </p:nvPicPr>
        <mc:AlternateContent>
          <mc:Choice xmlns:ma="http://schemas.microsoft.com/office/mac/drawingml/2008/main" Requires="ma">
            <p:blipFill>
              <a:blip r:embed="rId3"/>
              <a:srcRect t="25455" b="11818"/>
              <a:stretch>
                <a:fillRect/>
              </a:stretch>
            </p:blipFill>
          </mc:Choice>
          <mc:Fallback>
            <p:blipFill>
              <a:blip r:embed="rId4"/>
              <a:srcRect t="25455" b="11818"/>
              <a:stretch>
                <a:fillRect/>
              </a:stretch>
            </p:blipFill>
          </mc:Fallback>
        </mc:AlternateContent>
        <p:spPr>
          <a:xfrm>
            <a:off x="990600" y="1298698"/>
            <a:ext cx="6848513" cy="5559302"/>
          </a:xfrm>
          <a:prstGeom prst="rect">
            <a:avLst/>
          </a:prstGeom>
        </p:spPr>
      </p:pic>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Replacement </a:t>
            </a:r>
            <a:r>
              <a:rPr lang="en-US" dirty="0" smtClean="0">
                <a:effectLst>
                  <a:outerShdw blurRad="38100" dist="38100" dir="2700000" algn="tl">
                    <a:srgbClr val="000000">
                      <a:alpha val="43137"/>
                    </a:srgbClr>
                  </a:outerShdw>
                </a:effectLst>
              </a:rPr>
              <a:t>Algorithms</a:t>
            </a:r>
            <a:endParaRPr lang="en-US" dirty="0">
              <a:effectLst>
                <a:outerShdw blurRad="38100" dist="38100" dir="2700000" algn="tl">
                  <a:srgbClr val="000000">
                    <a:alpha val="43137"/>
                  </a:srgbClr>
                </a:outerShdw>
              </a:effectLst>
            </a:endParaRPr>
          </a:p>
        </p:txBody>
      </p:sp>
      <p:sp>
        <p:nvSpPr>
          <p:cNvPr id="52227" name="Rectangle 3"/>
          <p:cNvSpPr>
            <a:spLocks noGrp="1" noChangeArrowheads="1"/>
          </p:cNvSpPr>
          <p:nvPr>
            <p:ph idx="1"/>
          </p:nvPr>
        </p:nvSpPr>
        <p:spPr>
          <a:xfrm>
            <a:off x="533400" y="2286000"/>
            <a:ext cx="7556313" cy="4221163"/>
          </a:xfrm>
        </p:spPr>
        <p:txBody>
          <a:bodyPr/>
          <a:lstStyle/>
          <a:p>
            <a:r>
              <a:rPr lang="en-US" dirty="0" smtClean="0"/>
              <a:t>Once the cache has been filled, when a new block is brought into the cache, one of the existing blocks must be replaced</a:t>
            </a:r>
          </a:p>
          <a:p>
            <a:r>
              <a:rPr lang="en-US" dirty="0" smtClean="0"/>
              <a:t>For direct mapping there is only one possible line for any particular block and no choice is possible</a:t>
            </a:r>
          </a:p>
          <a:p>
            <a:r>
              <a:rPr lang="en-US" dirty="0" smtClean="0"/>
              <a:t>For the associative and set-associative techniques a replacement algorithm is needed</a:t>
            </a:r>
          </a:p>
          <a:p>
            <a:r>
              <a:rPr lang="en-US" dirty="0" smtClean="0"/>
              <a:t>To achieve high speed, an algorithm must be implemented in hardware</a:t>
            </a:r>
          </a:p>
          <a:p>
            <a:endParaRPr lang="en-US" dirty="0"/>
          </a:p>
        </p:txBody>
      </p:sp>
      <p:pic>
        <p:nvPicPr>
          <p:cNvPr id="4" name="Picture 3"/>
          <p:cNvPicPr>
            <a:picLocks noChangeAspect="1"/>
          </p:cNvPicPr>
          <p:nvPr/>
        </p:nvPicPr>
        <p:blipFill>
          <a:blip r:embed="rId3"/>
          <a:stretch>
            <a:fillRect/>
          </a:stretch>
        </p:blipFill>
        <p:spPr>
          <a:xfrm>
            <a:off x="7010400" y="228600"/>
            <a:ext cx="1739900" cy="17145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a:xfrm>
            <a:off x="685800" y="533400"/>
            <a:ext cx="7556313" cy="1116106"/>
          </a:xfrm>
        </p:spPr>
        <p:txBody>
          <a:bodyPr/>
          <a:lstStyle/>
          <a:p>
            <a:r>
              <a:rPr lang="en-US" dirty="0" smtClean="0">
                <a:solidFill>
                  <a:srgbClr val="666699"/>
                </a:solidFill>
              </a:rPr>
              <a:t>The four most common replacement algorithms are:</a:t>
            </a:r>
            <a:endParaRPr lang="en-US" dirty="0">
              <a:solidFill>
                <a:srgbClr val="666699"/>
              </a:solidFill>
            </a:endParaRPr>
          </a:p>
        </p:txBody>
      </p:sp>
      <p:sp>
        <p:nvSpPr>
          <p:cNvPr id="54277" name="Rectangle 5"/>
          <p:cNvSpPr>
            <a:spLocks noGrp="1" noChangeArrowheads="1"/>
          </p:cNvSpPr>
          <p:nvPr>
            <p:ph idx="1"/>
          </p:nvPr>
        </p:nvSpPr>
        <p:spPr>
          <a:xfrm>
            <a:off x="498474" y="1981200"/>
            <a:ext cx="7807326" cy="4648200"/>
          </a:xfrm>
        </p:spPr>
        <p:txBody>
          <a:bodyPr>
            <a:normAutofit lnSpcReduction="10000"/>
          </a:bodyPr>
          <a:lstStyle/>
          <a:p>
            <a:r>
              <a:rPr lang="en-US" dirty="0" smtClean="0"/>
              <a:t>Least recently used (LRU)</a:t>
            </a:r>
          </a:p>
          <a:p>
            <a:pPr lvl="1"/>
            <a:r>
              <a:rPr lang="en-US" dirty="0" smtClean="0"/>
              <a:t>Most effective</a:t>
            </a:r>
          </a:p>
          <a:p>
            <a:pPr lvl="1"/>
            <a:r>
              <a:rPr lang="en-US" dirty="0" smtClean="0"/>
              <a:t>Replace that block in the set that has been in the cache longest with no reference to it</a:t>
            </a:r>
          </a:p>
          <a:p>
            <a:pPr lvl="1"/>
            <a:r>
              <a:rPr lang="en-US" dirty="0" smtClean="0"/>
              <a:t>Because of its simplicity of implementation, LRU is the most popular replacement algorithm</a:t>
            </a:r>
          </a:p>
          <a:p>
            <a:r>
              <a:rPr lang="en-US" dirty="0" smtClean="0"/>
              <a:t>First-in-first-out (FIFO)</a:t>
            </a:r>
          </a:p>
          <a:p>
            <a:pPr lvl="1"/>
            <a:r>
              <a:rPr lang="en-US" dirty="0" smtClean="0"/>
              <a:t>Replace that block in the set that has been in the cache longest</a:t>
            </a:r>
          </a:p>
          <a:p>
            <a:pPr lvl="1"/>
            <a:r>
              <a:rPr lang="en-US" dirty="0" smtClean="0"/>
              <a:t>Easily implemented as a round-robin or circular buffer technique</a:t>
            </a:r>
          </a:p>
          <a:p>
            <a:r>
              <a:rPr lang="en-US" dirty="0" smtClean="0"/>
              <a:t>Least frequently used (LFU)</a:t>
            </a:r>
          </a:p>
          <a:p>
            <a:pPr lvl="1"/>
            <a:r>
              <a:rPr lang="en-US" dirty="0" smtClean="0"/>
              <a:t>Replace that block in the set that has experienced the fewest references</a:t>
            </a:r>
          </a:p>
          <a:p>
            <a:pPr lvl="1"/>
            <a:r>
              <a:rPr lang="en-US" dirty="0" smtClean="0"/>
              <a:t>Could be implemented by associating a counter with each line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4294967295"/>
          </p:nvPr>
        </p:nvGraphicFramePr>
        <p:xfrm>
          <a:off x="228600" y="457200"/>
          <a:ext cx="8686800" cy="6400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3250" name="Rectangle 2"/>
          <p:cNvSpPr>
            <a:spLocks noGrp="1" noChangeArrowheads="1"/>
          </p:cNvSpPr>
          <p:nvPr>
            <p:ph type="title" idx="4294967295"/>
          </p:nvPr>
        </p:nvSpPr>
        <p:spPr>
          <a:xfrm>
            <a:off x="3124200" y="304800"/>
            <a:ext cx="2984500" cy="1116013"/>
          </a:xfrm>
        </p:spPr>
        <p:txBody>
          <a:bodyPr/>
          <a:lstStyle/>
          <a:p>
            <a:r>
              <a:rPr lang="en-US" dirty="0">
                <a:effectLst>
                  <a:outerShdw blurRad="38100" dist="38100" dir="2700000" algn="tl">
                    <a:srgbClr val="000000">
                      <a:alpha val="43137"/>
                    </a:srgbClr>
                  </a:outerShdw>
                </a:effectLst>
              </a:rPr>
              <a:t>Write Policy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a:t>
            </a:r>
            <a:r>
              <a:rPr lang="en-US" dirty="0" smtClean="0">
                <a:effectLst>
                  <a:outerShdw blurRad="38100" dist="38100" dir="2700000" algn="tl">
                    <a:srgbClr val="000000">
                      <a:alpha val="43137"/>
                    </a:srgbClr>
                  </a:outerShdw>
                </a:effectLst>
              </a:rPr>
              <a:t> Through</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t>
            </a:r>
            <a:r>
              <a:rPr lang="en-US" dirty="0" smtClean="0">
                <a:solidFill>
                  <a:schemeClr val="accent3"/>
                </a:solidFill>
                <a:effectLst>
                  <a:outerShdw blurRad="38100" dist="38100" dir="2700000" algn="tl">
                    <a:srgbClr val="000000">
                      <a:alpha val="43137"/>
                    </a:srgbClr>
                  </a:outerShdw>
                </a:effectLst>
              </a:rPr>
              <a:t>and Write Back</a:t>
            </a:r>
            <a:endParaRPr lang="en-US" dirty="0">
              <a:solidFill>
                <a:schemeClr val="accent3"/>
              </a:solidFill>
              <a:effectLst>
                <a:outerShdw blurRad="38100" dist="38100" dir="2700000" algn="tl">
                  <a:srgbClr val="000000">
                    <a:alpha val="43137"/>
                  </a:srgbClr>
                </a:outerShdw>
              </a:effectLst>
            </a:endParaRPr>
          </a:p>
        </p:txBody>
      </p:sp>
      <p:sp>
        <p:nvSpPr>
          <p:cNvPr id="55299" name="Rectangle 3"/>
          <p:cNvSpPr>
            <a:spLocks noGrp="1" noChangeArrowheads="1"/>
          </p:cNvSpPr>
          <p:nvPr>
            <p:ph idx="1"/>
          </p:nvPr>
        </p:nvSpPr>
        <p:spPr>
          <a:xfrm>
            <a:off x="498474" y="1981200"/>
            <a:ext cx="8035926" cy="4495800"/>
          </a:xfrm>
        </p:spPr>
        <p:txBody>
          <a:bodyPr>
            <a:normAutofit/>
          </a:bodyPr>
          <a:lstStyle/>
          <a:p>
            <a:r>
              <a:rPr lang="en-US" dirty="0" smtClean="0"/>
              <a:t>Write through</a:t>
            </a:r>
          </a:p>
          <a:p>
            <a:pPr lvl="1"/>
            <a:r>
              <a:rPr lang="en-US" dirty="0" smtClean="0"/>
              <a:t>Simplest technique</a:t>
            </a:r>
          </a:p>
          <a:p>
            <a:pPr lvl="1"/>
            <a:r>
              <a:rPr lang="en-US" dirty="0" smtClean="0"/>
              <a:t>All write operations are made to main memory as well as to the cache</a:t>
            </a:r>
          </a:p>
          <a:p>
            <a:pPr lvl="1"/>
            <a:r>
              <a:rPr lang="en-US" dirty="0" smtClean="0"/>
              <a:t>The main disadvantage of this technique is that it generates substantial memory traffic and may create a bottleneck</a:t>
            </a:r>
          </a:p>
          <a:p>
            <a:r>
              <a:rPr lang="en-US" dirty="0" smtClean="0"/>
              <a:t>Write back</a:t>
            </a:r>
          </a:p>
          <a:p>
            <a:pPr lvl="1"/>
            <a:r>
              <a:rPr lang="en-US" dirty="0" smtClean="0"/>
              <a:t>Minimizes memory writes</a:t>
            </a:r>
          </a:p>
          <a:p>
            <a:pPr lvl="1"/>
            <a:r>
              <a:rPr lang="en-US" dirty="0" smtClean="0"/>
              <a:t>Updates are made only in the cache</a:t>
            </a:r>
          </a:p>
          <a:p>
            <a:pPr lvl="1"/>
            <a:r>
              <a:rPr lang="en-US" dirty="0" smtClean="0"/>
              <a:t>Portions of main memory are invalid and hence accesses by I/O modules can be allowed only through the cache</a:t>
            </a:r>
          </a:p>
          <a:p>
            <a:pPr lvl="1"/>
            <a:r>
              <a:rPr lang="en-US" dirty="0" smtClean="0"/>
              <a:t>This makes for complex circuitry and a potential bottleneck</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a:xfrm>
            <a:off x="381000" y="228600"/>
            <a:ext cx="2819400" cy="1371600"/>
          </a:xfrm>
        </p:spPr>
        <p:txBody>
          <a:bodyPr/>
          <a:lstStyle/>
          <a:p>
            <a:r>
              <a:rPr lang="en-GB" sz="4000" dirty="0">
                <a:effectLst>
                  <a:outerShdw blurRad="38100" dist="38100" dir="2700000" algn="tl">
                    <a:srgbClr val="000000">
                      <a:alpha val="43137"/>
                    </a:srgbClr>
                  </a:outerShdw>
                </a:effectLst>
              </a:rPr>
              <a:t>Line</a:t>
            </a:r>
            <a:r>
              <a:rPr lang="en-GB" sz="4000" dirty="0" smtClean="0">
                <a:effectLst>
                  <a:outerShdw blurRad="38100" dist="38100" dir="2700000" algn="tl">
                    <a:srgbClr val="000000">
                      <a:alpha val="43137"/>
                    </a:srgbClr>
                  </a:outerShdw>
                </a:effectLst>
              </a:rPr>
              <a:t> Size</a:t>
            </a:r>
            <a:endParaRPr lang="en-GB" sz="4000" dirty="0">
              <a:effectLst>
                <a:outerShdw blurRad="38100" dist="38100" dir="2700000" algn="tl">
                  <a:srgbClr val="000000">
                    <a:alpha val="43137"/>
                  </a:srgbClr>
                </a:outerShdw>
              </a:effectLst>
            </a:endParaRPr>
          </a:p>
        </p:txBody>
      </p:sp>
      <p:graphicFrame>
        <p:nvGraphicFramePr>
          <p:cNvPr id="43" name="Content Placeholder 42"/>
          <p:cNvGraphicFramePr>
            <a:graphicFrameLocks noGrp="1"/>
          </p:cNvGraphicFramePr>
          <p:nvPr>
            <p:ph idx="4294967295"/>
          </p:nvPr>
        </p:nvGraphicFramePr>
        <p:xfrm>
          <a:off x="0" y="381000"/>
          <a:ext cx="9144000" cy="6477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Multilevel Caches</a:t>
            </a:r>
          </a:p>
        </p:txBody>
      </p:sp>
      <p:sp>
        <p:nvSpPr>
          <p:cNvPr id="190467" name="Rectangle 3"/>
          <p:cNvSpPr>
            <a:spLocks noGrp="1" noChangeArrowheads="1"/>
          </p:cNvSpPr>
          <p:nvPr>
            <p:ph idx="1"/>
          </p:nvPr>
        </p:nvSpPr>
        <p:spPr>
          <a:xfrm>
            <a:off x="498474" y="1295400"/>
            <a:ext cx="7556313" cy="5257800"/>
          </a:xfrm>
        </p:spPr>
        <p:txBody>
          <a:bodyPr>
            <a:normAutofit fontScale="85000" lnSpcReduction="10000"/>
          </a:bodyPr>
          <a:lstStyle/>
          <a:p>
            <a:r>
              <a:rPr lang="en-GB" dirty="0" smtClean="0"/>
              <a:t>As logic density has increased it has become possible to have a cache on the same chip as the processor</a:t>
            </a:r>
          </a:p>
          <a:p>
            <a:r>
              <a:rPr lang="en-GB" dirty="0" smtClean="0"/>
              <a:t>The on-chip cache reduces the processor’s external bus activity and speeds up execution time and increases overall system performance</a:t>
            </a:r>
          </a:p>
          <a:p>
            <a:pPr lvl="1"/>
            <a:r>
              <a:rPr lang="en-GB" dirty="0" smtClean="0"/>
              <a:t>When the requested instruction or data is found in the on-chip cache, the bus access is eliminated</a:t>
            </a:r>
          </a:p>
          <a:p>
            <a:pPr lvl="1"/>
            <a:r>
              <a:rPr lang="en-GB" dirty="0" smtClean="0"/>
              <a:t>On-chip cache accesses will complete appreciably faster than would even zero-wait state bus cycles</a:t>
            </a:r>
          </a:p>
          <a:p>
            <a:pPr lvl="1"/>
            <a:r>
              <a:rPr lang="en-GB" dirty="0" smtClean="0"/>
              <a:t>During this period the bus is free to support other transfers</a:t>
            </a:r>
          </a:p>
          <a:p>
            <a:r>
              <a:rPr lang="en-GB" dirty="0" smtClean="0"/>
              <a:t>Two-level cache:</a:t>
            </a:r>
          </a:p>
          <a:p>
            <a:pPr lvl="1"/>
            <a:r>
              <a:rPr lang="en-GB" dirty="0" smtClean="0"/>
              <a:t>Internal cache designated as level 1 (L1)</a:t>
            </a:r>
          </a:p>
          <a:p>
            <a:pPr lvl="1"/>
            <a:r>
              <a:rPr lang="en-GB" dirty="0" smtClean="0"/>
              <a:t>External cache designated as level 2 (L2)</a:t>
            </a:r>
          </a:p>
          <a:p>
            <a:r>
              <a:rPr lang="en-GB" dirty="0" smtClean="0"/>
              <a:t>Potential savings due to the use of an L2 cache depends on the hit rates in both the L1 and L2 caches</a:t>
            </a:r>
          </a:p>
          <a:p>
            <a:r>
              <a:rPr lang="en-GB" dirty="0" smtClean="0"/>
              <a:t>The use of multilevel caches complicates all of the design issues related to caches, including size, replacement algorithm, and write policy</a:t>
            </a:r>
          </a:p>
          <a:p>
            <a:endParaRPr lang="en-GB" dirty="0" smtClean="0"/>
          </a:p>
          <a:p>
            <a:endParaRPr lang="en-GB"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914400" y="228600"/>
            <a:ext cx="7556500" cy="1116012"/>
          </a:xfrm>
        </p:spPr>
        <p:txBody>
          <a:bodyPr/>
          <a:lstStyle/>
          <a:p>
            <a:r>
              <a:rPr lang="en-GB" sz="2400" dirty="0">
                <a:effectLst>
                  <a:outerShdw blurRad="38100" dist="38100" dir="2700000" algn="tl">
                    <a:srgbClr val="000000">
                      <a:alpha val="43137"/>
                    </a:srgbClr>
                  </a:outerShdw>
                </a:effectLst>
              </a:rPr>
              <a:t>Hit Ratio (L1 &amp; L2)</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For 8</a:t>
            </a:r>
            <a:r>
              <a:rPr lang="en-GB" sz="2400" dirty="0" smtClean="0">
                <a:effectLst>
                  <a:outerShdw blurRad="38100" dist="38100" dir="2700000" algn="tl">
                    <a:srgbClr val="000000">
                      <a:alpha val="43137"/>
                    </a:srgbClr>
                  </a:outerShdw>
                </a:effectLst>
              </a:rPr>
              <a:t> Kbyte </a:t>
            </a:r>
            <a:r>
              <a:rPr lang="en-GB" sz="2400" dirty="0">
                <a:effectLst>
                  <a:outerShdw blurRad="38100" dist="38100" dir="2700000" algn="tl">
                    <a:srgbClr val="000000">
                      <a:alpha val="43137"/>
                    </a:srgbClr>
                  </a:outerShdw>
                </a:effectLst>
              </a:rPr>
              <a:t>and 16</a:t>
            </a:r>
            <a:r>
              <a:rPr lang="en-GB" sz="2400" dirty="0" smtClean="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K</a:t>
            </a:r>
            <a:r>
              <a:rPr lang="en-GB" sz="2400" dirty="0" smtClean="0">
                <a:effectLst>
                  <a:outerShdw blurRad="38100" dist="38100" dir="2700000" algn="tl">
                    <a:srgbClr val="000000">
                      <a:alpha val="43137"/>
                    </a:srgbClr>
                  </a:outerShdw>
                </a:effectLst>
              </a:rPr>
              <a:t>byte </a:t>
            </a:r>
            <a:r>
              <a:rPr lang="en-GB" sz="2400" dirty="0">
                <a:effectLst>
                  <a:outerShdw blurRad="38100" dist="38100" dir="2700000" algn="tl">
                    <a:srgbClr val="000000">
                      <a:alpha val="43137"/>
                    </a:srgbClr>
                  </a:outerShdw>
                </a:effectLst>
              </a:rPr>
              <a:t>L1</a:t>
            </a:r>
          </a:p>
        </p:txBody>
      </p:sp>
      <p:pic>
        <p:nvPicPr>
          <p:cNvPr id="4" name="Picture 3" descr="f17.pdf"/>
          <p:cNvPicPr>
            <a:picLocks noChangeAspect="1"/>
          </p:cNvPicPr>
          <p:nvPr/>
        </p:nvPicPr>
        <mc:AlternateContent>
          <mc:Choice xmlns:ma="http://schemas.microsoft.com/office/mac/drawingml/2008/main" Requires="ma">
            <p:blipFill>
              <a:blip r:embed="rId3"/>
              <a:srcRect t="15455" b="11818"/>
              <a:stretch>
                <a:fillRect/>
              </a:stretch>
            </p:blipFill>
          </mc:Choice>
          <mc:Fallback>
            <p:blipFill>
              <a:blip r:embed="rId4"/>
              <a:srcRect t="15455" b="11818"/>
              <a:stretch>
                <a:fillRect/>
              </a:stretch>
            </p:blipFill>
          </mc:Fallback>
        </mc:AlternateContent>
        <p:spPr>
          <a:xfrm>
            <a:off x="1061170" y="1059952"/>
            <a:ext cx="6160512" cy="5798048"/>
          </a:xfrm>
          <a:prstGeom prst="rect">
            <a:avLst/>
          </a:prstGeom>
        </p:spPr>
      </p:pic>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GB" dirty="0" smtClean="0">
                <a:effectLst>
                  <a:outerShdw blurRad="38100" dist="38100" dir="2700000" algn="tl">
                    <a:srgbClr val="000000">
                      <a:alpha val="43137"/>
                    </a:srgbClr>
                  </a:outerShdw>
                </a:effectLst>
              </a:rPr>
              <a:t>Characteristics of Memory Systems</a:t>
            </a:r>
            <a:endParaRPr lang="en-GB" dirty="0">
              <a:effectLst>
                <a:outerShdw blurRad="38100" dist="38100" dir="2700000" algn="tl">
                  <a:srgbClr val="000000">
                    <a:alpha val="43137"/>
                  </a:srgbClr>
                </a:outerShdw>
              </a:effectLst>
            </a:endParaRPr>
          </a:p>
        </p:txBody>
      </p:sp>
      <p:sp>
        <p:nvSpPr>
          <p:cNvPr id="8195" name="Rectangle 3"/>
          <p:cNvSpPr>
            <a:spLocks noGrp="1" noChangeArrowheads="1"/>
          </p:cNvSpPr>
          <p:nvPr>
            <p:ph idx="1"/>
          </p:nvPr>
        </p:nvSpPr>
        <p:spPr/>
        <p:txBody>
          <a:bodyPr>
            <a:normAutofit fontScale="92500" lnSpcReduction="10000"/>
          </a:bodyPr>
          <a:lstStyle/>
          <a:p>
            <a:r>
              <a:rPr lang="en-GB" dirty="0" smtClean="0"/>
              <a:t>Location</a:t>
            </a:r>
          </a:p>
          <a:p>
            <a:pPr lvl="1"/>
            <a:r>
              <a:rPr lang="en-GB" dirty="0" smtClean="0"/>
              <a:t>Refers to whether memory is internal and external to the computer</a:t>
            </a:r>
          </a:p>
          <a:p>
            <a:pPr lvl="1"/>
            <a:r>
              <a:rPr lang="en-GB" dirty="0" smtClean="0"/>
              <a:t>Internal memory is often equated with main memory</a:t>
            </a:r>
          </a:p>
          <a:p>
            <a:pPr lvl="1"/>
            <a:r>
              <a:rPr lang="en-GB" dirty="0" smtClean="0"/>
              <a:t>Processor requires its own local memory, in the form of registers</a:t>
            </a:r>
          </a:p>
          <a:p>
            <a:pPr lvl="1"/>
            <a:r>
              <a:rPr lang="en-GB" dirty="0" smtClean="0"/>
              <a:t>Cache is another form of internal memory</a:t>
            </a:r>
          </a:p>
          <a:p>
            <a:pPr lvl="1"/>
            <a:r>
              <a:rPr lang="en-GB" dirty="0" smtClean="0"/>
              <a:t>External memory consists of peripheral storage devices that are accessible to the processor via I/O controllers</a:t>
            </a:r>
          </a:p>
          <a:p>
            <a:r>
              <a:rPr lang="en-GB" dirty="0" smtClean="0"/>
              <a:t>Capacity</a:t>
            </a:r>
          </a:p>
          <a:p>
            <a:pPr lvl="1"/>
            <a:r>
              <a:rPr lang="en-GB" dirty="0" smtClean="0"/>
              <a:t>Memory is typically expressed in terms of bytes</a:t>
            </a:r>
          </a:p>
          <a:p>
            <a:r>
              <a:rPr lang="en-GB" dirty="0" smtClean="0"/>
              <a:t>Unit of transfer</a:t>
            </a:r>
          </a:p>
          <a:p>
            <a:pPr lvl="1"/>
            <a:r>
              <a:rPr lang="en-GB" dirty="0" smtClean="0"/>
              <a:t>For internal memory the unit of transfer is equal to the number of electrical lines into and out of the memory module</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Unified</a:t>
            </a:r>
            <a:r>
              <a:rPr lang="en-GB" dirty="0" smtClean="0">
                <a:effectLst>
                  <a:outerShdw blurRad="38100" dist="38100" dir="2700000" algn="tl">
                    <a:srgbClr val="000000">
                      <a:alpha val="43137"/>
                    </a:srgbClr>
                  </a:outerShdw>
                </a:effectLst>
              </a:rPr>
              <a:t> Versus </a:t>
            </a:r>
            <a:r>
              <a:rPr lang="en-GB" dirty="0">
                <a:effectLst>
                  <a:outerShdw blurRad="38100" dist="38100" dir="2700000" algn="tl">
                    <a:srgbClr val="000000">
                      <a:alpha val="43137"/>
                    </a:srgbClr>
                  </a:outerShdw>
                </a:effectLst>
              </a:rPr>
              <a:t>Split Caches</a:t>
            </a:r>
          </a:p>
        </p:txBody>
      </p:sp>
      <p:sp>
        <p:nvSpPr>
          <p:cNvPr id="192515" name="Rectangle 3"/>
          <p:cNvSpPr>
            <a:spLocks noGrp="1" noChangeArrowheads="1"/>
          </p:cNvSpPr>
          <p:nvPr>
            <p:ph idx="1"/>
          </p:nvPr>
        </p:nvSpPr>
        <p:spPr>
          <a:xfrm>
            <a:off x="498474" y="1752600"/>
            <a:ext cx="7556313" cy="4724400"/>
          </a:xfrm>
        </p:spPr>
        <p:txBody>
          <a:bodyPr>
            <a:normAutofit fontScale="92500" lnSpcReduction="20000"/>
          </a:bodyPr>
          <a:lstStyle/>
          <a:p>
            <a:r>
              <a:rPr lang="en-GB" dirty="0" smtClean="0"/>
              <a:t>Has become common to split cache:</a:t>
            </a:r>
          </a:p>
          <a:p>
            <a:pPr lvl="1"/>
            <a:r>
              <a:rPr lang="en-GB" dirty="0" smtClean="0"/>
              <a:t>One dedicated to instructions</a:t>
            </a:r>
          </a:p>
          <a:p>
            <a:pPr lvl="1"/>
            <a:r>
              <a:rPr lang="en-GB" dirty="0" smtClean="0"/>
              <a:t>One dedicated to data</a:t>
            </a:r>
          </a:p>
          <a:p>
            <a:pPr lvl="1"/>
            <a:r>
              <a:rPr lang="en-GB" dirty="0" smtClean="0"/>
              <a:t>Both exist at the same level, typically as two L1 caches</a:t>
            </a:r>
          </a:p>
          <a:p>
            <a:r>
              <a:rPr lang="en-GB" dirty="0"/>
              <a:t>Advantages of unified </a:t>
            </a:r>
            <a:r>
              <a:rPr lang="en-GB" dirty="0" smtClean="0"/>
              <a:t>cache:</a:t>
            </a:r>
          </a:p>
          <a:p>
            <a:pPr lvl="1"/>
            <a:r>
              <a:rPr lang="en-GB" dirty="0"/>
              <a:t>Higher hit rate</a:t>
            </a:r>
          </a:p>
          <a:p>
            <a:pPr lvl="2"/>
            <a:r>
              <a:rPr lang="en-GB" dirty="0"/>
              <a:t>Balances load of instruction and data </a:t>
            </a:r>
            <a:r>
              <a:rPr lang="en-GB" dirty="0" smtClean="0"/>
              <a:t>fetches automatically</a:t>
            </a:r>
          </a:p>
          <a:p>
            <a:pPr lvl="2"/>
            <a:r>
              <a:rPr lang="en-GB" dirty="0"/>
              <a:t>Only one cache</a:t>
            </a:r>
            <a:r>
              <a:rPr lang="en-GB" dirty="0" smtClean="0"/>
              <a:t> needs to be designed and implemented</a:t>
            </a:r>
          </a:p>
          <a:p>
            <a:r>
              <a:rPr lang="en-GB" dirty="0" smtClean="0"/>
              <a:t>Trend is toward split caches at the L1 and unified caches for higher levels</a:t>
            </a:r>
          </a:p>
          <a:p>
            <a:r>
              <a:rPr lang="en-GB" dirty="0" smtClean="0"/>
              <a:t>Advantages </a:t>
            </a:r>
            <a:r>
              <a:rPr lang="en-GB" dirty="0"/>
              <a:t>of split </a:t>
            </a:r>
            <a:r>
              <a:rPr lang="en-GB" dirty="0" smtClean="0"/>
              <a:t>cache:</a:t>
            </a:r>
          </a:p>
          <a:p>
            <a:pPr lvl="1"/>
            <a:r>
              <a:rPr lang="en-GB" dirty="0"/>
              <a:t>Eliminates cache contention between instruction fetch/decode unit and execution unit</a:t>
            </a:r>
          </a:p>
          <a:p>
            <a:pPr lvl="2"/>
            <a:r>
              <a:rPr lang="en-GB" dirty="0"/>
              <a:t>Important in pipelining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6" name="Rectangle 4"/>
          <p:cNvSpPr>
            <a:spLocks noGrp="1" noChangeArrowheads="1"/>
          </p:cNvSpPr>
          <p:nvPr>
            <p:ph type="title" idx="4294967295"/>
          </p:nvPr>
        </p:nvSpPr>
        <p:spPr>
          <a:xfrm>
            <a:off x="7239000" y="2438400"/>
            <a:ext cx="1905000" cy="1676400"/>
          </a:xfrm>
        </p:spPr>
        <p:txBody>
          <a:bodyPr/>
          <a:lstStyle/>
          <a:p>
            <a:pPr algn="ctr"/>
            <a:r>
              <a:rPr lang="en-US" sz="3400" dirty="0">
                <a:effectLst>
                  <a:outerShdw blurRad="38100" dist="38100" dir="2700000" algn="tl">
                    <a:srgbClr val="000000">
                      <a:alpha val="43137"/>
                    </a:srgbClr>
                  </a:outerShdw>
                </a:effectLst>
              </a:rPr>
              <a:t>Pentium 4</a:t>
            </a:r>
            <a:r>
              <a:rPr lang="en-US" sz="3400" dirty="0" smtClean="0">
                <a:effectLst>
                  <a:outerShdw blurRad="38100" dist="38100" dir="2700000" algn="tl">
                    <a:srgbClr val="000000">
                      <a:alpha val="43137"/>
                    </a:srgbClr>
                  </a:outerShdw>
                </a:effectLst>
              </a:rPr>
              <a:t> </a:t>
            </a:r>
            <a:br>
              <a:rPr lang="en-US" sz="3400" dirty="0" smtClean="0">
                <a:effectLst>
                  <a:outerShdw blurRad="38100" dist="38100" dir="2700000" algn="tl">
                    <a:srgbClr val="000000">
                      <a:alpha val="43137"/>
                    </a:srgbClr>
                  </a:outerShdw>
                </a:effectLst>
              </a:rPr>
            </a:br>
            <a:r>
              <a:rPr lang="en-US" sz="3400" dirty="0" smtClean="0">
                <a:effectLst>
                  <a:outerShdw blurRad="38100" dist="38100" dir="2700000" algn="tl">
                    <a:srgbClr val="000000">
                      <a:alpha val="43137"/>
                    </a:srgbClr>
                  </a:outerShdw>
                </a:effectLst>
              </a:rPr>
              <a:t>Cache</a:t>
            </a:r>
            <a:endParaRPr lang="en-US" sz="3400" dirty="0">
              <a:effectLst>
                <a:outerShdw blurRad="38100" dist="38100" dir="2700000" algn="tl">
                  <a:srgbClr val="000000">
                    <a:alpha val="43137"/>
                  </a:srgbClr>
                </a:outerShdw>
              </a:effectLst>
            </a:endParaRPr>
          </a:p>
        </p:txBody>
      </p:sp>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28600" y="0"/>
            <a:ext cx="7086600" cy="6627968"/>
          </a:xfrm>
          <a:prstGeom prst="rect">
            <a:avLst/>
          </a:prstGeom>
          <a:solidFill>
            <a:schemeClr val="bg1"/>
          </a:solidFill>
        </p:spPr>
      </p:pic>
      <p:sp>
        <p:nvSpPr>
          <p:cNvPr id="8" name="TextBox 7"/>
          <p:cNvSpPr txBox="1"/>
          <p:nvPr/>
        </p:nvSpPr>
        <p:spPr>
          <a:xfrm>
            <a:off x="228600" y="6477000"/>
            <a:ext cx="7086600" cy="381000"/>
          </a:xfrm>
          <a:prstGeom prst="rect">
            <a:avLst/>
          </a:prstGeom>
          <a:solidFill>
            <a:schemeClr val="bg1"/>
          </a:solidFill>
        </p:spPr>
        <p:txBody>
          <a:bodyPr wrap="square" rtlCol="0">
            <a:spAutoFit/>
          </a:bodyPr>
          <a:lstStyle/>
          <a:p>
            <a:endParaRPr lang="en-US" dirty="0"/>
          </a:p>
        </p:txBody>
      </p:sp>
      <p:sp>
        <p:nvSpPr>
          <p:cNvPr id="10" name="Rectangle 9"/>
          <p:cNvSpPr/>
          <p:nvPr/>
        </p:nvSpPr>
        <p:spPr>
          <a:xfrm>
            <a:off x="2362200" y="6519446"/>
            <a:ext cx="3263033" cy="338554"/>
          </a:xfrm>
          <a:prstGeom prst="rect">
            <a:avLst/>
          </a:prstGeom>
        </p:spPr>
        <p:txBody>
          <a:bodyPr wrap="none">
            <a:spAutoFit/>
          </a:bodyPr>
          <a:lstStyle/>
          <a:p>
            <a:r>
              <a:rPr lang="en-US" sz="1600" dirty="0" smtClean="0">
                <a:latin typeface="+mn-lt"/>
              </a:rPr>
              <a:t>Table 4.4    Intel Cache Evolution </a:t>
            </a:r>
            <a:endParaRPr lang="en-US" sz="1600" dirty="0">
              <a:latin typeface="+mn-lt"/>
            </a:endParaRPr>
          </a:p>
        </p:txBody>
      </p:sp>
      <p:cxnSp>
        <p:nvCxnSpPr>
          <p:cNvPr id="12" name="Straight Connector 11"/>
          <p:cNvCxnSpPr/>
          <p:nvPr/>
        </p:nvCxnSpPr>
        <p:spPr>
          <a:xfrm>
            <a:off x="228600" y="3962400"/>
            <a:ext cx="3276600" cy="1588"/>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28600" y="5562600"/>
            <a:ext cx="3276600" cy="1588"/>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609600" y="304800"/>
            <a:ext cx="8534400" cy="995362"/>
          </a:xfrm>
        </p:spPr>
        <p:txBody>
          <a:bodyPr/>
          <a:lstStyle/>
          <a:p>
            <a:r>
              <a:rPr lang="en-GB" dirty="0">
                <a:effectLst>
                  <a:outerShdw blurRad="38100" dist="38100" dir="2700000" algn="tl">
                    <a:srgbClr val="000000">
                      <a:alpha val="43137"/>
                    </a:srgbClr>
                  </a:outerShdw>
                </a:effectLst>
              </a:rPr>
              <a:t>Pentium 4 Block Diagram</a:t>
            </a:r>
          </a:p>
        </p:txBody>
      </p:sp>
      <p:pic>
        <p:nvPicPr>
          <p:cNvPr id="4" name="Picture 3" descr="f18.pdf"/>
          <p:cNvPicPr>
            <a:picLocks noChangeAspect="1"/>
          </p:cNvPicPr>
          <p:nvPr/>
        </p:nvPicPr>
        <mc:AlternateContent>
          <mc:Choice xmlns:ma="http://schemas.microsoft.com/office/mac/drawingml/2008/main" Requires="ma">
            <p:blipFill>
              <a:blip r:embed="rId3"/>
              <a:srcRect t="4706" b="9412"/>
              <a:stretch>
                <a:fillRect/>
              </a:stretch>
            </p:blipFill>
          </mc:Choice>
          <mc:Fallback>
            <p:blipFill>
              <a:blip r:embed="rId4"/>
              <a:srcRect t="4706" b="9412"/>
              <a:stretch>
                <a:fillRect/>
              </a:stretch>
            </p:blipFill>
          </mc:Fallback>
        </mc:AlternateContent>
        <p:spPr>
          <a:xfrm>
            <a:off x="0" y="533400"/>
            <a:ext cx="9415591" cy="6324601"/>
          </a:xfrm>
          <a:prstGeom prst="rect">
            <a:avLst/>
          </a:prstGeom>
        </p:spPr>
      </p:pic>
    </p:spTree>
  </p:cSld>
  <p:clrMapOvr>
    <a:masterClrMapping/>
  </p:clrMapOvr>
  <p:transition spd="med">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8" name="Rectangle 6"/>
          <p:cNvSpPr>
            <a:spLocks noGrp="1" noChangeArrowheads="1"/>
          </p:cNvSpPr>
          <p:nvPr>
            <p:ph type="title" idx="4294967295"/>
          </p:nvPr>
        </p:nvSpPr>
        <p:spPr>
          <a:xfrm>
            <a:off x="0" y="685800"/>
            <a:ext cx="9144000" cy="1116012"/>
          </a:xfrm>
        </p:spPr>
        <p:txBody>
          <a:bodyPr/>
          <a:lstStyle/>
          <a:p>
            <a:pPr algn="ctr"/>
            <a:r>
              <a:rPr lang="en-GB" dirty="0" smtClean="0">
                <a:effectLst>
                  <a:outerShdw blurRad="38100" dist="38100" dir="2700000" algn="tl">
                    <a:srgbClr val="000000">
                      <a:alpha val="43137"/>
                    </a:srgbClr>
                  </a:outerShdw>
                </a:effectLst>
              </a:rPr>
              <a:t>Pentium </a:t>
            </a:r>
            <a:r>
              <a:rPr lang="en-GB" dirty="0">
                <a:effectLst>
                  <a:outerShdw blurRad="38100" dist="38100" dir="2700000" algn="tl">
                    <a:srgbClr val="000000">
                      <a:alpha val="43137"/>
                    </a:srgbClr>
                  </a:outerShdw>
                </a:effectLst>
              </a:rPr>
              <a:t>4</a:t>
            </a:r>
            <a:r>
              <a:rPr lang="en-GB" dirty="0" smtClean="0">
                <a:effectLst>
                  <a:outerShdw blurRad="38100" dist="38100" dir="2700000" algn="tl">
                    <a:srgbClr val="000000">
                      <a:alpha val="43137"/>
                    </a:srgbClr>
                  </a:outerShdw>
                </a:effectLst>
              </a:rPr>
              <a:t> Cache Operating Modes</a:t>
            </a:r>
            <a:endParaRPr lang="en-GB" dirty="0">
              <a:effectLst>
                <a:outerShdw blurRad="38100" dist="38100" dir="2700000" algn="tl">
                  <a:srgbClr val="000000">
                    <a:alpha val="43137"/>
                  </a:srgbClr>
                </a:outerShdw>
              </a:effectLst>
            </a:endParaRPr>
          </a:p>
        </p:txBody>
      </p:sp>
      <p:pic>
        <p:nvPicPr>
          <p:cNvPr id="8" name="Picture 7"/>
          <p:cNvPicPr>
            <a:picLocks noChangeAspect="1"/>
          </p:cNvPicPr>
          <p:nvPr/>
        </p:nvPicPr>
        <mc:AlternateContent>
          <mc:Choice xmlns:ma="http://schemas.microsoft.com/office/mac/drawingml/2008/main" Requires="ma">
            <p:blipFill>
              <a:blip r:embed="rId3"/>
              <a:srcRect l="3000" t="-25043" r="15000" b="-12522"/>
              <a:stretch>
                <a:fillRect/>
              </a:stretch>
            </p:blipFill>
          </mc:Choice>
          <mc:Fallback>
            <p:blipFill>
              <a:blip r:embed="rId4"/>
              <a:srcRect l="3000" t="-25043" r="15000" b="-12522"/>
              <a:stretch>
                <a:fillRect/>
              </a:stretch>
            </p:blipFill>
          </mc:Fallback>
        </mc:AlternateContent>
        <p:spPr>
          <a:xfrm>
            <a:off x="0" y="1835699"/>
            <a:ext cx="9005116" cy="3619424"/>
          </a:xfrm>
          <a:prstGeom prst="rect">
            <a:avLst/>
          </a:prstGeom>
        </p:spPr>
      </p:pic>
      <p:sp>
        <p:nvSpPr>
          <p:cNvPr id="9" name="Rectangle 8"/>
          <p:cNvSpPr/>
          <p:nvPr/>
        </p:nvSpPr>
        <p:spPr>
          <a:xfrm>
            <a:off x="228600" y="5181600"/>
            <a:ext cx="6400800" cy="307777"/>
          </a:xfrm>
          <a:prstGeom prst="rect">
            <a:avLst/>
          </a:prstGeom>
        </p:spPr>
        <p:txBody>
          <a:bodyPr wrap="square">
            <a:spAutoFit/>
          </a:bodyPr>
          <a:lstStyle/>
          <a:p>
            <a:r>
              <a:rPr lang="en-US" sz="1400" i="1" dirty="0" smtClean="0">
                <a:latin typeface="+mn-lt"/>
              </a:rPr>
              <a:t>Note:</a:t>
            </a:r>
            <a:r>
              <a:rPr lang="en-US" sz="1400" dirty="0" smtClean="0">
                <a:latin typeface="+mn-lt"/>
              </a:rPr>
              <a:t> CD = 0; NW = 1 is an invalid combination. </a:t>
            </a:r>
            <a:endParaRPr lang="en-US" sz="1400" dirty="0">
              <a:latin typeface="+mn-lt"/>
            </a:endParaRPr>
          </a:p>
        </p:txBody>
      </p:sp>
      <p:sp>
        <p:nvSpPr>
          <p:cNvPr id="10" name="Rectangle 9"/>
          <p:cNvSpPr/>
          <p:nvPr/>
        </p:nvSpPr>
        <p:spPr>
          <a:xfrm>
            <a:off x="1524000" y="6248400"/>
            <a:ext cx="6096000" cy="369332"/>
          </a:xfrm>
          <a:prstGeom prst="rect">
            <a:avLst/>
          </a:prstGeom>
        </p:spPr>
        <p:txBody>
          <a:bodyPr wrap="square">
            <a:spAutoFit/>
          </a:bodyPr>
          <a:lstStyle/>
          <a:p>
            <a:pPr algn="ctr"/>
            <a:r>
              <a:rPr lang="en-US" sz="1800" dirty="0" smtClean="0">
                <a:latin typeface="+mn-lt"/>
              </a:rPr>
              <a:t>Table 4.5  Pentium 4 Cache Operating Modes </a:t>
            </a:r>
            <a:endParaRPr lang="en-US" sz="1800" dirty="0">
              <a:latin typeface="+mn-lt"/>
            </a:endParaRPr>
          </a:p>
        </p:txBody>
      </p:sp>
    </p:spTree>
  </p:cSld>
  <p:clrMapOvr>
    <a:masterClrMapping/>
  </p:clrMapOvr>
  <p:transition spd="med">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533400" y="304800"/>
            <a:ext cx="7556500" cy="1116012"/>
          </a:xfrm>
        </p:spPr>
        <p:txBody>
          <a:bodyPr/>
          <a:lstStyle/>
          <a:p>
            <a:r>
              <a:rPr lang="en-GB" dirty="0">
                <a:effectLst>
                  <a:outerShdw blurRad="38100" dist="38100" dir="2700000" algn="tl">
                    <a:srgbClr val="000000">
                      <a:alpha val="43137"/>
                    </a:srgbClr>
                  </a:outerShdw>
                </a:effectLst>
              </a:rPr>
              <a:t>ARM Cache Features</a:t>
            </a:r>
          </a:p>
        </p:txBody>
      </p:sp>
      <p:sp>
        <p:nvSpPr>
          <p:cNvPr id="180228" name="Rectangle 4"/>
          <p:cNvSpPr>
            <a:spLocks noChangeArrowheads="1"/>
          </p:cNvSpPr>
          <p:nvPr/>
        </p:nvSpPr>
        <p:spPr bwMode="auto">
          <a:xfrm>
            <a:off x="0" y="1463675"/>
            <a:ext cx="9144000" cy="0"/>
          </a:xfrm>
          <a:prstGeom prst="rect">
            <a:avLst/>
          </a:prstGeom>
          <a:solidFill>
            <a:srgbClr val="CCFFCC"/>
          </a:solidFill>
          <a:ln w="9525">
            <a:noFill/>
            <a:miter lim="800000"/>
            <a:headEnd/>
            <a:tailEnd/>
          </a:ln>
          <a:effectLst/>
        </p:spPr>
        <p:txBody>
          <a:bodyPr wrap="none" lIns="90000" tIns="46800" rIns="90000" bIns="46800" anchor="ctr">
            <a:prstTxWarp prst="textNoShape">
              <a:avLst/>
            </a:prstTxWarp>
            <a:spAutoFit/>
          </a:bodyPr>
          <a:lstStyle/>
          <a:p>
            <a:endParaRPr lang="en-US" dirty="0"/>
          </a:p>
        </p:txBody>
      </p:sp>
      <p:pic>
        <p:nvPicPr>
          <p:cNvPr id="5" name="Picture 4"/>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81000" y="1219200"/>
            <a:ext cx="8397757" cy="5171896"/>
          </a:xfrm>
          <a:prstGeom prst="rect">
            <a:avLst/>
          </a:prstGeom>
        </p:spPr>
      </p:pic>
      <p:sp>
        <p:nvSpPr>
          <p:cNvPr id="7" name="Rectangle 6"/>
          <p:cNvSpPr/>
          <p:nvPr/>
        </p:nvSpPr>
        <p:spPr>
          <a:xfrm>
            <a:off x="3276600" y="6248400"/>
            <a:ext cx="3810000" cy="369332"/>
          </a:xfrm>
          <a:prstGeom prst="rect">
            <a:avLst/>
          </a:prstGeom>
        </p:spPr>
        <p:txBody>
          <a:bodyPr wrap="square">
            <a:spAutoFit/>
          </a:bodyPr>
          <a:lstStyle/>
          <a:p>
            <a:r>
              <a:rPr lang="en-US" sz="1800" dirty="0" smtClean="0">
                <a:latin typeface="+mn-lt"/>
              </a:rPr>
              <a:t>Table 4.6 ARM Cache Features </a:t>
            </a:r>
            <a:endParaRPr lang="en-US" sz="1800" dirty="0">
              <a:latin typeface="+mn-lt"/>
            </a:endParaRPr>
          </a:p>
        </p:txBody>
      </p:sp>
      <p:sp>
        <p:nvSpPr>
          <p:cNvPr id="8" name="TextBox 7"/>
          <p:cNvSpPr txBox="1"/>
          <p:nvPr/>
        </p:nvSpPr>
        <p:spPr>
          <a:xfrm>
            <a:off x="67733" y="-84667"/>
            <a:ext cx="184666" cy="646331"/>
          </a:xfrm>
          <a:prstGeom prst="rect">
            <a:avLst/>
          </a:prstGeom>
          <a:noFill/>
        </p:spPr>
        <p:txBody>
          <a:bodyPr wrap="none" rtlCol="0">
            <a:spAutoFit/>
          </a:bodyPr>
          <a:lstStyle/>
          <a:p>
            <a:endParaRPr lang="en-US" sz="1800" dirty="0" smtClean="0"/>
          </a:p>
          <a:p>
            <a:endParaRPr lang="en-US" sz="1800" dirty="0"/>
          </a:p>
        </p:txBody>
      </p:sp>
    </p:spTree>
  </p:cSld>
  <p:clrMapOvr>
    <a:masterClrMapping/>
  </p:clrMapOvr>
  <p:transition spd="med">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2"/>
          <p:cNvSpPr>
            <a:spLocks noGrp="1" noChangeArrowheads="1"/>
          </p:cNvSpPr>
          <p:nvPr>
            <p:ph type="title" idx="4294967295"/>
          </p:nvPr>
        </p:nvSpPr>
        <p:spPr>
          <a:xfrm>
            <a:off x="228600" y="609600"/>
            <a:ext cx="8686800" cy="781050"/>
          </a:xfrm>
        </p:spPr>
        <p:txBody>
          <a:bodyPr/>
          <a:lstStyle/>
          <a:p>
            <a:r>
              <a:rPr lang="en-GB" sz="3400" dirty="0">
                <a:effectLst>
                  <a:outerShdw blurRad="38100" dist="38100" dir="2700000" algn="tl">
                    <a:srgbClr val="000000">
                      <a:alpha val="43137"/>
                    </a:srgbClr>
                  </a:outerShdw>
                </a:effectLst>
              </a:rPr>
              <a:t>ARM Cache and Write Buffer Organization</a:t>
            </a:r>
          </a:p>
        </p:txBody>
      </p:sp>
      <p:pic>
        <p:nvPicPr>
          <p:cNvPr id="4" name="Picture 3" descr="f19.pdf"/>
          <p:cNvPicPr>
            <a:picLocks noChangeAspect="1"/>
          </p:cNvPicPr>
          <p:nvPr/>
        </p:nvPicPr>
        <mc:AlternateContent>
          <mc:Choice xmlns:ma="http://schemas.microsoft.com/office/mac/drawingml/2008/main" Requires="ma">
            <p:blipFill>
              <a:blip r:embed="rId3"/>
              <a:srcRect l="-1176" t="31818" r="-2353" b="11818"/>
              <a:stretch>
                <a:fillRect/>
              </a:stretch>
            </p:blipFill>
          </mc:Choice>
          <mc:Fallback>
            <p:blipFill>
              <a:blip r:embed="rId4"/>
              <a:srcRect l="-1176" t="31818" r="-2353" b="11818"/>
              <a:stretch>
                <a:fillRect/>
              </a:stretch>
            </p:blipFill>
          </mc:Fallback>
        </mc:AlternateContent>
        <p:spPr>
          <a:xfrm>
            <a:off x="533400" y="1130318"/>
            <a:ext cx="8129561" cy="5727682"/>
          </a:xfrm>
          <a:prstGeom prst="rect">
            <a:avLst/>
          </a:prstGeom>
        </p:spPr>
      </p:pic>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514600"/>
            <a:ext cx="3657600" cy="4343400"/>
          </a:xfrm>
        </p:spPr>
        <p:txBody>
          <a:bodyPr>
            <a:normAutofit/>
          </a:bodyPr>
          <a:lstStyle/>
          <a:p>
            <a:pPr>
              <a:spcBef>
                <a:spcPts val="600"/>
              </a:spcBef>
            </a:pPr>
            <a:r>
              <a:rPr lang="en-US" dirty="0" smtClean="0"/>
              <a:t>Characteristics of Memory Systems</a:t>
            </a:r>
          </a:p>
          <a:p>
            <a:pPr marL="457200" lvl="2">
              <a:spcBef>
                <a:spcPts val="0"/>
              </a:spcBef>
              <a:buClr>
                <a:schemeClr val="bg2">
                  <a:lumMod val="75000"/>
                </a:schemeClr>
              </a:buClr>
            </a:pPr>
            <a:r>
              <a:rPr lang="en-US" dirty="0" smtClean="0"/>
              <a:t>Location</a:t>
            </a:r>
          </a:p>
          <a:p>
            <a:pPr marL="457200" lvl="2">
              <a:spcBef>
                <a:spcPts val="0"/>
              </a:spcBef>
              <a:buClr>
                <a:schemeClr val="bg2">
                  <a:lumMod val="75000"/>
                </a:schemeClr>
              </a:buClr>
            </a:pPr>
            <a:r>
              <a:rPr lang="en-US" dirty="0" smtClean="0"/>
              <a:t>Capacity</a:t>
            </a:r>
          </a:p>
          <a:p>
            <a:pPr marL="457200" lvl="2">
              <a:spcBef>
                <a:spcPts val="0"/>
              </a:spcBef>
              <a:buClr>
                <a:schemeClr val="bg2">
                  <a:lumMod val="75000"/>
                </a:schemeClr>
              </a:buClr>
            </a:pPr>
            <a:r>
              <a:rPr lang="en-US" dirty="0" smtClean="0"/>
              <a:t>Unit of transfer</a:t>
            </a:r>
          </a:p>
          <a:p>
            <a:pPr>
              <a:spcBef>
                <a:spcPts val="600"/>
              </a:spcBef>
            </a:pPr>
            <a:r>
              <a:rPr lang="en-US" dirty="0" smtClean="0"/>
              <a:t>Memory Hierarchy</a:t>
            </a:r>
          </a:p>
          <a:p>
            <a:pPr lvl="1"/>
            <a:r>
              <a:rPr lang="en-US" dirty="0" smtClean="0"/>
              <a:t>How much?</a:t>
            </a:r>
          </a:p>
          <a:p>
            <a:pPr lvl="1"/>
            <a:r>
              <a:rPr lang="en-US" dirty="0" smtClean="0"/>
              <a:t>How fast?</a:t>
            </a:r>
          </a:p>
          <a:p>
            <a:pPr lvl="1"/>
            <a:r>
              <a:rPr lang="en-US" dirty="0" smtClean="0"/>
              <a:t>How expensive?</a:t>
            </a:r>
          </a:p>
          <a:p>
            <a:pPr>
              <a:spcBef>
                <a:spcPts val="600"/>
              </a:spcBef>
            </a:pPr>
            <a:r>
              <a:rPr lang="en-US" dirty="0" smtClean="0"/>
              <a:t>Cache memory principles</a:t>
            </a:r>
          </a:p>
        </p:txBody>
      </p:sp>
      <p:sp>
        <p:nvSpPr>
          <p:cNvPr id="32" name="Content Placeholder 31"/>
          <p:cNvSpPr>
            <a:spLocks noGrp="1"/>
          </p:cNvSpPr>
          <p:nvPr>
            <p:ph sz="quarter" idx="4"/>
          </p:nvPr>
        </p:nvSpPr>
        <p:spPr>
          <a:xfrm>
            <a:off x="4495800" y="2362200"/>
            <a:ext cx="3810000" cy="4724400"/>
          </a:xfrm>
        </p:spPr>
        <p:txBody>
          <a:bodyPr>
            <a:normAutofit/>
          </a:bodyPr>
          <a:lstStyle/>
          <a:p>
            <a:pPr marL="228600" lvl="1">
              <a:spcBef>
                <a:spcPts val="1800"/>
              </a:spcBef>
              <a:buClr>
                <a:schemeClr val="accent1"/>
              </a:buClr>
            </a:pPr>
            <a:r>
              <a:rPr lang="en-US" dirty="0" smtClean="0"/>
              <a:t>Elements of cache design</a:t>
            </a:r>
          </a:p>
          <a:p>
            <a:pPr marL="457200" lvl="2">
              <a:spcBef>
                <a:spcPts val="0"/>
              </a:spcBef>
              <a:buClr>
                <a:schemeClr val="bg2">
                  <a:lumMod val="75000"/>
                </a:schemeClr>
              </a:buClr>
            </a:pPr>
            <a:r>
              <a:rPr lang="en-US" dirty="0" smtClean="0"/>
              <a:t>Cache addresses</a:t>
            </a:r>
          </a:p>
          <a:p>
            <a:pPr marL="457200" lvl="2">
              <a:spcBef>
                <a:spcPts val="0"/>
              </a:spcBef>
              <a:buClr>
                <a:schemeClr val="bg2">
                  <a:lumMod val="75000"/>
                </a:schemeClr>
              </a:buClr>
            </a:pPr>
            <a:r>
              <a:rPr lang="en-US" dirty="0" smtClean="0"/>
              <a:t>Cache size</a:t>
            </a:r>
          </a:p>
          <a:p>
            <a:pPr marL="457200" lvl="2">
              <a:spcBef>
                <a:spcPts val="0"/>
              </a:spcBef>
              <a:buClr>
                <a:schemeClr val="bg2">
                  <a:lumMod val="75000"/>
                </a:schemeClr>
              </a:buClr>
            </a:pPr>
            <a:r>
              <a:rPr lang="en-US" dirty="0" smtClean="0"/>
              <a:t>Mapping function</a:t>
            </a:r>
          </a:p>
          <a:p>
            <a:pPr marL="457200" lvl="2">
              <a:spcBef>
                <a:spcPts val="0"/>
              </a:spcBef>
              <a:buClr>
                <a:schemeClr val="bg2">
                  <a:lumMod val="75000"/>
                </a:schemeClr>
              </a:buClr>
            </a:pPr>
            <a:r>
              <a:rPr lang="en-US" dirty="0" smtClean="0"/>
              <a:t>Replacement algorithms</a:t>
            </a:r>
          </a:p>
          <a:p>
            <a:pPr marL="457200" lvl="2">
              <a:spcBef>
                <a:spcPts val="0"/>
              </a:spcBef>
              <a:buClr>
                <a:schemeClr val="bg2">
                  <a:lumMod val="75000"/>
                </a:schemeClr>
              </a:buClr>
            </a:pPr>
            <a:r>
              <a:rPr lang="en-US" dirty="0" smtClean="0"/>
              <a:t>Write policy</a:t>
            </a:r>
          </a:p>
          <a:p>
            <a:pPr marL="457200" lvl="2">
              <a:spcBef>
                <a:spcPts val="0"/>
              </a:spcBef>
              <a:buClr>
                <a:schemeClr val="bg2">
                  <a:lumMod val="75000"/>
                </a:schemeClr>
              </a:buClr>
            </a:pPr>
            <a:r>
              <a:rPr lang="en-US" dirty="0" smtClean="0"/>
              <a:t>Line size</a:t>
            </a:r>
          </a:p>
          <a:p>
            <a:pPr marL="457200" lvl="2">
              <a:spcBef>
                <a:spcPts val="0"/>
              </a:spcBef>
              <a:buClr>
                <a:schemeClr val="bg2">
                  <a:lumMod val="75000"/>
                </a:schemeClr>
              </a:buClr>
            </a:pPr>
            <a:r>
              <a:rPr lang="en-US" dirty="0" smtClean="0"/>
              <a:t>Number of caches</a:t>
            </a:r>
          </a:p>
          <a:p>
            <a:pPr marL="228600" lvl="1">
              <a:spcBef>
                <a:spcPts val="1800"/>
              </a:spcBef>
              <a:buClr>
                <a:schemeClr val="accent1"/>
              </a:buClr>
            </a:pPr>
            <a:r>
              <a:rPr lang="en-US" dirty="0" smtClean="0"/>
              <a:t>Pentium 4 cache organization</a:t>
            </a:r>
          </a:p>
          <a:p>
            <a:pPr marL="228600" lvl="1">
              <a:spcBef>
                <a:spcPts val="1800"/>
              </a:spcBef>
              <a:buClr>
                <a:schemeClr val="accent1"/>
              </a:buClr>
            </a:pPr>
            <a:r>
              <a:rPr lang="en-US" dirty="0" smtClean="0"/>
              <a:t>ARM cache organization</a:t>
            </a:r>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 4</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Cache</a:t>
            </a:r>
          </a:p>
          <a:p>
            <a:r>
              <a:rPr lang="en-US" sz="2800" dirty="0" smtClean="0">
                <a:solidFill>
                  <a:schemeClr val="tx2"/>
                </a:solidFill>
                <a:latin typeface="+mj-lt"/>
                <a:ea typeface="+mj-ea"/>
                <a:cs typeface="+mj-cs"/>
              </a:rPr>
              <a:t>Memory</a:t>
            </a:r>
            <a:endParaRPr lang="en-US" sz="2800"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228600"/>
            <a:ext cx="7556500" cy="887412"/>
          </a:xfrm>
        </p:spPr>
        <p:txBody>
          <a:bodyPr/>
          <a:lstStyle/>
          <a:p>
            <a:r>
              <a:rPr lang="en-GB" dirty="0" smtClean="0">
                <a:effectLst>
                  <a:outerShdw blurRad="38100" dist="38100" dir="2700000" algn="tl">
                    <a:srgbClr val="000000">
                      <a:alpha val="43137"/>
                    </a:srgbClr>
                  </a:outerShdw>
                </a:effectLst>
              </a:rPr>
              <a:t>Method of Accessing Units of Data</a:t>
            </a:r>
            <a:endParaRPr lang="en-GB" dirty="0">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4294967295"/>
          </p:nvPr>
        </p:nvGraphicFramePr>
        <p:xfrm>
          <a:off x="304800" y="838200"/>
          <a:ext cx="8534400" cy="6019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4" name="Rectangle 4"/>
          <p:cNvSpPr>
            <a:spLocks noGrp="1" noChangeArrowheads="1"/>
          </p:cNvSpPr>
          <p:nvPr>
            <p:ph type="title" idx="4294967295"/>
          </p:nvPr>
        </p:nvSpPr>
        <p:spPr>
          <a:xfrm>
            <a:off x="304800" y="228600"/>
            <a:ext cx="7556500" cy="1116012"/>
          </a:xfrm>
        </p:spPr>
        <p:txBody>
          <a:bodyPr/>
          <a:lstStyle/>
          <a:p>
            <a:r>
              <a:rPr lang="en-GB" dirty="0" smtClean="0">
                <a:effectLst>
                  <a:outerShdw blurRad="38100" dist="38100" dir="2700000" algn="tl">
                    <a:srgbClr val="000000">
                      <a:alpha val="43137"/>
                    </a:srgbClr>
                  </a:outerShdw>
                </a:effectLst>
              </a:rPr>
              <a:t>Capacity and Performance:</a:t>
            </a:r>
            <a:endParaRPr lang="en-GB" dirty="0">
              <a:effectLst>
                <a:outerShdw blurRad="38100" dist="38100" dir="2700000" algn="tl">
                  <a:srgbClr val="000000">
                    <a:alpha val="43137"/>
                  </a:srgbClr>
                </a:outerShdw>
              </a:effectLst>
            </a:endParaRPr>
          </a:p>
        </p:txBody>
      </p:sp>
      <p:graphicFrame>
        <p:nvGraphicFramePr>
          <p:cNvPr id="42" name="Content Placeholder 41"/>
          <p:cNvGraphicFramePr>
            <a:graphicFrameLocks noGrp="1"/>
          </p:cNvGraphicFramePr>
          <p:nvPr>
            <p:ph idx="4294967295"/>
          </p:nvPr>
        </p:nvGraphicFramePr>
        <p:xfrm>
          <a:off x="228600" y="1143000"/>
          <a:ext cx="8686800" cy="5486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68987" cy="1116106"/>
          </a:xfrm>
        </p:spPr>
        <p:txBody>
          <a:bodyPr/>
          <a:lstStyle/>
          <a:p>
            <a:r>
              <a:rPr lang="en-US" dirty="0" smtClean="0">
                <a:effectLst>
                  <a:outerShdw blurRad="38100" dist="38100" dir="2700000" algn="tl">
                    <a:srgbClr val="000000">
                      <a:alpha val="43137"/>
                    </a:srgbClr>
                  </a:outerShdw>
                </a:effectLst>
              </a:rPr>
              <a:t>Memory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19200"/>
            <a:ext cx="7848600" cy="5410200"/>
          </a:xfrm>
        </p:spPr>
        <p:txBody>
          <a:bodyPr>
            <a:normAutofit fontScale="77500" lnSpcReduction="20000"/>
          </a:bodyPr>
          <a:lstStyle/>
          <a:p>
            <a:pPr marL="228600" lvl="1">
              <a:spcBef>
                <a:spcPts val="2000"/>
              </a:spcBef>
              <a:buClr>
                <a:schemeClr val="accent1"/>
              </a:buClr>
            </a:pPr>
            <a:r>
              <a:rPr lang="en-US" sz="2162" dirty="0" smtClean="0"/>
              <a:t>The most common forms are: </a:t>
            </a:r>
          </a:p>
          <a:p>
            <a:pPr lvl="1"/>
            <a:r>
              <a:rPr lang="en-US" sz="1765" dirty="0" smtClean="0"/>
              <a:t>Semiconductor memory</a:t>
            </a:r>
          </a:p>
          <a:p>
            <a:pPr lvl="1"/>
            <a:r>
              <a:rPr lang="en-US" sz="1765" dirty="0" smtClean="0"/>
              <a:t>Magnetic surface memory </a:t>
            </a:r>
          </a:p>
          <a:p>
            <a:pPr lvl="1"/>
            <a:r>
              <a:rPr lang="en-US" sz="1765" dirty="0" smtClean="0"/>
              <a:t>Optical</a:t>
            </a:r>
          </a:p>
          <a:p>
            <a:pPr lvl="1"/>
            <a:r>
              <a:rPr lang="en-US" sz="1765" dirty="0" smtClean="0"/>
              <a:t>Magneto-optical</a:t>
            </a:r>
          </a:p>
          <a:p>
            <a:pPr marL="228600" lvl="1">
              <a:spcBef>
                <a:spcPts val="2000"/>
              </a:spcBef>
              <a:buClr>
                <a:schemeClr val="accent1"/>
              </a:buClr>
            </a:pPr>
            <a:r>
              <a:rPr lang="en-US" sz="2118" dirty="0" smtClean="0"/>
              <a:t>Several physical characteristics of data storage are important:</a:t>
            </a:r>
          </a:p>
          <a:p>
            <a:pPr lvl="1"/>
            <a:r>
              <a:rPr lang="en-US" dirty="0" smtClean="0"/>
              <a:t>Volatile memory </a:t>
            </a:r>
          </a:p>
          <a:p>
            <a:pPr lvl="2"/>
            <a:r>
              <a:rPr lang="en-US" dirty="0" smtClean="0"/>
              <a:t>Information decays naturally or is lost when electrical power is switched off</a:t>
            </a:r>
          </a:p>
          <a:p>
            <a:pPr lvl="1"/>
            <a:r>
              <a:rPr lang="en-US" dirty="0" smtClean="0"/>
              <a:t>Nonvolatile memory </a:t>
            </a:r>
          </a:p>
          <a:p>
            <a:pPr lvl="2"/>
            <a:r>
              <a:rPr lang="en-US" dirty="0" smtClean="0"/>
              <a:t>Once recorded, information remains without deterioration until deliberately changed</a:t>
            </a:r>
          </a:p>
          <a:p>
            <a:pPr lvl="2"/>
            <a:r>
              <a:rPr lang="en-US" dirty="0" smtClean="0"/>
              <a:t>No electrical power is needed to retain information</a:t>
            </a:r>
          </a:p>
          <a:p>
            <a:pPr lvl="1"/>
            <a:r>
              <a:rPr lang="en-US" dirty="0" smtClean="0"/>
              <a:t>Magnetic-surface memories </a:t>
            </a:r>
          </a:p>
          <a:p>
            <a:pPr lvl="2"/>
            <a:r>
              <a:rPr lang="en-US" dirty="0" smtClean="0"/>
              <a:t>Are nonvolatile</a:t>
            </a:r>
          </a:p>
          <a:p>
            <a:pPr lvl="1"/>
            <a:r>
              <a:rPr lang="en-US" dirty="0" smtClean="0"/>
              <a:t>Semiconductor memory </a:t>
            </a:r>
          </a:p>
          <a:p>
            <a:pPr lvl="2"/>
            <a:r>
              <a:rPr lang="en-US" dirty="0" smtClean="0"/>
              <a:t>May be either volatile or nonvolatile</a:t>
            </a:r>
          </a:p>
          <a:p>
            <a:pPr lvl="1"/>
            <a:r>
              <a:rPr lang="en-US" dirty="0" smtClean="0"/>
              <a:t>Nonerasable memory</a:t>
            </a:r>
          </a:p>
          <a:p>
            <a:pPr lvl="2"/>
            <a:r>
              <a:rPr lang="en-US" dirty="0" smtClean="0"/>
              <a:t>Cannot be altered, except by destroying the storage unit</a:t>
            </a:r>
          </a:p>
          <a:p>
            <a:pPr lvl="2"/>
            <a:r>
              <a:rPr lang="en-US" dirty="0" smtClean="0"/>
              <a:t>Semiconductor memory of this type is known as read-only memory (ROM)</a:t>
            </a:r>
          </a:p>
          <a:p>
            <a:pPr marL="228600" lvl="1">
              <a:spcBef>
                <a:spcPts val="2000"/>
              </a:spcBef>
              <a:buClr>
                <a:schemeClr val="accent1"/>
              </a:buClr>
            </a:pPr>
            <a:r>
              <a:rPr lang="en-US" sz="2065" dirty="0" smtClean="0"/>
              <a:t>For random-access memory the organization is a key design issue</a:t>
            </a:r>
          </a:p>
          <a:p>
            <a:pPr lvl="1"/>
            <a:r>
              <a:rPr lang="en-US" sz="1806" dirty="0" smtClean="0"/>
              <a:t>Organization refers to the physical arrangement of bits to form words</a:t>
            </a:r>
            <a:endParaRPr lang="en-US" sz="1806" dirty="0"/>
          </a:p>
        </p:txBody>
      </p:sp>
      <p:pic>
        <p:nvPicPr>
          <p:cNvPr id="4" name="Picture 3"/>
          <p:cNvPicPr>
            <a:picLocks noChangeAspect="1"/>
          </p:cNvPicPr>
          <p:nvPr/>
        </p:nvPicPr>
        <p:blipFill>
          <a:blip r:embed="rId3"/>
          <a:stretch>
            <a:fillRect/>
          </a:stretch>
        </p:blipFill>
        <p:spPr>
          <a:xfrm>
            <a:off x="4953000" y="381000"/>
            <a:ext cx="2438400" cy="19060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Memory Hierarchy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7556313" cy="4724400"/>
          </a:xfrm>
        </p:spPr>
        <p:txBody>
          <a:bodyPr>
            <a:normAutofit/>
          </a:bodyPr>
          <a:lstStyle/>
          <a:p>
            <a:r>
              <a:rPr lang="en-US" dirty="0" smtClean="0"/>
              <a:t>Design constraints on a computer’s memory can be summed up by three questions:</a:t>
            </a:r>
          </a:p>
          <a:p>
            <a:pPr lvl="1"/>
            <a:r>
              <a:rPr lang="en-US" dirty="0" smtClean="0"/>
              <a:t>How much, how fast, how expensive</a:t>
            </a:r>
          </a:p>
          <a:p>
            <a:r>
              <a:rPr lang="en-US" dirty="0" smtClean="0"/>
              <a:t>There is a trade-off among capacity, access time, and cost</a:t>
            </a:r>
          </a:p>
          <a:p>
            <a:pPr lvl="1"/>
            <a:r>
              <a:rPr lang="en-US" dirty="0" smtClean="0"/>
              <a:t>Faster access time, greater cost per bit</a:t>
            </a:r>
          </a:p>
          <a:p>
            <a:pPr lvl="1"/>
            <a:r>
              <a:rPr lang="en-US" dirty="0" smtClean="0"/>
              <a:t>Greater capacity, smaller cost per bit</a:t>
            </a:r>
          </a:p>
          <a:p>
            <a:pPr lvl="1"/>
            <a:r>
              <a:rPr lang="en-US" dirty="0" smtClean="0"/>
              <a:t>Greater capacity, slower access time</a:t>
            </a:r>
          </a:p>
          <a:p>
            <a:r>
              <a:rPr lang="en-US" dirty="0" smtClean="0"/>
              <a:t>The way out of the memory dilemma is not to rely on a single memory component or technology, but to employ a memory hierarchy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09600" y="381000"/>
            <a:ext cx="7556313" cy="1116106"/>
          </a:xfrm>
        </p:spPr>
        <p:txBody>
          <a:bodyPr/>
          <a:lstStyle/>
          <a:p>
            <a:r>
              <a:rPr lang="en-GB" dirty="0">
                <a:effectLst>
                  <a:outerShdw blurRad="38100" dist="38100" dir="2700000" algn="tl">
                    <a:srgbClr val="000000">
                      <a:alpha val="43137"/>
                    </a:srgbClr>
                  </a:outerShdw>
                </a:effectLst>
              </a:rPr>
              <a:t>Memory Hierarchy - Diagram</a:t>
            </a:r>
          </a:p>
        </p:txBody>
      </p:sp>
      <p:pic>
        <p:nvPicPr>
          <p:cNvPr id="4" name="Picture 3" descr="f1.pdf"/>
          <p:cNvPicPr>
            <a:picLocks noChangeAspect="1"/>
          </p:cNvPicPr>
          <p:nvPr/>
        </p:nvPicPr>
        <mc:AlternateContent>
          <mc:Choice xmlns:ma="http://schemas.microsoft.com/office/mac/drawingml/2008/main" Requires="ma">
            <p:blipFill>
              <a:blip r:embed="rId3"/>
              <a:srcRect l="3529" t="13636" r="4706" b="9091"/>
              <a:stretch>
                <a:fillRect/>
              </a:stretch>
            </p:blipFill>
          </mc:Choice>
          <mc:Fallback>
            <p:blipFill>
              <a:blip r:embed="rId4"/>
              <a:srcRect l="3529" t="13636" r="4706" b="9091"/>
              <a:stretch>
                <a:fillRect/>
              </a:stretch>
            </p:blipFill>
          </mc:Fallback>
        </mc:AlternateContent>
        <p:spPr>
          <a:xfrm>
            <a:off x="1676400" y="935206"/>
            <a:ext cx="5434988" cy="5922794"/>
          </a:xfrm>
          <a:prstGeom prst="rect">
            <a:avLst/>
          </a:prstGeom>
        </p:spPr>
      </p:pic>
    </p:spTree>
  </p:cSld>
  <p:clrMapOvr>
    <a:masterClrMapping/>
  </p:clrMapOvr>
  <mc:AlternateContent>
    <mc:Choice xmlns:mp="http://schemas.microsoft.com/office/mac/powerpoint/2008/main" Requires="mp">
      <mc:AlternateContent>
        <mc:Choice Requires="mp">
          <mp:transition spd="med">
            <mp:cube dir="r"/>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dir="r"/>
          </p:transition>
        </mc:Fallback>
      </mc:AlternateContent>
    </mc:Choice>
    <mc:Fallback>
      <mc:AlternateContent>
        <mc:Choice Requires="mp">
          <p:transition spd="med">
            <p:cover dir="r"/>
          </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p:cover dir="r"/>
          </p:transition>
        </mc:Fallback>
      </mc:AlternateContent>
    </mc:Fallback>
  </mc:AlternateContent>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6542</TotalTime>
  <Words>10874</Words>
  <Application>Microsoft Macintosh PowerPoint</Application>
  <PresentationFormat>On-screen Show (4:3)</PresentationFormat>
  <Paragraphs>969</Paragraphs>
  <Slides>46</Slides>
  <Notes>46</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Advantage</vt:lpstr>
      <vt:lpstr>William Stallings  Computer Organization  and Architecture 9th Edition</vt:lpstr>
      <vt:lpstr>Chapter 4</vt:lpstr>
      <vt:lpstr>Key Characteristics of Computer Memory Systems</vt:lpstr>
      <vt:lpstr>Characteristics of Memory Systems</vt:lpstr>
      <vt:lpstr>Method of Accessing Units of Data</vt:lpstr>
      <vt:lpstr>Capacity and Performance:</vt:lpstr>
      <vt:lpstr>Memory</vt:lpstr>
      <vt:lpstr>Memory Hierarchy</vt:lpstr>
      <vt:lpstr>Memory Hierarchy - Diagram</vt:lpstr>
      <vt:lpstr>Cache and Main Memory</vt:lpstr>
      <vt:lpstr>Cache/Main Memory Structure</vt:lpstr>
      <vt:lpstr>Cache Read Operation</vt:lpstr>
      <vt:lpstr>Typical Cache Organization</vt:lpstr>
      <vt:lpstr>Elements of Cache Design</vt:lpstr>
      <vt:lpstr>Cache Addresses</vt:lpstr>
      <vt:lpstr>Logical  and  Physical  Caches</vt:lpstr>
      <vt:lpstr>Table 4.3      Cache Sizes of Some Processors </vt:lpstr>
      <vt:lpstr>Mapping Function</vt:lpstr>
      <vt:lpstr>Direct   Mapping</vt:lpstr>
      <vt:lpstr>Direct Mapping Cache Organization</vt:lpstr>
      <vt:lpstr>Direct  Mapping  Example</vt:lpstr>
      <vt:lpstr>Direct Mapping Summary</vt:lpstr>
      <vt:lpstr>Victim Cache</vt:lpstr>
      <vt:lpstr>Fully Associative Cache Organization</vt:lpstr>
      <vt:lpstr>Associative   Mapping   Example</vt:lpstr>
      <vt:lpstr>Associative Mapping Summary</vt:lpstr>
      <vt:lpstr>Set Associative Mapping</vt:lpstr>
      <vt:lpstr>Mapping From Main Memory  to Cache:  k-Way  Set Associative</vt:lpstr>
      <vt:lpstr>k-Way  Set Associative Cache Organization</vt:lpstr>
      <vt:lpstr>Set Associative Mapping Summary</vt:lpstr>
      <vt:lpstr>Slide 31</vt:lpstr>
      <vt:lpstr> Varying Associativity Over Cache Size</vt:lpstr>
      <vt:lpstr>Replacement Algorithms</vt:lpstr>
      <vt:lpstr>The four most common replacement algorithms are:</vt:lpstr>
      <vt:lpstr>Write Policy</vt:lpstr>
      <vt:lpstr>Write Through   and Write Back</vt:lpstr>
      <vt:lpstr>Line Size</vt:lpstr>
      <vt:lpstr>Multilevel Caches</vt:lpstr>
      <vt:lpstr>Hit Ratio (L1 &amp; L2) For 8 Kbyte and 16 Kbyte L1</vt:lpstr>
      <vt:lpstr>Unified Versus Split Caches</vt:lpstr>
      <vt:lpstr>Pentium 4  Cache</vt:lpstr>
      <vt:lpstr>Pentium 4 Block Diagram</vt:lpstr>
      <vt:lpstr>Pentium 4 Cache Operating Modes</vt:lpstr>
      <vt:lpstr>ARM Cache Features</vt:lpstr>
      <vt:lpstr>ARM Cache and Write Buffer Organization</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 Cache Memory</dc:title>
  <dc:creator>Adrian J Pullin</dc:creator>
  <cp:lastModifiedBy>Kevin McLaughlin</cp:lastModifiedBy>
  <cp:revision>152</cp:revision>
  <dcterms:created xsi:type="dcterms:W3CDTF">2012-06-19T17:26:14Z</dcterms:created>
  <dcterms:modified xsi:type="dcterms:W3CDTF">2012-06-19T17:33:26Z</dcterms:modified>
</cp:coreProperties>
</file>