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97" r:id="rId2"/>
    <p:sldId id="286" r:id="rId3"/>
    <p:sldId id="287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69" r:id="rId13"/>
    <p:sldId id="270" r:id="rId14"/>
    <p:sldId id="271" r:id="rId15"/>
    <p:sldId id="272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57" r:id="rId24"/>
    <p:sldId id="258" r:id="rId25"/>
    <p:sldId id="259" r:id="rId26"/>
    <p:sldId id="260" r:id="rId27"/>
    <p:sldId id="26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A5EF3-5483-4848-8C67-1633678145B6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5091D-A936-4C74-B245-A4E30ED06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23C7E-1CEA-43B1-8F34-9A2F1206EEAE}" type="slidenum">
              <a:rPr lang="en-US"/>
              <a:pPr/>
              <a:t>5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B7322-4C18-426D-9EB5-DE1CF04E0BAB}" type="slidenum">
              <a:rPr lang="en-US"/>
              <a:pPr/>
              <a:t>28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BFD06-1728-4504-B021-11881DFDFF66}" type="slidenum">
              <a:rPr lang="en-US"/>
              <a:pPr/>
              <a:t>29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064AA-A57C-460C-A010-E6447D8B691C}" type="slidenum">
              <a:rPr lang="en-US"/>
              <a:pPr/>
              <a:t>31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95086-0B97-4EAE-A4D1-BED7CEBC37FA}" type="slidenum">
              <a:rPr lang="en-US"/>
              <a:pPr/>
              <a:t>32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A9A58-FD9E-42DC-B92B-D8382BBA6928}" type="slidenum">
              <a:rPr lang="en-US"/>
              <a:pPr/>
              <a:t>34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C4BCE-A1FF-41A7-955D-7247EC1148B7}" type="slidenum">
              <a:rPr lang="en-US"/>
              <a:pPr/>
              <a:t>35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5A147-1284-446C-9208-15B09D06BD90}" type="slidenum">
              <a:rPr lang="en-US"/>
              <a:pPr/>
              <a:t>36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33617-B5C0-40B7-AAE6-8907BF944228}" type="slidenum">
              <a:rPr lang="en-US"/>
              <a:pPr/>
              <a:t>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DA9BD-5214-4348-A750-93502089BC0F}" type="slidenum">
              <a:rPr lang="en-US"/>
              <a:pPr/>
              <a:t>7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28079-150B-4755-AA50-08F0FD17B8BE}" type="slidenum">
              <a:rPr lang="en-US"/>
              <a:pPr/>
              <a:t>8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DC438-A991-4BE5-AF34-771E62C037E1}" type="slidenum">
              <a:rPr lang="en-US"/>
              <a:pPr/>
              <a:t>9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8714A-3178-48D2-8737-EBDA72F84744}" type="slidenum">
              <a:rPr lang="en-US"/>
              <a:pPr/>
              <a:t>11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2320F-A65D-4668-BDE1-72EAC53DBE35}" type="slidenum">
              <a:rPr lang="en-US"/>
              <a:pPr/>
              <a:t>12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0073E-19EB-4E7A-ABCB-C6FF6EBEC283}" type="slidenum">
              <a:rPr lang="en-US"/>
              <a:pPr/>
              <a:t>13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00309-74EC-478E-886A-738EAA0CE4E3}" type="slidenum">
              <a:rPr lang="en-US"/>
              <a:pPr/>
              <a:t>14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1E3B35-5497-4A7D-B88A-AEB985A962CC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62B031-045B-49A5-B2AB-3AF25BFC1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E3B35-5497-4A7D-B88A-AEB985A962CC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2B031-045B-49A5-B2AB-3AF25BFC1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E3B35-5497-4A7D-B88A-AEB985A962CC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2B031-045B-49A5-B2AB-3AF25BFC1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E3B35-5497-4A7D-B88A-AEB985A962CC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2B031-045B-49A5-B2AB-3AF25BFC1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1E3B35-5497-4A7D-B88A-AEB985A962CC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62B031-045B-49A5-B2AB-3AF25BFC1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E3B35-5497-4A7D-B88A-AEB985A962CC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62B031-045B-49A5-B2AB-3AF25BFC1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E3B35-5497-4A7D-B88A-AEB985A962CC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62B031-045B-49A5-B2AB-3AF25BFC1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E3B35-5497-4A7D-B88A-AEB985A962CC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2B031-045B-49A5-B2AB-3AF25BFC1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E3B35-5497-4A7D-B88A-AEB985A962CC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2B031-045B-49A5-B2AB-3AF25BFC1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1E3B35-5497-4A7D-B88A-AEB985A962CC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62B031-045B-49A5-B2AB-3AF25BFC1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1E3B35-5497-4A7D-B88A-AEB985A962CC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62B031-045B-49A5-B2AB-3AF25BFC1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51E3B35-5497-4A7D-B88A-AEB985A962CC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762B031-045B-49A5-B2AB-3AF25BFC1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br>
              <a:rPr lang="en-US" dirty="0" smtClean="0"/>
            </a:br>
            <a:r>
              <a:rPr lang="en-US" dirty="0" err="1" smtClean="0"/>
              <a:t>Input/Output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2438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Group 7</a:t>
            </a:r>
          </a:p>
          <a:p>
            <a:endParaRPr lang="en-US" dirty="0" smtClean="0"/>
          </a:p>
          <a:p>
            <a:r>
              <a:rPr lang="en-US" dirty="0" err="1" smtClean="0"/>
              <a:t>Jhonathan</a:t>
            </a:r>
            <a:r>
              <a:rPr lang="en-US" dirty="0" smtClean="0"/>
              <a:t> </a:t>
            </a:r>
            <a:r>
              <a:rPr lang="en-US" dirty="0" err="1" smtClean="0"/>
              <a:t>Briceño</a:t>
            </a:r>
            <a:endParaRPr lang="en-US" dirty="0" smtClean="0"/>
          </a:p>
          <a:p>
            <a:r>
              <a:rPr lang="en-US" dirty="0" err="1" smtClean="0"/>
              <a:t>Reginal</a:t>
            </a:r>
            <a:r>
              <a:rPr lang="en-US" dirty="0" smtClean="0"/>
              <a:t> Etienne</a:t>
            </a:r>
          </a:p>
          <a:p>
            <a:r>
              <a:rPr lang="en-US" dirty="0" smtClean="0"/>
              <a:t>Christian Kruger</a:t>
            </a:r>
          </a:p>
          <a:p>
            <a:r>
              <a:rPr lang="en-US" dirty="0" smtClean="0"/>
              <a:t>Felix Martinez</a:t>
            </a:r>
          </a:p>
          <a:p>
            <a:r>
              <a:rPr lang="en-US" dirty="0" smtClean="0"/>
              <a:t>Dane </a:t>
            </a:r>
            <a:r>
              <a:rPr lang="en-US" dirty="0" err="1" smtClean="0"/>
              <a:t>Minott</a:t>
            </a:r>
            <a:endParaRPr lang="en-US" dirty="0" smtClean="0"/>
          </a:p>
          <a:p>
            <a:r>
              <a:rPr lang="en-US" dirty="0" err="1" smtClean="0"/>
              <a:t>Immer</a:t>
            </a:r>
            <a:r>
              <a:rPr lang="en-US" dirty="0" smtClean="0"/>
              <a:t> S Rivera</a:t>
            </a:r>
          </a:p>
          <a:p>
            <a:r>
              <a:rPr lang="en-US" dirty="0" smtClean="0"/>
              <a:t>Ander </a:t>
            </a:r>
            <a:r>
              <a:rPr lang="en-US" dirty="0" err="1" smtClean="0"/>
              <a:t>Sahonero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Three Techniques for </a:t>
            </a:r>
            <a:br>
              <a:rPr lang="en-GB"/>
            </a:br>
            <a:r>
              <a:rPr lang="en-GB"/>
              <a:t>Input of a Block of Data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 b="3952"/>
          <a:stretch>
            <a:fillRect/>
          </a:stretch>
        </p:blipFill>
        <p:spPr bwMode="auto">
          <a:xfrm>
            <a:off x="990600" y="1447800"/>
            <a:ext cx="7315200" cy="523479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Commands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CPU issues address</a:t>
            </a:r>
          </a:p>
          <a:p>
            <a:pPr lvl="1"/>
            <a:r>
              <a:rPr lang="en-US"/>
              <a:t>Identifies module</a:t>
            </a:r>
          </a:p>
          <a:p>
            <a:r>
              <a:rPr lang="en-US"/>
              <a:t>CPU issues command</a:t>
            </a:r>
          </a:p>
          <a:p>
            <a:pPr lvl="1"/>
            <a:r>
              <a:rPr lang="en-US"/>
              <a:t>Control - telling module what to do</a:t>
            </a:r>
          </a:p>
          <a:p>
            <a:pPr lvl="2"/>
            <a:r>
              <a:rPr lang="en-US"/>
              <a:t>e.g. spin up disk</a:t>
            </a:r>
          </a:p>
          <a:p>
            <a:pPr lvl="1"/>
            <a:r>
              <a:rPr lang="en-US"/>
              <a:t>Test - check status</a:t>
            </a:r>
          </a:p>
          <a:p>
            <a:pPr lvl="2"/>
            <a:r>
              <a:rPr lang="en-US"/>
              <a:t>e.g. power? Error?</a:t>
            </a:r>
          </a:p>
          <a:p>
            <a:pPr lvl="1"/>
            <a:r>
              <a:rPr lang="en-US"/>
              <a:t>Read/Write</a:t>
            </a:r>
          </a:p>
          <a:p>
            <a:pPr lvl="2"/>
            <a:r>
              <a:rPr lang="en-US"/>
              <a:t>Module transfers data via buffer from/to device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Commands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CPU issues address</a:t>
            </a:r>
          </a:p>
          <a:p>
            <a:pPr lvl="1"/>
            <a:r>
              <a:rPr lang="en-US"/>
              <a:t>Identifies module (&amp; device if &gt;1 per module)</a:t>
            </a:r>
          </a:p>
          <a:p>
            <a:r>
              <a:rPr lang="en-US"/>
              <a:t>CPU issues command</a:t>
            </a:r>
          </a:p>
          <a:p>
            <a:pPr lvl="1"/>
            <a:r>
              <a:rPr lang="en-US"/>
              <a:t>Control - telling module what to do</a:t>
            </a:r>
          </a:p>
          <a:p>
            <a:pPr lvl="2"/>
            <a:r>
              <a:rPr lang="en-US"/>
              <a:t>e.g. spin up disk</a:t>
            </a:r>
          </a:p>
          <a:p>
            <a:pPr lvl="1"/>
            <a:r>
              <a:rPr lang="en-US"/>
              <a:t>Test - check status</a:t>
            </a:r>
          </a:p>
          <a:p>
            <a:pPr lvl="2"/>
            <a:r>
              <a:rPr lang="en-US"/>
              <a:t>e.g. power? Error?</a:t>
            </a:r>
          </a:p>
          <a:p>
            <a:pPr lvl="1"/>
            <a:r>
              <a:rPr lang="en-US"/>
              <a:t>Read/Write</a:t>
            </a:r>
          </a:p>
          <a:p>
            <a:pPr lvl="2"/>
            <a:r>
              <a:rPr lang="en-US"/>
              <a:t>Module transfers data via buffer from/to device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Addressing I/O Devices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programmed I/O data transfer is very like memory access (CPU viewpoint)</a:t>
            </a:r>
          </a:p>
          <a:p>
            <a:r>
              <a:rPr lang="en-US" dirty="0"/>
              <a:t>Each device given unique identifier</a:t>
            </a:r>
          </a:p>
          <a:p>
            <a:r>
              <a:rPr lang="en-US" dirty="0"/>
              <a:t>CPU commands contain identifier (address)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Mapping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Memory mapped I/O</a:t>
            </a:r>
          </a:p>
          <a:p>
            <a:pPr lvl="1"/>
            <a:r>
              <a:rPr lang="en-US" sz="2000"/>
              <a:t>Devices and memory share an address space</a:t>
            </a:r>
          </a:p>
          <a:p>
            <a:pPr lvl="1"/>
            <a:r>
              <a:rPr lang="en-US" sz="2000"/>
              <a:t>I/O looks just like memory read/write</a:t>
            </a:r>
          </a:p>
          <a:p>
            <a:pPr lvl="1"/>
            <a:r>
              <a:rPr lang="en-US" sz="2000"/>
              <a:t>No special commands for I/O</a:t>
            </a:r>
          </a:p>
          <a:p>
            <a:pPr lvl="2"/>
            <a:r>
              <a:rPr lang="en-US" sz="1800"/>
              <a:t>Large selection of memory access commands available</a:t>
            </a:r>
          </a:p>
          <a:p>
            <a:r>
              <a:rPr lang="en-US" sz="2400"/>
              <a:t>Isolated I/O</a:t>
            </a:r>
          </a:p>
          <a:p>
            <a:pPr lvl="1"/>
            <a:r>
              <a:rPr lang="en-US" sz="2000"/>
              <a:t>Separate address spaces</a:t>
            </a:r>
          </a:p>
          <a:p>
            <a:pPr lvl="1"/>
            <a:r>
              <a:rPr lang="en-US" sz="2000"/>
              <a:t>Need I/O or memory select lines</a:t>
            </a:r>
          </a:p>
          <a:p>
            <a:pPr lvl="1"/>
            <a:r>
              <a:rPr lang="en-US" sz="2000"/>
              <a:t>Special commands for I/O</a:t>
            </a:r>
          </a:p>
          <a:p>
            <a:pPr lvl="2"/>
            <a:r>
              <a:rPr lang="en-US"/>
              <a:t>Limited set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Memory Mapped and Isolated I/O</a:t>
            </a: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 cstate="print"/>
          <a:srcRect b="68855"/>
          <a:stretch>
            <a:fillRect/>
          </a:stretch>
        </p:blipFill>
        <p:spPr bwMode="auto">
          <a:xfrm>
            <a:off x="2057400" y="1524000"/>
            <a:ext cx="4789488" cy="20335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2" cstate="print"/>
          <a:srcRect t="35556" b="38918"/>
          <a:stretch>
            <a:fillRect/>
          </a:stretch>
        </p:blipFill>
        <p:spPr bwMode="auto">
          <a:xfrm>
            <a:off x="2209800" y="3657600"/>
            <a:ext cx="4495800" cy="15652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2" cstate="print"/>
          <a:srcRect t="68376" b="11566"/>
          <a:stretch>
            <a:fillRect/>
          </a:stretch>
        </p:blipFill>
        <p:spPr bwMode="auto">
          <a:xfrm>
            <a:off x="2209800" y="5334000"/>
            <a:ext cx="4495800" cy="12493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Interrupt Driven I/O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Overcomes CPU waiting</a:t>
            </a:r>
          </a:p>
          <a:p>
            <a:r>
              <a:rPr lang="en-US" dirty="0"/>
              <a:t>No repeated CPU checking of device</a:t>
            </a:r>
          </a:p>
          <a:p>
            <a:r>
              <a:rPr lang="en-US" dirty="0"/>
              <a:t>I/O module interrupts when ready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Interrupt Driven I/O</a:t>
            </a:r>
            <a:br>
              <a:rPr lang="en-US" sz="4000"/>
            </a:br>
            <a:r>
              <a:rPr lang="en-US" sz="4000"/>
              <a:t>Basic Operation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CPU issues read command</a:t>
            </a:r>
          </a:p>
          <a:p>
            <a:r>
              <a:rPr lang="en-US"/>
              <a:t>I/O module gets data from peripheral whilst CPU does other work</a:t>
            </a:r>
          </a:p>
          <a:p>
            <a:r>
              <a:rPr lang="en-US"/>
              <a:t>I/O module interrupts CPU</a:t>
            </a:r>
          </a:p>
          <a:p>
            <a:r>
              <a:rPr lang="en-US"/>
              <a:t>CPU requests data</a:t>
            </a:r>
          </a:p>
          <a:p>
            <a:r>
              <a:rPr lang="en-US"/>
              <a:t>I/O module transfers data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/>
              <a:t>Simple Interrupt</a:t>
            </a:r>
            <a:br>
              <a:rPr lang="en-GB" sz="4000"/>
            </a:br>
            <a:r>
              <a:rPr lang="en-GB" sz="4000"/>
              <a:t>Processing</a:t>
            </a:r>
            <a:endParaRPr lang="en-US" sz="400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892"/>
          <a:stretch>
            <a:fillRect/>
          </a:stretch>
        </p:blipFill>
        <p:spPr>
          <a:xfrm>
            <a:off x="4572000" y="228600"/>
            <a:ext cx="4376738" cy="6430963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/>
              <a:t>Changes in Memory and Registers</a:t>
            </a:r>
            <a:br>
              <a:rPr lang="en-GB" sz="2400"/>
            </a:br>
            <a:r>
              <a:rPr lang="en-GB" sz="2400"/>
              <a:t>for an Interrupt</a:t>
            </a:r>
            <a:endParaRPr lang="en-US" sz="240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754"/>
          <a:stretch>
            <a:fillRect/>
          </a:stretch>
        </p:blipFill>
        <p:spPr>
          <a:xfrm>
            <a:off x="2209801" y="1429786"/>
            <a:ext cx="4648200" cy="5246395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External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r>
              <a:rPr lang="en-US" dirty="0" smtClean="0"/>
              <a:t>What are external devices?</a:t>
            </a:r>
          </a:p>
          <a:p>
            <a:endParaRPr lang="en-US" dirty="0" smtClean="0"/>
          </a:p>
          <a:p>
            <a:r>
              <a:rPr lang="en-US" dirty="0" smtClean="0"/>
              <a:t>Three categories:</a:t>
            </a:r>
          </a:p>
          <a:p>
            <a:pPr lvl="1"/>
            <a:r>
              <a:rPr lang="en-US" dirty="0" smtClean="0"/>
              <a:t>Human readable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Machine readable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Communication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374342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86000"/>
            <a:ext cx="376901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Issues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do you identify the module issuing the interrupt?</a:t>
            </a:r>
          </a:p>
          <a:p>
            <a:r>
              <a:rPr lang="en-US"/>
              <a:t>How do you deal with multiple interrupts?</a:t>
            </a:r>
          </a:p>
          <a:p>
            <a:pPr lvl="1"/>
            <a:r>
              <a:rPr lang="en-US"/>
              <a:t>i.e. an interrupt handler being interrupted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/>
              <a:t>82C59A Interrupt</a:t>
            </a:r>
            <a:br>
              <a:rPr lang="en-US" sz="3200"/>
            </a:br>
            <a:r>
              <a:rPr lang="en-US" sz="3200"/>
              <a:t>Controller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15" t="4410" r="14850" b="9837"/>
          <a:stretch>
            <a:fillRect/>
          </a:stretch>
        </p:blipFill>
        <p:spPr>
          <a:xfrm>
            <a:off x="4038600" y="228600"/>
            <a:ext cx="4847831" cy="6278563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Intel 82C55A </a:t>
            </a:r>
            <a:br>
              <a:rPr lang="en-GB" sz="4000"/>
            </a:br>
            <a:r>
              <a:rPr lang="en-GB" sz="4000"/>
              <a:t>Programmable Peripheral Interface</a:t>
            </a:r>
            <a:endParaRPr lang="en-US" sz="400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0863" y="1646238"/>
            <a:ext cx="5862274" cy="4525962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638"/>
            <a:ext cx="73152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INTEL 82C59A INTERRUPT CONTROLLER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876800" cy="4906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To allow the 80386 to handle a variety of devices, it is usually configured with and external interrupt arbiter. The 82C59A</a:t>
            </a:r>
          </a:p>
          <a:p>
            <a:pPr algn="just"/>
            <a:r>
              <a:rPr lang="en-US" sz="2400" dirty="0"/>
              <a:t>External devices are </a:t>
            </a:r>
            <a:r>
              <a:rPr lang="en-US" sz="2400" dirty="0" smtClean="0"/>
              <a:t>connected </a:t>
            </a:r>
            <a:r>
              <a:rPr lang="en-US" sz="2400" dirty="0"/>
              <a:t>to the 82C59A which in </a:t>
            </a:r>
            <a:r>
              <a:rPr lang="en-US" sz="2400" dirty="0" smtClean="0"/>
              <a:t>turn is </a:t>
            </a:r>
            <a:r>
              <a:rPr lang="en-US" sz="2400" dirty="0"/>
              <a:t>connected to the 80386</a:t>
            </a:r>
          </a:p>
          <a:p>
            <a:pPr algn="just"/>
            <a:r>
              <a:rPr lang="en-US" sz="2400" dirty="0"/>
              <a:t>A single 82C59 A can handle up to eight modules, if control for more than eight modules is required a cascade arrangement can be used</a:t>
            </a:r>
          </a:p>
          <a:p>
            <a:endParaRPr lang="en-US" dirty="0"/>
          </a:p>
        </p:txBody>
      </p:sp>
      <p:pic>
        <p:nvPicPr>
          <p:cNvPr id="1026" name="Picture 2" descr="C:\JHONATHAN\college classes\computer design\scan1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0" y="1524000"/>
            <a:ext cx="3526724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8077200" cy="56388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The 82C59A is responsible for the management of the </a:t>
            </a:r>
            <a:r>
              <a:rPr lang="en-US" dirty="0" smtClean="0"/>
              <a:t>interrupts</a:t>
            </a:r>
            <a:endParaRPr lang="en-US" dirty="0"/>
          </a:p>
          <a:p>
            <a:pPr algn="just"/>
            <a:r>
              <a:rPr lang="en-US" dirty="0"/>
              <a:t>The 82C59A is programmable</a:t>
            </a:r>
          </a:p>
          <a:p>
            <a:pPr algn="just"/>
            <a:r>
              <a:rPr lang="en-US" dirty="0"/>
              <a:t>The 80836 determines the priority scheme to be used by setting a control word in the 82C59A</a:t>
            </a:r>
          </a:p>
          <a:p>
            <a:pPr algn="just"/>
            <a:r>
              <a:rPr lang="en-US" i="1" dirty="0"/>
              <a:t>Interrupt modes:</a:t>
            </a:r>
            <a:endParaRPr lang="en-US" dirty="0"/>
          </a:p>
          <a:p>
            <a:pPr algn="just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Fully </a:t>
            </a:r>
            <a:r>
              <a:rPr lang="en-US" u="sng" dirty="0"/>
              <a:t>nested:</a:t>
            </a:r>
            <a:r>
              <a:rPr lang="en-US" dirty="0"/>
              <a:t> the interrupt requests are ordered from 0 (IR0) through 7 (IR7)</a:t>
            </a:r>
          </a:p>
          <a:p>
            <a:pPr algn="just">
              <a:buNone/>
            </a:pPr>
            <a:r>
              <a:rPr lang="en-US" dirty="0" smtClean="0"/>
              <a:t>     </a:t>
            </a:r>
            <a:r>
              <a:rPr lang="en-US" u="sng" dirty="0" smtClean="0"/>
              <a:t>Rotating</a:t>
            </a:r>
            <a:r>
              <a:rPr lang="en-US" u="sng" dirty="0"/>
              <a:t>:</a:t>
            </a:r>
            <a:r>
              <a:rPr lang="en-US" dirty="0"/>
              <a:t> In some applications a number of interrupts devices are of equal priority. In this mode a device, after being serviced, receives the lowest priority in the group </a:t>
            </a:r>
          </a:p>
          <a:p>
            <a:pPr algn="just">
              <a:buNone/>
            </a:pPr>
            <a:r>
              <a:rPr lang="en-US" dirty="0" smtClean="0"/>
              <a:t>     </a:t>
            </a:r>
            <a:r>
              <a:rPr lang="en-US" u="sng" dirty="0" smtClean="0"/>
              <a:t>Special </a:t>
            </a:r>
            <a:r>
              <a:rPr lang="en-US" u="sng" dirty="0"/>
              <a:t>mask:</a:t>
            </a:r>
            <a:r>
              <a:rPr lang="en-US" dirty="0"/>
              <a:t> this allows the processor to inhibit interrupts from certain devices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ITNEL 82C55A PROGRAMMABLE PERIPHERAL INTERFACE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1676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The 82C55A is a single-chip general-purpose I/O module designed for use with the Intel 80386 processor </a:t>
            </a:r>
          </a:p>
          <a:p>
            <a:pPr algn="just"/>
            <a:r>
              <a:rPr lang="en-US" dirty="0"/>
              <a:t>The 24 I/O lines are programmable by the 80386 by means of the control register</a:t>
            </a:r>
          </a:p>
          <a:p>
            <a:pPr algn="just"/>
            <a:r>
              <a:rPr lang="en-US" dirty="0"/>
              <a:t>The 24 lines are divided in three 8-bit groups (A, B, 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3" name="Picture 5" descr="C:\JHONATHAN\college classes\computer design\scan2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73159"/>
            <a:ext cx="5791200" cy="36848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8305800" cy="5668963"/>
          </a:xfrm>
        </p:spPr>
        <p:txBody>
          <a:bodyPr/>
          <a:lstStyle/>
          <a:p>
            <a:r>
              <a:rPr lang="en-US" dirty="0"/>
              <a:t>Each group can function as an 8 bit port, in addition group C is subdivided into 4 bit groups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82C55A </a:t>
            </a:r>
            <a:r>
              <a:rPr lang="en-US" dirty="0"/>
              <a:t>includes an 8 bits bidirectional data bus (D0 through D7) used to transfer data to and from the I/O ports </a:t>
            </a:r>
            <a:endParaRPr lang="en-US" dirty="0" smtClean="0"/>
          </a:p>
          <a:p>
            <a:r>
              <a:rPr lang="en-US" dirty="0"/>
              <a:t>The reset line is used to initialized the module</a:t>
            </a:r>
          </a:p>
          <a:p>
            <a:r>
              <a:rPr lang="en-US" dirty="0"/>
              <a:t>The control register is loaded by the processor to control the mode of operation and to define signals</a:t>
            </a:r>
          </a:p>
          <a:p>
            <a:r>
              <a:rPr lang="en-US" dirty="0"/>
              <a:t>Control signals serve two principal purposes handshaking and interrupt request. Handshaking is a simple timing mechanism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343400" cy="55165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Because the 82C55A is programmable via the control register, it can be used to control a variety of simple peripheral devices</a:t>
            </a:r>
          </a:p>
          <a:p>
            <a:pPr algn="just"/>
            <a:r>
              <a:rPr lang="en-US" dirty="0"/>
              <a:t>The keyboard provides 8 bits of input</a:t>
            </a:r>
          </a:p>
          <a:p>
            <a:pPr algn="just"/>
            <a:r>
              <a:rPr lang="en-US" dirty="0"/>
              <a:t>Two of these bits SHIFT and CONTROL have special meaning to the keyboard handing program executing in the processor </a:t>
            </a:r>
          </a:p>
          <a:p>
            <a:pPr algn="just"/>
            <a:r>
              <a:rPr lang="en-US" dirty="0"/>
              <a:t>The display is also linked by an 8 bit data port and again two lines have special meanings to the display.</a:t>
            </a:r>
          </a:p>
          <a:p>
            <a:endParaRPr lang="en-US" dirty="0"/>
          </a:p>
        </p:txBody>
      </p:sp>
      <p:pic>
        <p:nvPicPr>
          <p:cNvPr id="16386" name="Picture 2" descr="C:\JHONATHAN\college classes\computer design\scan3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407409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Memory Access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Interrupt driven and programmed I/O require active CPU intervention</a:t>
            </a:r>
          </a:p>
          <a:p>
            <a:pPr lvl="1"/>
            <a:r>
              <a:rPr lang="en-GB"/>
              <a:t>Transfer rate is limited</a:t>
            </a:r>
          </a:p>
          <a:p>
            <a:pPr lvl="1"/>
            <a:r>
              <a:rPr lang="en-GB"/>
              <a:t>CPU is tied up</a:t>
            </a:r>
          </a:p>
          <a:p>
            <a:r>
              <a:rPr lang="en-GB"/>
              <a:t>DMA is the answer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DMA Function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Additional Module (hardware) on bus</a:t>
            </a:r>
          </a:p>
          <a:p>
            <a:r>
              <a:rPr lang="en-GB"/>
              <a:t>DMA controller takes over from CPU for I/O</a:t>
            </a:r>
          </a:p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r>
              <a:rPr lang="en-US" dirty="0" smtClean="0"/>
              <a:t>Keyboard/Monitor</a:t>
            </a:r>
          </a:p>
          <a:p>
            <a:pPr lvl="1"/>
            <a:r>
              <a:rPr lang="en-US" dirty="0" smtClean="0"/>
              <a:t>The International Reference Alphabet (IRA)</a:t>
            </a:r>
          </a:p>
          <a:p>
            <a:pPr lvl="1"/>
            <a:r>
              <a:rPr lang="en-US" dirty="0" smtClean="0"/>
              <a:t>IRA Control Characters</a:t>
            </a:r>
          </a:p>
          <a:p>
            <a:r>
              <a:rPr lang="en-US" dirty="0" smtClean="0"/>
              <a:t>Disk Drive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76844"/>
            <a:ext cx="4272095" cy="363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Typical DMA Module Diagram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 cstate="print"/>
          <a:srcRect l="5418" t="15196" r="31606" b="35957"/>
          <a:stretch>
            <a:fillRect/>
          </a:stretch>
        </p:blipFill>
        <p:spPr bwMode="auto">
          <a:xfrm>
            <a:off x="1828800" y="1447800"/>
            <a:ext cx="5157453" cy="5181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DMA Operation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CPU tells DMA controller:-</a:t>
            </a:r>
          </a:p>
          <a:p>
            <a:pPr lvl="1"/>
            <a:r>
              <a:rPr lang="en-GB"/>
              <a:t>Read/Write</a:t>
            </a:r>
          </a:p>
          <a:p>
            <a:pPr lvl="1"/>
            <a:r>
              <a:rPr lang="en-GB"/>
              <a:t>Device address</a:t>
            </a:r>
          </a:p>
          <a:p>
            <a:pPr lvl="1"/>
            <a:r>
              <a:rPr lang="en-GB"/>
              <a:t>Starting address of memory block for data</a:t>
            </a:r>
          </a:p>
          <a:p>
            <a:pPr lvl="1"/>
            <a:r>
              <a:rPr lang="en-GB"/>
              <a:t>Amount of data to be transferred</a:t>
            </a:r>
          </a:p>
          <a:p>
            <a:r>
              <a:rPr lang="en-GB"/>
              <a:t>CPU carries on with other work</a:t>
            </a:r>
          </a:p>
          <a:p>
            <a:r>
              <a:rPr lang="en-GB"/>
              <a:t>DMA controller deals with transfer</a:t>
            </a:r>
          </a:p>
          <a:p>
            <a:r>
              <a:rPr lang="en-GB"/>
              <a:t>DMA controller sends interrupt when finished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DMA Transfer</a:t>
            </a:r>
            <a:br>
              <a:rPr lang="en-GB"/>
            </a:br>
            <a:r>
              <a:rPr lang="en-GB"/>
              <a:t>Cycle Stealing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DMA controller takes over bus for a cycle</a:t>
            </a:r>
          </a:p>
          <a:p>
            <a:r>
              <a:rPr lang="en-GB"/>
              <a:t>Transfer of one word of data</a:t>
            </a:r>
          </a:p>
          <a:p>
            <a:r>
              <a:rPr lang="en-GB"/>
              <a:t>Not an interrupt</a:t>
            </a:r>
          </a:p>
          <a:p>
            <a:pPr lvl="1"/>
            <a:r>
              <a:rPr lang="en-GB"/>
              <a:t>CPU does not switch context</a:t>
            </a:r>
          </a:p>
          <a:p>
            <a:r>
              <a:rPr lang="en-GB"/>
              <a:t>CPU suspended just before it accesses bus</a:t>
            </a:r>
          </a:p>
          <a:p>
            <a:pPr lvl="1"/>
            <a:r>
              <a:rPr lang="en-GB"/>
              <a:t>i.e. before an operand or data fetch or a data write</a:t>
            </a:r>
          </a:p>
          <a:p>
            <a:r>
              <a:rPr lang="en-GB"/>
              <a:t>Slows down CPU but not as much as CPU doing transfer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DMA and Interrupt Breakpoints During an Instruction Cycle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 cstate="print"/>
          <a:srcRect b="19627"/>
          <a:stretch>
            <a:fillRect/>
          </a:stretch>
        </p:blipFill>
        <p:spPr bwMode="auto">
          <a:xfrm>
            <a:off x="307975" y="1447800"/>
            <a:ext cx="8528050" cy="4648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DMA Configurations (1)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178800" cy="2111375"/>
          </a:xfrm>
        </p:spPr>
        <p:txBody>
          <a:bodyPr/>
          <a:lstStyle/>
          <a:p>
            <a:r>
              <a:rPr lang="en-GB" dirty="0"/>
              <a:t>Single Bus, Detached DMA controller</a:t>
            </a:r>
          </a:p>
          <a:p>
            <a:r>
              <a:rPr lang="en-GB" dirty="0"/>
              <a:t>Each transfer uses bus twice</a:t>
            </a:r>
          </a:p>
          <a:p>
            <a:pPr lvl="1"/>
            <a:r>
              <a:rPr lang="en-GB" dirty="0"/>
              <a:t>I/O to DMA then DMA to memory</a:t>
            </a:r>
          </a:p>
          <a:p>
            <a:r>
              <a:rPr lang="en-GB" dirty="0"/>
              <a:t>CPU is suspended twice</a:t>
            </a:r>
          </a:p>
        </p:txBody>
      </p:sp>
      <p:pic>
        <p:nvPicPr>
          <p:cNvPr id="42006" name="Picture 22"/>
          <p:cNvPicPr>
            <a:picLocks noChangeAspect="1" noChangeArrowheads="1"/>
          </p:cNvPicPr>
          <p:nvPr/>
        </p:nvPicPr>
        <p:blipFill>
          <a:blip r:embed="rId3" cstate="print"/>
          <a:srcRect l="12871" t="7666" r="12871" b="81479"/>
          <a:stretch>
            <a:fillRect/>
          </a:stretch>
        </p:blipFill>
        <p:spPr bwMode="auto">
          <a:xfrm>
            <a:off x="533400" y="1600200"/>
            <a:ext cx="8153400" cy="154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DMA Configurations (2)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86200"/>
            <a:ext cx="8178800" cy="2971800"/>
          </a:xfrm>
        </p:spPr>
        <p:txBody>
          <a:bodyPr/>
          <a:lstStyle/>
          <a:p>
            <a:r>
              <a:rPr lang="en-GB"/>
              <a:t>Single Bus, Integrated DMA controller</a:t>
            </a:r>
          </a:p>
          <a:p>
            <a:r>
              <a:rPr lang="en-GB"/>
              <a:t>Controller may support &gt;1 device</a:t>
            </a:r>
          </a:p>
          <a:p>
            <a:r>
              <a:rPr lang="en-GB"/>
              <a:t>Each transfer uses bus once</a:t>
            </a:r>
          </a:p>
          <a:p>
            <a:pPr lvl="1"/>
            <a:r>
              <a:rPr lang="en-GB"/>
              <a:t>DMA to memory</a:t>
            </a:r>
          </a:p>
          <a:p>
            <a:r>
              <a:rPr lang="en-GB"/>
              <a:t>CPU is suspended once</a:t>
            </a:r>
          </a:p>
        </p:txBody>
      </p:sp>
      <p:pic>
        <p:nvPicPr>
          <p:cNvPr id="43036" name="Picture 28"/>
          <p:cNvPicPr>
            <a:picLocks noChangeAspect="1" noChangeArrowheads="1"/>
          </p:cNvPicPr>
          <p:nvPr/>
        </p:nvPicPr>
        <p:blipFill>
          <a:blip r:embed="rId3" cstate="print"/>
          <a:srcRect l="12039" t="25034" r="13445" b="52171"/>
          <a:stretch>
            <a:fillRect/>
          </a:stretch>
        </p:blipFill>
        <p:spPr bwMode="auto">
          <a:xfrm>
            <a:off x="1524000" y="1524000"/>
            <a:ext cx="5943600" cy="23540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DMA Configurations (3)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4114800"/>
            <a:ext cx="8178800" cy="2514600"/>
          </a:xfrm>
        </p:spPr>
        <p:txBody>
          <a:bodyPr/>
          <a:lstStyle/>
          <a:p>
            <a:r>
              <a:rPr lang="en-GB"/>
              <a:t>Separate I/O Bus</a:t>
            </a:r>
          </a:p>
          <a:p>
            <a:r>
              <a:rPr lang="en-GB"/>
              <a:t>Bus supports all DMA enabled devices</a:t>
            </a:r>
          </a:p>
          <a:p>
            <a:r>
              <a:rPr lang="en-GB"/>
              <a:t>Each transfer uses bus once</a:t>
            </a:r>
          </a:p>
          <a:p>
            <a:pPr lvl="1"/>
            <a:r>
              <a:rPr lang="en-GB"/>
              <a:t>DMA to memory</a:t>
            </a:r>
          </a:p>
          <a:p>
            <a:r>
              <a:rPr lang="en-GB"/>
              <a:t>CPU is suspended once</a:t>
            </a:r>
          </a:p>
        </p:txBody>
      </p:sp>
      <p:pic>
        <p:nvPicPr>
          <p:cNvPr id="44067" name="Picture 35"/>
          <p:cNvPicPr>
            <a:picLocks noChangeAspect="1" noChangeArrowheads="1"/>
          </p:cNvPicPr>
          <p:nvPr/>
        </p:nvPicPr>
        <p:blipFill>
          <a:blip r:embed="rId3" cstate="print"/>
          <a:srcRect l="12039" t="48915" r="13445" b="25034"/>
          <a:stretch>
            <a:fillRect/>
          </a:stretch>
        </p:blipFill>
        <p:spPr bwMode="auto">
          <a:xfrm>
            <a:off x="1676400" y="1524000"/>
            <a:ext cx="5791200" cy="262203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Intel 8237A DMA Controller</a:t>
            </a:r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90000"/>
              </a:lnSpc>
            </a:pPr>
            <a:r>
              <a:rPr lang="en-GB" sz="2000"/>
              <a:t>Interfaces to 80x86 family and DRAM</a:t>
            </a:r>
          </a:p>
          <a:p>
            <a:pPr marL="457200" indent="-457200">
              <a:lnSpc>
                <a:spcPct val="90000"/>
              </a:lnSpc>
            </a:pPr>
            <a:r>
              <a:rPr lang="en-GB" sz="2000"/>
              <a:t>When DMA module needs buses it sends HOLD signal to processor</a:t>
            </a:r>
          </a:p>
          <a:p>
            <a:pPr marL="457200" indent="-457200">
              <a:lnSpc>
                <a:spcPct val="90000"/>
              </a:lnSpc>
            </a:pPr>
            <a:r>
              <a:rPr lang="en-GB" sz="2000"/>
              <a:t>CPU responds HLDA (hold acknowledge) 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1800"/>
              <a:t>DMA module can use buses</a:t>
            </a:r>
          </a:p>
          <a:p>
            <a:pPr marL="457200" indent="-457200">
              <a:lnSpc>
                <a:spcPct val="90000"/>
              </a:lnSpc>
            </a:pPr>
            <a:r>
              <a:rPr lang="en-GB" sz="2000"/>
              <a:t>E.g. transfer data from memory to disk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GB" sz="1800"/>
              <a:t>Device requests service of DMA by pulling DREQ (DMA request) high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GB" sz="1800"/>
              <a:t>DMA puts high on HRQ (hold request), 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GB" sz="1800"/>
              <a:t>CPU finishes present bus cycle (not necessarily present instruction) and puts high on HDLA (hold acknowledge). HOLD remains active for duration of DMA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GB" sz="1800"/>
              <a:t>DMA activates DACK (DMA acknowledge), telling device to start transfer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GB" sz="1800"/>
              <a:t>DMA starts transfer by putting address of first byte on address bus and activating MEMR; it then activates IOW to write to peripheral. DMA decrements counter and increments address pointer.  Repeat until count reaches zero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GB" sz="1800"/>
              <a:t>DMA deactivates HRQ, giving bus back to CPU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8237 DMA Usage of Systems Bus</a:t>
            </a: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 cstate="print"/>
          <a:srcRect b="5299"/>
          <a:stretch>
            <a:fillRect/>
          </a:stretch>
        </p:blipFill>
        <p:spPr bwMode="auto">
          <a:xfrm>
            <a:off x="990600" y="1676400"/>
            <a:ext cx="7162800" cy="462211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Fly-By</a:t>
            </a: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/>
              <a:t>While DMA using buses processor idle</a:t>
            </a:r>
          </a:p>
          <a:p>
            <a:pPr>
              <a:lnSpc>
                <a:spcPct val="90000"/>
              </a:lnSpc>
            </a:pPr>
            <a:r>
              <a:rPr lang="en-GB"/>
              <a:t>Processor using bus, DMA idle</a:t>
            </a:r>
          </a:p>
          <a:p>
            <a:pPr lvl="1">
              <a:lnSpc>
                <a:spcPct val="90000"/>
              </a:lnSpc>
            </a:pPr>
            <a:r>
              <a:rPr lang="en-GB"/>
              <a:t>Known as fly-by DMA controller</a:t>
            </a:r>
          </a:p>
          <a:p>
            <a:pPr>
              <a:lnSpc>
                <a:spcPct val="90000"/>
              </a:lnSpc>
            </a:pPr>
            <a:r>
              <a:rPr lang="en-GB"/>
              <a:t>Data does not pass through and is not stored in DMA chip</a:t>
            </a:r>
          </a:p>
          <a:p>
            <a:pPr lvl="1">
              <a:lnSpc>
                <a:spcPct val="90000"/>
              </a:lnSpc>
            </a:pPr>
            <a:r>
              <a:rPr lang="en-GB"/>
              <a:t>DMA only between I/O port and memory</a:t>
            </a:r>
          </a:p>
          <a:p>
            <a:pPr lvl="1">
              <a:lnSpc>
                <a:spcPct val="90000"/>
              </a:lnSpc>
            </a:pPr>
            <a:r>
              <a:rPr lang="en-GB"/>
              <a:t>Not between two I/O ports or two memory locations</a:t>
            </a:r>
          </a:p>
          <a:p>
            <a:pPr>
              <a:lnSpc>
                <a:spcPct val="90000"/>
              </a:lnSpc>
            </a:pPr>
            <a:r>
              <a:rPr lang="en-GB"/>
              <a:t>Can do memory to memory via register</a:t>
            </a:r>
          </a:p>
          <a:p>
            <a:pPr>
              <a:lnSpc>
                <a:spcPct val="90000"/>
              </a:lnSpc>
            </a:pPr>
            <a:r>
              <a:rPr lang="en-GB"/>
              <a:t>8237 contains four DMA channels</a:t>
            </a:r>
          </a:p>
          <a:p>
            <a:pPr lvl="1">
              <a:lnSpc>
                <a:spcPct val="90000"/>
              </a:lnSpc>
            </a:pPr>
            <a:r>
              <a:rPr lang="en-GB"/>
              <a:t>Programmed independently</a:t>
            </a:r>
          </a:p>
          <a:p>
            <a:pPr lvl="1">
              <a:lnSpc>
                <a:spcPct val="90000"/>
              </a:lnSpc>
            </a:pPr>
            <a:r>
              <a:rPr lang="en-GB"/>
              <a:t>Any one active </a:t>
            </a:r>
          </a:p>
          <a:p>
            <a:pPr lvl="1">
              <a:lnSpc>
                <a:spcPct val="90000"/>
              </a:lnSpc>
            </a:pPr>
            <a:r>
              <a:rPr lang="en-GB"/>
              <a:t>Numbered 0, 1, 2, and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"/>
            <a:ext cx="6553200" cy="646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"/>
            <a:ext cx="4648200" cy="63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500" dirty="0" smtClean="0"/>
              <a:t>What are the two main I/O addressing modes? </a:t>
            </a:r>
          </a:p>
          <a:p>
            <a:pPr lvl="2"/>
            <a:r>
              <a:rPr lang="en-US" sz="1900" dirty="0" smtClean="0"/>
              <a:t>Memory Mapped and Isolated</a:t>
            </a:r>
          </a:p>
          <a:p>
            <a:pPr lvl="0"/>
            <a:r>
              <a:rPr lang="en-US" sz="2500" dirty="0" smtClean="0"/>
              <a:t>What is one advantage of Memory Mapped I/O? Isolated I/O?</a:t>
            </a:r>
          </a:p>
          <a:p>
            <a:pPr lvl="2"/>
            <a:r>
              <a:rPr lang="en-US" sz="1900" dirty="0" smtClean="0"/>
              <a:t>Memory Mapped I/O allows for a larger instruction set; no memory space used for I/O devices</a:t>
            </a:r>
          </a:p>
          <a:p>
            <a:r>
              <a:rPr lang="en-US" sz="2500" dirty="0" smtClean="0"/>
              <a:t>Name and define the different categories of external devices. </a:t>
            </a:r>
          </a:p>
          <a:p>
            <a:pPr lvl="2"/>
            <a:r>
              <a:rPr lang="en-US" sz="1900" dirty="0" smtClean="0"/>
              <a:t>Human Readable, Machine Readable, Communication Devices</a:t>
            </a:r>
            <a:endParaRPr lang="en-US" sz="1900" dirty="0" smtClean="0"/>
          </a:p>
          <a:p>
            <a:pPr lvl="0"/>
            <a:r>
              <a:rPr lang="en-US" sz="2500" dirty="0" smtClean="0"/>
              <a:t>What are the two main I/O addressing modes?</a:t>
            </a:r>
          </a:p>
          <a:p>
            <a:pPr lvl="2"/>
            <a:r>
              <a:rPr lang="en-US" sz="1900" dirty="0" smtClean="0"/>
              <a:t>Memory Mapped and Isolated</a:t>
            </a:r>
          </a:p>
          <a:p>
            <a:pPr lvl="0"/>
            <a:r>
              <a:rPr lang="en-US" sz="2500" dirty="0" smtClean="0"/>
              <a:t>What is one advantage of Memory Mapped I/O? Isolated I/O?</a:t>
            </a:r>
          </a:p>
          <a:p>
            <a:pPr lvl="2"/>
            <a:r>
              <a:rPr lang="en-US" sz="1900" dirty="0" smtClean="0"/>
              <a:t>Memory Mapped I/O allows for a larger instruction set; no memory space used for I/O devices</a:t>
            </a:r>
          </a:p>
          <a:p>
            <a:endParaRPr lang="en-US" sz="25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What are 2 tasks the IO module performs? </a:t>
            </a:r>
          </a:p>
          <a:p>
            <a:pPr lvl="2"/>
            <a:r>
              <a:rPr lang="en-US" sz="1800" dirty="0" smtClean="0"/>
              <a:t>Data buffering and Error detection</a:t>
            </a:r>
          </a:p>
          <a:p>
            <a:r>
              <a:rPr lang="en-US" sz="2300" dirty="0" smtClean="0"/>
              <a:t>Status registers provide current status info and can also function as a _________? </a:t>
            </a:r>
          </a:p>
          <a:p>
            <a:pPr lvl="2"/>
            <a:r>
              <a:rPr lang="en-US" sz="1800" dirty="0" smtClean="0"/>
              <a:t>Control register</a:t>
            </a:r>
          </a:p>
          <a:p>
            <a:r>
              <a:rPr lang="en-US" sz="2300" dirty="0" smtClean="0"/>
              <a:t>How is the DMA able to use the same bus-lines as the CPU?</a:t>
            </a:r>
          </a:p>
          <a:p>
            <a:pPr lvl="2"/>
            <a:r>
              <a:rPr lang="en-US" sz="1800" dirty="0" smtClean="0"/>
              <a:t>Steals the bus for a cycle</a:t>
            </a:r>
          </a:p>
          <a:p>
            <a:r>
              <a:rPr lang="en-US" sz="2300" dirty="0" smtClean="0"/>
              <a:t>Where is the DMA located?</a:t>
            </a:r>
          </a:p>
          <a:p>
            <a:pPr lvl="2"/>
            <a:r>
              <a:rPr lang="en-US" sz="1800" dirty="0" smtClean="0"/>
              <a:t>Additional hardware module located on bus</a:t>
            </a:r>
          </a:p>
          <a:p>
            <a:r>
              <a:rPr lang="en-US" sz="2300" dirty="0" smtClean="0"/>
              <a:t>What are the 3 input/output techniques?</a:t>
            </a:r>
          </a:p>
          <a:p>
            <a:pPr lvl="2"/>
            <a:r>
              <a:rPr lang="en-US" sz="1800" dirty="0" smtClean="0"/>
              <a:t>Programmed I/O, Interrupt Driven I/O, Direct Memory Access</a:t>
            </a:r>
          </a:p>
          <a:p>
            <a:r>
              <a:rPr lang="en-US" sz="2300" dirty="0" smtClean="0"/>
              <a:t>How many types of I/O commands are there?</a:t>
            </a:r>
          </a:p>
          <a:p>
            <a:pPr lvl="2"/>
            <a:r>
              <a:rPr lang="en-US" sz="1800" dirty="0" smtClean="0"/>
              <a:t>Four</a:t>
            </a:r>
          </a:p>
          <a:p>
            <a:endParaRPr lang="en-US" sz="27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Module Function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&amp; Timing</a:t>
            </a:r>
          </a:p>
          <a:p>
            <a:r>
              <a:rPr lang="en-US" dirty="0"/>
              <a:t>CPU Communication</a:t>
            </a:r>
          </a:p>
          <a:p>
            <a:r>
              <a:rPr lang="en-US" dirty="0"/>
              <a:t>Device Communication</a:t>
            </a:r>
          </a:p>
          <a:p>
            <a:r>
              <a:rPr lang="en-US" dirty="0"/>
              <a:t>Data Buffering</a:t>
            </a:r>
          </a:p>
          <a:p>
            <a:r>
              <a:rPr lang="en-US" dirty="0"/>
              <a:t>Error Detection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Steps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checks I/O module device status</a:t>
            </a:r>
          </a:p>
          <a:p>
            <a:r>
              <a:rPr lang="en-US" dirty="0"/>
              <a:t>I/O module returns status</a:t>
            </a:r>
          </a:p>
          <a:p>
            <a:r>
              <a:rPr lang="en-US" dirty="0"/>
              <a:t>If ready, CPU requests data transfer</a:t>
            </a:r>
          </a:p>
          <a:p>
            <a:r>
              <a:rPr lang="en-US" dirty="0"/>
              <a:t>I/O module gets data from device</a:t>
            </a:r>
          </a:p>
          <a:p>
            <a:r>
              <a:rPr lang="en-US" dirty="0"/>
              <a:t>I/O module transfers data to CPU</a:t>
            </a:r>
          </a:p>
          <a:p>
            <a:r>
              <a:rPr lang="en-US" dirty="0"/>
              <a:t>Variations for output, DMA, etc.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Module Diagram</a:t>
            </a:r>
          </a:p>
        </p:txBody>
      </p:sp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3" cstate="print"/>
          <a:srcRect l="7666" t="13445" r="9837" b="23286"/>
          <a:stretch>
            <a:fillRect/>
          </a:stretch>
        </p:blipFill>
        <p:spPr bwMode="auto">
          <a:xfrm>
            <a:off x="533400" y="1676400"/>
            <a:ext cx="8153400" cy="48275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Module Decisions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Hide or reveal device properties to CPU</a:t>
            </a:r>
          </a:p>
          <a:p>
            <a:r>
              <a:rPr lang="en-US" dirty="0"/>
              <a:t>Support multiple or single device</a:t>
            </a:r>
          </a:p>
          <a:p>
            <a:r>
              <a:rPr lang="en-US" dirty="0"/>
              <a:t>Control device functions or leave for CPU</a:t>
            </a:r>
          </a:p>
          <a:p>
            <a:r>
              <a:rPr lang="en-US" dirty="0"/>
              <a:t>Also O/S decisions</a:t>
            </a:r>
          </a:p>
          <a:p>
            <a:pPr lvl="1"/>
            <a:r>
              <a:rPr lang="en-US" dirty="0"/>
              <a:t>e.g. Unix treats everything it can as a file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Output Techniques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Programmed</a:t>
            </a:r>
          </a:p>
          <a:p>
            <a:r>
              <a:rPr lang="en-US" dirty="0"/>
              <a:t>Interrupt driven</a:t>
            </a:r>
          </a:p>
          <a:p>
            <a:r>
              <a:rPr lang="en-US" dirty="0"/>
              <a:t>Direct Memory Access (DMA)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111</TotalTime>
  <Words>1451</Words>
  <Application>Microsoft Office PowerPoint</Application>
  <PresentationFormat>On-screen Show (4:3)</PresentationFormat>
  <Paragraphs>238</Paragraphs>
  <Slides>41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Foundry</vt:lpstr>
      <vt:lpstr>Chapter 7 Input/Output</vt:lpstr>
      <vt:lpstr>External Devices</vt:lpstr>
      <vt:lpstr>Slide 3</vt:lpstr>
      <vt:lpstr>Slide 4</vt:lpstr>
      <vt:lpstr>I/O Module Function</vt:lpstr>
      <vt:lpstr>I/O Steps</vt:lpstr>
      <vt:lpstr>I/O Module Diagram</vt:lpstr>
      <vt:lpstr>I/O Module Decisions</vt:lpstr>
      <vt:lpstr>Input Output Techniques</vt:lpstr>
      <vt:lpstr>Three Techniques for  Input of a Block of Data</vt:lpstr>
      <vt:lpstr>I/O Commands</vt:lpstr>
      <vt:lpstr>I/O Commands</vt:lpstr>
      <vt:lpstr>Addressing I/O Devices</vt:lpstr>
      <vt:lpstr>I/O Mapping</vt:lpstr>
      <vt:lpstr>Memory Mapped and Isolated I/O</vt:lpstr>
      <vt:lpstr>Interrupt Driven I/O</vt:lpstr>
      <vt:lpstr>Interrupt Driven I/O Basic Operation</vt:lpstr>
      <vt:lpstr>Simple Interrupt Processing</vt:lpstr>
      <vt:lpstr>Changes in Memory and Registers for an Interrupt</vt:lpstr>
      <vt:lpstr>Design Issues</vt:lpstr>
      <vt:lpstr>82C59A Interrupt Controller</vt:lpstr>
      <vt:lpstr>Intel 82C55A  Programmable Peripheral Interface</vt:lpstr>
      <vt:lpstr>INTEL 82C59A INTERRUPT CONTROLLER</vt:lpstr>
      <vt:lpstr>Slide 24</vt:lpstr>
      <vt:lpstr>ITNEL 82C55A PROGRAMMABLE PERIPHERAL INTERFACE</vt:lpstr>
      <vt:lpstr>Slide 26</vt:lpstr>
      <vt:lpstr>Slide 27</vt:lpstr>
      <vt:lpstr>Direct Memory Access</vt:lpstr>
      <vt:lpstr>DMA Function</vt:lpstr>
      <vt:lpstr>Typical DMA Module Diagram</vt:lpstr>
      <vt:lpstr>DMA Operation</vt:lpstr>
      <vt:lpstr>DMA Transfer Cycle Stealing</vt:lpstr>
      <vt:lpstr>DMA and Interrupt Breakpoints During an Instruction Cycle</vt:lpstr>
      <vt:lpstr>DMA Configurations (1)</vt:lpstr>
      <vt:lpstr>DMA Configurations (2)</vt:lpstr>
      <vt:lpstr>DMA Configurations (3)</vt:lpstr>
      <vt:lpstr>Intel 8237A DMA Controller</vt:lpstr>
      <vt:lpstr>8237 DMA Usage of Systems Bus</vt:lpstr>
      <vt:lpstr>Fly-By</vt:lpstr>
      <vt:lpstr>Review Questions</vt:lpstr>
      <vt:lpstr>Review Questions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I/O Commands</dc:title>
  <dc:creator>Shamir</dc:creator>
  <cp:lastModifiedBy>irive006</cp:lastModifiedBy>
  <cp:revision>18</cp:revision>
  <dcterms:created xsi:type="dcterms:W3CDTF">2010-07-22T19:39:56Z</dcterms:created>
  <dcterms:modified xsi:type="dcterms:W3CDTF">2010-07-27T20:40:04Z</dcterms:modified>
</cp:coreProperties>
</file>