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383" r:id="rId3"/>
    <p:sldId id="258" r:id="rId4"/>
    <p:sldId id="379" r:id="rId5"/>
    <p:sldId id="380" r:id="rId6"/>
    <p:sldId id="381" r:id="rId7"/>
    <p:sldId id="382" r:id="rId8"/>
    <p:sldId id="385" r:id="rId9"/>
    <p:sldId id="271" r:id="rId10"/>
    <p:sldId id="270" r:id="rId11"/>
    <p:sldId id="266" r:id="rId12"/>
    <p:sldId id="365" r:id="rId13"/>
    <p:sldId id="366" r:id="rId14"/>
    <p:sldId id="364" r:id="rId15"/>
    <p:sldId id="367" r:id="rId16"/>
    <p:sldId id="283" r:id="rId17"/>
    <p:sldId id="372" r:id="rId18"/>
    <p:sldId id="374" r:id="rId19"/>
    <p:sldId id="384" r:id="rId20"/>
    <p:sldId id="376" r:id="rId21"/>
    <p:sldId id="378" r:id="rId22"/>
    <p:sldId id="387" r:id="rId23"/>
    <p:sldId id="386" r:id="rId24"/>
    <p:sldId id="388" r:id="rId25"/>
    <p:sldId id="389" r:id="rId26"/>
    <p:sldId id="392" r:id="rId27"/>
    <p:sldId id="393" r:id="rId28"/>
    <p:sldId id="394" r:id="rId29"/>
    <p:sldId id="36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9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A0A82-7D71-4A91-A844-1474768CACDB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18E2D-C0BC-4A7B-9214-366CA370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15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54DA-2B30-4E02-80FB-F6495E9744A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05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38D-64E0-451C-AAFD-2B3389C71147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8A22-E36F-4E23-81FA-69CF64149C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42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38D-64E0-451C-AAFD-2B3389C71147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8A22-E36F-4E23-81FA-69CF64149C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81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38D-64E0-451C-AAFD-2B3389C71147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8A22-E36F-4E23-81FA-69CF64149C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49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536" y="5550877"/>
            <a:ext cx="1220463" cy="1307123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04774" y="1219200"/>
            <a:ext cx="8924925" cy="609600"/>
          </a:xfrm>
        </p:spPr>
        <p:txBody>
          <a:bodyPr>
            <a:noAutofit/>
          </a:bodyPr>
          <a:lstStyle>
            <a:lvl1pPr>
              <a:defRPr lang="en-US" sz="4000" b="1" kern="1200" dirty="0"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04775" y="1828800"/>
            <a:ext cx="8905874" cy="49577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86553"/>
            <a:ext cx="8924925" cy="10494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658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38D-64E0-451C-AAFD-2B3389C71147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8A22-E36F-4E23-81FA-69CF64149C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8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38D-64E0-451C-AAFD-2B3389C71147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8A22-E36F-4E23-81FA-69CF64149C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7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38D-64E0-451C-AAFD-2B3389C71147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8A22-E36F-4E23-81FA-69CF64149C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40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38D-64E0-451C-AAFD-2B3389C71147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8A22-E36F-4E23-81FA-69CF64149C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3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38D-64E0-451C-AAFD-2B3389C71147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8A22-E36F-4E23-81FA-69CF64149C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0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38D-64E0-451C-AAFD-2B3389C71147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8A22-E36F-4E23-81FA-69CF64149C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61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38D-64E0-451C-AAFD-2B3389C71147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8A22-E36F-4E23-81FA-69CF64149C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38D-64E0-451C-AAFD-2B3389C71147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8A22-E36F-4E23-81FA-69CF64149C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73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DD38D-64E0-451C-AAFD-2B3389C71147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98A22-E36F-4E23-81FA-69CF64149C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5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11" Type="http://schemas.openxmlformats.org/officeDocument/2006/relationships/image" Target="../media/image15.jpeg"/><Relationship Id="rId5" Type="http://schemas.microsoft.com/office/2007/relationships/hdphoto" Target="../media/hdphoto2.wdp"/><Relationship Id="rId10" Type="http://schemas.openxmlformats.org/officeDocument/2006/relationships/image" Target="../media/image14.jpeg"/><Relationship Id="rId4" Type="http://schemas.openxmlformats.org/officeDocument/2006/relationships/image" Target="../media/image10.jpe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400" y="1371600"/>
            <a:ext cx="8905874" cy="2438400"/>
          </a:xfrm>
        </p:spPr>
        <p:txBody>
          <a:bodyPr anchor="ctr"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4800" dirty="0" smtClean="0"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Glendale College Presentation</a:t>
            </a:r>
          </a:p>
          <a:p>
            <a:pPr algn="ctr"/>
            <a:r>
              <a:rPr lang="en-US" sz="4800" dirty="0" smtClean="0"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May 7, 2013</a:t>
            </a:r>
            <a:endParaRPr lang="en-US" sz="4800" dirty="0">
              <a:solidFill>
                <a:srgbClr val="A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C:\Users\dcd25181\Desktop\Human_Powered_Vehicle_Showcase\final pictu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6" t="9379" r="14027" b="9379"/>
          <a:stretch/>
        </p:blipFill>
        <p:spPr bwMode="auto">
          <a:xfrm>
            <a:off x="3009900" y="3864122"/>
            <a:ext cx="2971800" cy="2849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41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863" y="3567499"/>
            <a:ext cx="1354282" cy="36933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Speed Event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207126" y="4484260"/>
            <a:ext cx="2221874" cy="10081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103864" y="4497106"/>
            <a:ext cx="1390013" cy="7385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64" y="4141076"/>
            <a:ext cx="891562" cy="34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49226" y="4477605"/>
            <a:ext cx="1337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400-600 meters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261902" y="4464687"/>
            <a:ext cx="1009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100 meters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290505" y="4504491"/>
            <a:ext cx="1009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 meters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429000" y="4489300"/>
            <a:ext cx="674864" cy="780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11828" y="3613665"/>
            <a:ext cx="2292036" cy="276999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Female/Male  12.5 points (each) </a:t>
            </a:r>
            <a:endParaRPr lang="en-US" sz="1200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04774" y="1219200"/>
            <a:ext cx="8924925" cy="609600"/>
          </a:xfrm>
        </p:spPr>
        <p:txBody>
          <a:bodyPr/>
          <a:lstStyle/>
          <a:p>
            <a:r>
              <a:rPr lang="en-US" sz="3600" dirty="0"/>
              <a:t>Human Powered Vehicle </a:t>
            </a:r>
            <a:r>
              <a:rPr lang="en-US" sz="3600" dirty="0" smtClean="0"/>
              <a:t>Challenge (HPVC)</a:t>
            </a:r>
            <a:endParaRPr lang="en-US" sz="36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12738" y="5181600"/>
            <a:ext cx="5181139" cy="381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600" dirty="0" smtClean="0"/>
              <a:t>Capability, Usability, Safety, Innovation, Effectiveness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3863" y="4812268"/>
            <a:ext cx="1828800" cy="369332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Innovation Event</a:t>
            </a:r>
            <a:endParaRPr 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2333166" y="4858434"/>
            <a:ext cx="838200" cy="276999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20 points</a:t>
            </a:r>
            <a:endParaRPr lang="en-US" sz="1200" dirty="0" smtClean="0"/>
          </a:p>
        </p:txBody>
      </p:sp>
      <p:grpSp>
        <p:nvGrpSpPr>
          <p:cNvPr id="21" name="Group 20"/>
          <p:cNvGrpSpPr/>
          <p:nvPr/>
        </p:nvGrpSpPr>
        <p:grpSpPr>
          <a:xfrm>
            <a:off x="5929756" y="5635671"/>
            <a:ext cx="1691182" cy="1011876"/>
            <a:chOff x="5617124" y="4601597"/>
            <a:chExt cx="3382364" cy="2023752"/>
          </a:xfrm>
        </p:grpSpPr>
        <p:sp>
          <p:nvSpPr>
            <p:cNvPr id="22" name="Freeform 21"/>
            <p:cNvSpPr/>
            <p:nvPr/>
          </p:nvSpPr>
          <p:spPr>
            <a:xfrm>
              <a:off x="5617124" y="4601597"/>
              <a:ext cx="3382364" cy="2023752"/>
            </a:xfrm>
            <a:custGeom>
              <a:avLst/>
              <a:gdLst>
                <a:gd name="connsiteX0" fmla="*/ 476788 w 3382364"/>
                <a:gd name="connsiteY0" fmla="*/ 514952 h 2023752"/>
                <a:gd name="connsiteX1" fmla="*/ 972088 w 3382364"/>
                <a:gd name="connsiteY1" fmla="*/ 67277 h 2023752"/>
                <a:gd name="connsiteX2" fmla="*/ 1829338 w 3382364"/>
                <a:gd name="connsiteY2" fmla="*/ 191102 h 2023752"/>
                <a:gd name="connsiteX3" fmla="*/ 2477038 w 3382364"/>
                <a:gd name="connsiteY3" fmla="*/ 602 h 2023752"/>
                <a:gd name="connsiteX4" fmla="*/ 3172363 w 3382364"/>
                <a:gd name="connsiteY4" fmla="*/ 267302 h 2023752"/>
                <a:gd name="connsiteX5" fmla="*/ 3381913 w 3382364"/>
                <a:gd name="connsiteY5" fmla="*/ 495902 h 2023752"/>
                <a:gd name="connsiteX6" fmla="*/ 3219988 w 3382364"/>
                <a:gd name="connsiteY6" fmla="*/ 514952 h 2023752"/>
                <a:gd name="connsiteX7" fmla="*/ 2953288 w 3382364"/>
                <a:gd name="connsiteY7" fmla="*/ 410177 h 2023752"/>
                <a:gd name="connsiteX8" fmla="*/ 2772313 w 3382364"/>
                <a:gd name="connsiteY8" fmla="*/ 400652 h 2023752"/>
                <a:gd name="connsiteX9" fmla="*/ 2600863 w 3382364"/>
                <a:gd name="connsiteY9" fmla="*/ 553052 h 2023752"/>
                <a:gd name="connsiteX10" fmla="*/ 2543713 w 3382364"/>
                <a:gd name="connsiteY10" fmla="*/ 1124552 h 2023752"/>
                <a:gd name="connsiteX11" fmla="*/ 2000788 w 3382364"/>
                <a:gd name="connsiteY11" fmla="*/ 1124552 h 2023752"/>
                <a:gd name="connsiteX12" fmla="*/ 1800763 w 3382364"/>
                <a:gd name="connsiteY12" fmla="*/ 1896077 h 2023752"/>
                <a:gd name="connsiteX13" fmla="*/ 657763 w 3382364"/>
                <a:gd name="connsiteY13" fmla="*/ 1981802 h 2023752"/>
                <a:gd name="connsiteX14" fmla="*/ 538 w 3382364"/>
                <a:gd name="connsiteY14" fmla="*/ 1467452 h 2023752"/>
                <a:gd name="connsiteX15" fmla="*/ 543463 w 3382364"/>
                <a:gd name="connsiteY15" fmla="*/ 1048352 h 2023752"/>
                <a:gd name="connsiteX16" fmla="*/ 419638 w 3382364"/>
                <a:gd name="connsiteY16" fmla="*/ 667352 h 2023752"/>
                <a:gd name="connsiteX17" fmla="*/ 476788 w 3382364"/>
                <a:gd name="connsiteY17" fmla="*/ 514952 h 2023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82364" h="2023752">
                  <a:moveTo>
                    <a:pt x="476788" y="514952"/>
                  </a:moveTo>
                  <a:cubicBezTo>
                    <a:pt x="568863" y="414940"/>
                    <a:pt x="746663" y="121252"/>
                    <a:pt x="972088" y="67277"/>
                  </a:cubicBezTo>
                  <a:cubicBezTo>
                    <a:pt x="1197513" y="13302"/>
                    <a:pt x="1578513" y="202214"/>
                    <a:pt x="1829338" y="191102"/>
                  </a:cubicBezTo>
                  <a:cubicBezTo>
                    <a:pt x="2080163" y="179990"/>
                    <a:pt x="2253201" y="-12098"/>
                    <a:pt x="2477038" y="602"/>
                  </a:cubicBezTo>
                  <a:cubicBezTo>
                    <a:pt x="2700875" y="13302"/>
                    <a:pt x="3021551" y="184752"/>
                    <a:pt x="3172363" y="267302"/>
                  </a:cubicBezTo>
                  <a:cubicBezTo>
                    <a:pt x="3323175" y="349852"/>
                    <a:pt x="3373976" y="454627"/>
                    <a:pt x="3381913" y="495902"/>
                  </a:cubicBezTo>
                  <a:cubicBezTo>
                    <a:pt x="3389850" y="537177"/>
                    <a:pt x="3291426" y="529240"/>
                    <a:pt x="3219988" y="514952"/>
                  </a:cubicBezTo>
                  <a:cubicBezTo>
                    <a:pt x="3148551" y="500664"/>
                    <a:pt x="3027900" y="429227"/>
                    <a:pt x="2953288" y="410177"/>
                  </a:cubicBezTo>
                  <a:cubicBezTo>
                    <a:pt x="2878676" y="391127"/>
                    <a:pt x="2831050" y="376840"/>
                    <a:pt x="2772313" y="400652"/>
                  </a:cubicBezTo>
                  <a:cubicBezTo>
                    <a:pt x="2713576" y="424464"/>
                    <a:pt x="2638963" y="432402"/>
                    <a:pt x="2600863" y="553052"/>
                  </a:cubicBezTo>
                  <a:cubicBezTo>
                    <a:pt x="2562763" y="673702"/>
                    <a:pt x="2643725" y="1029302"/>
                    <a:pt x="2543713" y="1124552"/>
                  </a:cubicBezTo>
                  <a:cubicBezTo>
                    <a:pt x="2443701" y="1219802"/>
                    <a:pt x="2124613" y="995965"/>
                    <a:pt x="2000788" y="1124552"/>
                  </a:cubicBezTo>
                  <a:cubicBezTo>
                    <a:pt x="1876963" y="1253140"/>
                    <a:pt x="2024600" y="1753202"/>
                    <a:pt x="1800763" y="1896077"/>
                  </a:cubicBezTo>
                  <a:cubicBezTo>
                    <a:pt x="1576926" y="2038952"/>
                    <a:pt x="957800" y="2053239"/>
                    <a:pt x="657763" y="1981802"/>
                  </a:cubicBezTo>
                  <a:cubicBezTo>
                    <a:pt x="357726" y="1910365"/>
                    <a:pt x="19588" y="1623027"/>
                    <a:pt x="538" y="1467452"/>
                  </a:cubicBezTo>
                  <a:cubicBezTo>
                    <a:pt x="-18512" y="1311877"/>
                    <a:pt x="473613" y="1181702"/>
                    <a:pt x="543463" y="1048352"/>
                  </a:cubicBezTo>
                  <a:cubicBezTo>
                    <a:pt x="613313" y="915002"/>
                    <a:pt x="424400" y="761014"/>
                    <a:pt x="419638" y="667352"/>
                  </a:cubicBezTo>
                  <a:cubicBezTo>
                    <a:pt x="414876" y="573690"/>
                    <a:pt x="384713" y="614964"/>
                    <a:pt x="476788" y="514952"/>
                  </a:cubicBez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43926" y="5305695"/>
              <a:ext cx="2021680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1.5 km</a:t>
              </a:r>
              <a:endParaRPr lang="en-US" sz="1400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03662" y="5635671"/>
            <a:ext cx="1828800" cy="36933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Endurance Event</a:t>
            </a:r>
            <a:endParaRPr lang="en-US" dirty="0" smtClean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83571" y="5997489"/>
            <a:ext cx="5648325" cy="74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 smtClean="0"/>
              <a:t>Demonstrate the functionality, agility, and durability of the vehicle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39880" y="5728004"/>
            <a:ext cx="876300" cy="27699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25 points</a:t>
            </a:r>
            <a:endParaRPr lang="en-US" sz="1200" dirty="0" smtClean="0"/>
          </a:p>
        </p:txBody>
      </p:sp>
      <p:sp>
        <p:nvSpPr>
          <p:cNvPr id="45" name="TextBox 44"/>
          <p:cNvSpPr txBox="1"/>
          <p:nvPr/>
        </p:nvSpPr>
        <p:spPr>
          <a:xfrm>
            <a:off x="293863" y="2195955"/>
            <a:ext cx="1408784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Design Event</a:t>
            </a:r>
            <a:endParaRPr lang="en-US" b="1" dirty="0"/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62" y="2833194"/>
            <a:ext cx="891562" cy="34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7" name="Straight Arrow Connector 46"/>
          <p:cNvCxnSpPr/>
          <p:nvPr/>
        </p:nvCxnSpPr>
        <p:spPr>
          <a:xfrm flipV="1">
            <a:off x="1260364" y="3064823"/>
            <a:ext cx="469756" cy="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153248" y="2758243"/>
            <a:ext cx="93951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15.5 mph</a:t>
            </a:r>
            <a:endParaRPr lang="en-US" sz="1400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1736736" y="3176929"/>
            <a:ext cx="1427536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206745" y="2924037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19.7 ft.</a:t>
            </a:r>
            <a:endParaRPr lang="en-US" sz="1400" dirty="0"/>
          </a:p>
        </p:txBody>
      </p:sp>
      <p:grpSp>
        <p:nvGrpSpPr>
          <p:cNvPr id="51" name="Group 50"/>
          <p:cNvGrpSpPr/>
          <p:nvPr/>
        </p:nvGrpSpPr>
        <p:grpSpPr>
          <a:xfrm>
            <a:off x="3535399" y="2108417"/>
            <a:ext cx="1362277" cy="1267576"/>
            <a:chOff x="635964" y="4701177"/>
            <a:chExt cx="2784358" cy="2590800"/>
          </a:xfrm>
        </p:grpSpPr>
        <p:sp>
          <p:nvSpPr>
            <p:cNvPr id="52" name="Block Arc 51"/>
            <p:cNvSpPr/>
            <p:nvPr/>
          </p:nvSpPr>
          <p:spPr>
            <a:xfrm>
              <a:off x="813426" y="4701177"/>
              <a:ext cx="2606896" cy="2590800"/>
            </a:xfrm>
            <a:prstGeom prst="blockArc">
              <a:avLst>
                <a:gd name="adj1" fmla="val 10843821"/>
                <a:gd name="adj2" fmla="val 21547692"/>
                <a:gd name="adj3" fmla="val 956"/>
              </a:avLst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635964" y="6085935"/>
              <a:ext cx="361973" cy="644263"/>
              <a:chOff x="704726" y="5410200"/>
              <a:chExt cx="445781" cy="923925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704726" y="5562600"/>
                <a:ext cx="0" cy="22860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150383" y="5572125"/>
                <a:ext cx="124" cy="219075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914400" y="6029325"/>
                <a:ext cx="0" cy="30480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704726" y="5676900"/>
                <a:ext cx="44565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H="1">
                <a:off x="914400" y="5410200"/>
                <a:ext cx="13154" cy="6191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Arrow Connector 53"/>
            <p:cNvCxnSpPr/>
            <p:nvPr/>
          </p:nvCxnSpPr>
          <p:spPr>
            <a:xfrm flipV="1">
              <a:off x="2152283" y="4701177"/>
              <a:ext cx="0" cy="129540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2179326" y="5194988"/>
              <a:ext cx="7040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26.2 ft.</a:t>
              </a:r>
              <a:endParaRPr lang="en-US" sz="1400" dirty="0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2032470" y="2234651"/>
            <a:ext cx="836068" cy="276999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30 points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28929" y="1883065"/>
            <a:ext cx="3163601" cy="2985856"/>
            <a:chOff x="6087393" y="1954667"/>
            <a:chExt cx="2922909" cy="2682445"/>
          </a:xfrm>
        </p:grpSpPr>
        <p:sp>
          <p:nvSpPr>
            <p:cNvPr id="130" name="TextBox 129"/>
            <p:cNvSpPr txBox="1"/>
            <p:nvPr/>
          </p:nvSpPr>
          <p:spPr>
            <a:xfrm>
              <a:off x="6482108" y="3492967"/>
              <a:ext cx="1295400" cy="276999"/>
            </a:xfrm>
            <a:prstGeom prst="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Innovation Event</a:t>
              </a:r>
              <a:endParaRPr lang="en-US" sz="1200" dirty="0" smtClean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480424" y="3867629"/>
              <a:ext cx="1295400" cy="276999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Endurance Event</a:t>
              </a:r>
              <a:endParaRPr lang="en-US" sz="1200" dirty="0" smtClean="0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6567643" y="2295821"/>
              <a:ext cx="1052037" cy="276999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Design Event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087393" y="2896572"/>
              <a:ext cx="1042415" cy="276999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Speed Event</a:t>
              </a:r>
              <a:endParaRPr lang="en-US" sz="1200" dirty="0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6322213" y="1954667"/>
              <a:ext cx="13726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u="sng" dirty="0" smtClean="0"/>
                <a:t>Competition Event</a:t>
              </a:r>
              <a:endParaRPr lang="en-US" sz="1200" b="1" u="sng" dirty="0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7742519" y="1954667"/>
              <a:ext cx="12677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u="sng" dirty="0" smtClean="0"/>
                <a:t>Maximum Points</a:t>
              </a:r>
              <a:endParaRPr lang="en-US" sz="1200" b="1" u="sng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7291003" y="2694844"/>
              <a:ext cx="571500" cy="27699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Male</a:t>
              </a:r>
              <a:endParaRPr lang="en-US" sz="1200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268239" y="3111313"/>
              <a:ext cx="702882" cy="27699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Female</a:t>
              </a:r>
              <a:endParaRPr lang="en-US" sz="1200" dirty="0"/>
            </a:p>
          </p:txBody>
        </p:sp>
        <p:cxnSp>
          <p:nvCxnSpPr>
            <p:cNvPr id="138" name="Straight Connector 137"/>
            <p:cNvCxnSpPr>
              <a:stCxn id="133" idx="3"/>
              <a:endCxn id="136" idx="1"/>
            </p:cNvCxnSpPr>
            <p:nvPr/>
          </p:nvCxnSpPr>
          <p:spPr>
            <a:xfrm flipV="1">
              <a:off x="7129808" y="2833344"/>
              <a:ext cx="161195" cy="201728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stCxn id="133" idx="3"/>
              <a:endCxn id="137" idx="1"/>
            </p:cNvCxnSpPr>
            <p:nvPr/>
          </p:nvCxnSpPr>
          <p:spPr>
            <a:xfrm>
              <a:off x="7129808" y="3035072"/>
              <a:ext cx="138431" cy="214741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0" name="TextBox 139"/>
            <p:cNvSpPr txBox="1"/>
            <p:nvPr/>
          </p:nvSpPr>
          <p:spPr>
            <a:xfrm>
              <a:off x="8185910" y="2287268"/>
              <a:ext cx="381000" cy="276999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30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8109710" y="2702766"/>
              <a:ext cx="533400" cy="276999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12.5</a:t>
              </a:r>
              <a:endParaRPr lang="en-US" sz="1200" dirty="0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140601" y="3101845"/>
              <a:ext cx="525843" cy="276999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12.5</a:t>
              </a:r>
              <a:endParaRPr lang="en-US" sz="1200" dirty="0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8197751" y="3492967"/>
              <a:ext cx="369159" cy="276999"/>
            </a:xfrm>
            <a:prstGeom prst="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20</a:t>
              </a:r>
              <a:endParaRPr lang="en-US" sz="1200" dirty="0" smtClean="0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8174922" y="3882698"/>
              <a:ext cx="457200" cy="276999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25</a:t>
              </a:r>
              <a:endParaRPr lang="en-US" sz="1200" dirty="0" smtClean="0"/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6608600" y="4360113"/>
              <a:ext cx="2065401" cy="276999"/>
            </a:xfrm>
            <a:prstGeom prst="rect">
              <a:avLst/>
            </a:prstGeom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TOTAL	                   100</a:t>
              </a:r>
              <a:endParaRPr lang="en-US" sz="1200" b="1" dirty="0"/>
            </a:p>
          </p:txBody>
        </p:sp>
        <p:cxnSp>
          <p:nvCxnSpPr>
            <p:cNvPr id="146" name="Straight Connector 145"/>
            <p:cNvCxnSpPr/>
            <p:nvPr/>
          </p:nvCxnSpPr>
          <p:spPr>
            <a:xfrm>
              <a:off x="6274918" y="4240667"/>
              <a:ext cx="268680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213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1295400"/>
            <a:ext cx="790575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1" kern="1200" dirty="0"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Design Objectives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91121" y="2234524"/>
            <a:ext cx="415227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200" b="1" dirty="0" smtClean="0"/>
              <a:t>CSUN HPVC Overall Ranking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US" sz="2200" dirty="0" smtClean="0"/>
              <a:t>2012: 14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 Place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US" sz="2200" dirty="0" smtClean="0"/>
              <a:t>2013: 9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 Place </a:t>
            </a:r>
          </a:p>
          <a:p>
            <a:pPr lvl="2"/>
            <a:endParaRPr lang="en-US" sz="2200" b="1" dirty="0" smtClean="0"/>
          </a:p>
          <a:p>
            <a:pPr marL="285750" lvl="2" indent="-285750">
              <a:buFont typeface="Wingdings" pitchFamily="2" charset="2"/>
              <a:buChar char="ü"/>
            </a:pPr>
            <a:r>
              <a:rPr lang="en-US" sz="2200" b="1" dirty="0" smtClean="0"/>
              <a:t>Vehicle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US" sz="2200" dirty="0" smtClean="0"/>
              <a:t>Practical</a:t>
            </a:r>
            <a:endParaRPr lang="en-US" sz="2200" dirty="0"/>
          </a:p>
          <a:p>
            <a:pPr marL="1200150" lvl="2" indent="-285750">
              <a:buFont typeface="Wingdings" pitchFamily="2" charset="2"/>
              <a:buChar char="Ø"/>
            </a:pPr>
            <a:r>
              <a:rPr lang="en-US" sz="2200" dirty="0"/>
              <a:t>Easy to drive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US" sz="2200" dirty="0"/>
              <a:t>Comfortable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US" sz="2200" dirty="0"/>
              <a:t>Well Ventilated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US" sz="2200" dirty="0"/>
              <a:t>Good </a:t>
            </a:r>
            <a:r>
              <a:rPr lang="en-US" sz="2200" dirty="0" smtClean="0"/>
              <a:t>Visibility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US" sz="2200" dirty="0" smtClean="0"/>
              <a:t>Lightweight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US" sz="2200" dirty="0" smtClean="0"/>
              <a:t>Aerodynamic</a:t>
            </a:r>
            <a:endParaRPr lang="en-US" sz="2200" dirty="0"/>
          </a:p>
        </p:txBody>
      </p:sp>
      <p:pic>
        <p:nvPicPr>
          <p:cNvPr id="4097" name="Picture 1" descr="M:\HPV\HPV-2013\Report Drop Box\Pics\20130410_1713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4545"/>
          <a:stretch/>
        </p:blipFill>
        <p:spPr bwMode="auto">
          <a:xfrm>
            <a:off x="4343400" y="2234524"/>
            <a:ext cx="3920075" cy="340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58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314450"/>
            <a:ext cx="3667320" cy="609600"/>
          </a:xfrm>
        </p:spPr>
        <p:txBody>
          <a:bodyPr/>
          <a:lstStyle/>
          <a:p>
            <a:r>
              <a:rPr lang="en-US" dirty="0" smtClean="0"/>
              <a:t>Designing</a:t>
            </a:r>
            <a:endParaRPr lang="en-US" dirty="0"/>
          </a:p>
        </p:txBody>
      </p:sp>
      <p:pic>
        <p:nvPicPr>
          <p:cNvPr id="4" name="Picture 4" descr="M:\HPV\HPV-2013\Report Drop Box\Pics\Maiku picuture and movie\2012-11-09 00.43.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362" y="3505200"/>
            <a:ext cx="179775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M:\HPV\HPV-2013\Report Drop Box\Pics\Maiku picuture and movie\2013-01-29 16.41.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14450"/>
            <a:ext cx="2133600" cy="119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:\HPV\HPV-2013\Report Drop Box\Pics\2013-02-12 02.23.05 - Cop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314450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7"/>
          <a:stretch>
            <a:fillRect/>
          </a:stretch>
        </p:blipFill>
        <p:spPr>
          <a:xfrm>
            <a:off x="228600" y="3804483"/>
            <a:ext cx="1956262" cy="2851298"/>
          </a:xfrm>
          <a:prstGeom prst="rect">
            <a:avLst/>
          </a:prstGeom>
        </p:spPr>
      </p:pic>
      <p:pic>
        <p:nvPicPr>
          <p:cNvPr id="8194" name="Picture 2" descr="M:\HPV\HPV-2013\Report Drop Box\Pics\Maiku picuture and movie\2012-09-27 15.11.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277" y="2619232"/>
            <a:ext cx="2110006" cy="118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M:\HPV\HPV-2013\Report Drop Box\Pics\Maiku picuture and movie\2013-01-27 22.27.0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5" r="8194"/>
          <a:stretch/>
        </p:blipFill>
        <p:spPr bwMode="auto">
          <a:xfrm>
            <a:off x="4219710" y="3921815"/>
            <a:ext cx="2213673" cy="285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:\HPV\HPV-2013\Report Drop Box\Pics\Maiku picuture and movie\2013-02-13 01.00.2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2286000"/>
            <a:ext cx="248261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76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Fabrication</a:t>
            </a:r>
            <a:endParaRPr lang="en-US" dirty="0"/>
          </a:p>
        </p:txBody>
      </p:sp>
      <p:pic>
        <p:nvPicPr>
          <p:cNvPr id="4098" name="Picture 2" descr="M:\HPV\HPV-2013\Report Drop Box\Pics\Maiku picuture and movie\2013-03-28 15.15.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488" y="2048611"/>
            <a:ext cx="2587922" cy="145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M:\HPV\HPV-2013\Report Drop Box\Pics\Maiku picuture and movie\2013-02-21 14.59.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24200"/>
            <a:ext cx="1940830" cy="345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259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101" name="Picture 5" descr="M:\HPV\HPV-2013\Report Drop Box\Pics\20130319_1317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4" y="4129087"/>
            <a:ext cx="3266956" cy="245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:\HPV\HPV-2013\Report Drop Box\Pics\20130228_1310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785" y="4202816"/>
            <a:ext cx="3194050" cy="23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616" y="1730364"/>
            <a:ext cx="4519699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Styrofoam male mold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Fiberglass mold surface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5.4 </a:t>
            </a:r>
            <a:r>
              <a:rPr lang="en-US" sz="2000" dirty="0" err="1" smtClean="0"/>
              <a:t>oz</a:t>
            </a:r>
            <a:r>
              <a:rPr lang="en-US" sz="2000" dirty="0" smtClean="0"/>
              <a:t>, 2k weave carbon fiber (2 layers)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High density </a:t>
            </a:r>
            <a:r>
              <a:rPr lang="en-US" sz="2000" dirty="0" err="1" smtClean="0"/>
              <a:t>zotefoam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3D printed ABS plastic ducts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Lexan windows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06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Fabrication</a:t>
            </a:r>
            <a:endParaRPr lang="en-US" dirty="0"/>
          </a:p>
        </p:txBody>
      </p:sp>
      <p:pic>
        <p:nvPicPr>
          <p:cNvPr id="2056" name="Picture 8" descr="M:\HPV\HPV-2013\Report Drop Box\Pics\2013-02-12 02.23.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84238"/>
            <a:ext cx="1902384" cy="142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675309"/>
            <a:ext cx="281835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6061 Al tubing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Pneumatic tube bending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TIG Welded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Press-Fit Bearings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Powder Coated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3" name="AutoShape 2" descr="http://mail-attachment.googleusercontent.com/attachment/u/0/?ui=2&amp;ik=13b7164282&amp;view=att&amp;th=13e1f1ddfbaf1dff&amp;attid=0.5&amp;disp=inline&amp;realattid=1432691859163971584-5&amp;safe=1&amp;zw&amp;saduie=AG9B_P_MwekqIchoQlWfADaSMpbQ&amp;sadet=1366346985187&amp;sads=x-rEcQ2SKW-yzXjd02G1pwnmPmc"/>
          <p:cNvSpPr>
            <a:spLocks noChangeAspect="1" noChangeArrowheads="1"/>
          </p:cNvSpPr>
          <p:nvPr/>
        </p:nvSpPr>
        <p:spPr bwMode="auto">
          <a:xfrm>
            <a:off x="155575" y="-3290888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118" y="4876800"/>
            <a:ext cx="3193909" cy="179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9" t="6588" r="12279" b="13301"/>
          <a:stretch/>
        </p:blipFill>
        <p:spPr bwMode="auto">
          <a:xfrm>
            <a:off x="2362201" y="1846138"/>
            <a:ext cx="2512164" cy="157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M:\HPV\HPV-2013\Report Drop Box\Pics\20130226_1242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42" y="3930175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M:\HPV\HPV-2013\Report Drop Box\Pics\20130226_1244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703929"/>
            <a:ext cx="2056027" cy="274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:\HPV\HPV-2013\Report Drop Box\Pics\Maiku picuture and movie\2013-03-21 22.42.1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t="8764" r="7447" b="5064"/>
          <a:stretch/>
        </p:blipFill>
        <p:spPr bwMode="auto">
          <a:xfrm>
            <a:off x="4000500" y="3693008"/>
            <a:ext cx="1685393" cy="305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Fabrication</a:t>
            </a:r>
            <a:endParaRPr lang="en-US" dirty="0"/>
          </a:p>
        </p:txBody>
      </p:sp>
      <p:pic>
        <p:nvPicPr>
          <p:cNvPr id="5123" name="Picture 3" descr="M:\HPV\HPV-2013\Report Drop Box\Pics\Maiku picuture and movie\2013-04-09 19.13.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7" r="8000"/>
          <a:stretch/>
        </p:blipFill>
        <p:spPr bwMode="auto">
          <a:xfrm>
            <a:off x="4253410" y="3996836"/>
            <a:ext cx="1890215" cy="270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M:\HPV\HPV-2013\Report Drop Box\Pics\Maiku picuture and movie\2013-02-28 17.02.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76361"/>
            <a:ext cx="3320008" cy="186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:\HPV\HPV-2013\Report Drop Box\Pics\2013-03-15 14.18.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7" y="2822211"/>
            <a:ext cx="15875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576" y="1386155"/>
            <a:ext cx="180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Vertical Mill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Lathe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Band Saw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Drill Press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CNC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3" name="AutoShape 2" descr="http://mail-attachment.googleusercontent.com/attachment/u/0/?ui=2&amp;ik=13b7164282&amp;view=att&amp;th=13dc94e7fb344eca&amp;attid=0.2&amp;disp=inline&amp;realattid=f_hf0ngybz1&amp;safe=1&amp;zw&amp;saduie=AG9B_P_MwekqIchoQlWfADaSMpbQ&amp;sadet=1366346296272&amp;sads=0vYBZja-L1T52Rs-w2sPbI3URZU&amp;sadssc=1"/>
          <p:cNvSpPr>
            <a:spLocks noChangeAspect="1" noChangeArrowheads="1"/>
          </p:cNvSpPr>
          <p:nvPr/>
        </p:nvSpPr>
        <p:spPr bwMode="auto">
          <a:xfrm>
            <a:off x="155575" y="-4205288"/>
            <a:ext cx="11696700" cy="877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4194705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M:\HPV\HPV-2013\Report Drop Box\Pics\Russell's Pix and Movies\2013-02-24 13.25.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38600"/>
            <a:ext cx="2016125" cy="268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:\HPV\HPV-2013\Report Drop Box\Pics\bending pics\IMG-20130418-WA0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387890"/>
            <a:ext cx="1711325" cy="228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31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4" y="1295400"/>
            <a:ext cx="8924925" cy="762000"/>
          </a:xfrm>
        </p:spPr>
        <p:txBody>
          <a:bodyPr/>
          <a:lstStyle/>
          <a:p>
            <a:pPr algn="l"/>
            <a:r>
              <a:rPr lang="en-US" sz="3200" dirty="0" smtClean="0"/>
              <a:t>Drive System  </a:t>
            </a:r>
            <a:br>
              <a:rPr lang="en-US" sz="3200" dirty="0" smtClean="0"/>
            </a:br>
            <a:r>
              <a:rPr lang="en-US" sz="2400" dirty="0" smtClean="0">
                <a:solidFill>
                  <a:schemeClr val="tx1"/>
                </a:solidFill>
              </a:rPr>
              <a:t>Gates Carbon Belt Drive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3879765"/>
            <a:ext cx="1645884" cy="165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G:\Velomobile\SUBSYSTEMS\Tensioner\Cap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5514549"/>
            <a:ext cx="2043455" cy="1262469"/>
          </a:xfrm>
          <a:prstGeom prst="rect">
            <a:avLst/>
          </a:prstGeom>
          <a:noFill/>
        </p:spPr>
      </p:pic>
      <p:pic>
        <p:nvPicPr>
          <p:cNvPr id="11" name="Picture 3" descr="G:\Velomobile\SUBSYSTEMS\Tensioner\Capture2.PNG"/>
          <p:cNvPicPr>
            <a:picLocks noChangeAspect="1" noChangeArrowheads="1"/>
          </p:cNvPicPr>
          <p:nvPr/>
        </p:nvPicPr>
        <p:blipFill>
          <a:blip r:embed="rId4" cstate="print"/>
          <a:srcRect l="18719" t="19157" r="28079" b="12425"/>
          <a:stretch>
            <a:fillRect/>
          </a:stretch>
        </p:blipFill>
        <p:spPr bwMode="auto">
          <a:xfrm>
            <a:off x="152400" y="5316855"/>
            <a:ext cx="1143000" cy="1058331"/>
          </a:xfrm>
          <a:prstGeom prst="rect">
            <a:avLst/>
          </a:prstGeom>
          <a:noFill/>
        </p:spPr>
      </p:pic>
      <p:pic>
        <p:nvPicPr>
          <p:cNvPr id="14" name="Picture 2" descr="https://encrypted-tbn3.gstatic.com/images?q=tbn:ANd9GcQks_bBySo2eLVJLSPVFhP_cBGqAXAuKJ3nLaKrKRenYHFp7wtUFQ"/>
          <p:cNvPicPr>
            <a:picLocks noChangeAspect="1" noChangeArrowheads="1"/>
          </p:cNvPicPr>
          <p:nvPr/>
        </p:nvPicPr>
        <p:blipFill rotWithShape="1">
          <a:blip r:embed="rId5" cstate="print"/>
          <a:srcRect l="9876" t="2637" r="20487"/>
          <a:stretch/>
        </p:blipFill>
        <p:spPr bwMode="auto">
          <a:xfrm>
            <a:off x="7200899" y="4918376"/>
            <a:ext cx="1752893" cy="1835752"/>
          </a:xfrm>
          <a:prstGeom prst="rect">
            <a:avLst/>
          </a:prstGeom>
          <a:noFill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47355" y="4953000"/>
            <a:ext cx="254045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 descr="E:\hpv pics\20130410_17125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4" b="17893"/>
          <a:stretch/>
        </p:blipFill>
        <p:spPr bwMode="auto">
          <a:xfrm>
            <a:off x="3079727" y="2269822"/>
            <a:ext cx="2935259" cy="160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E:\hpv pics\20130410_17122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" b="17626"/>
          <a:stretch/>
        </p:blipFill>
        <p:spPr bwMode="auto">
          <a:xfrm>
            <a:off x="6172200" y="3022073"/>
            <a:ext cx="2781592" cy="161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3278" y="2161894"/>
            <a:ext cx="282644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Belt versus chain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Innovative drive system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Belt tension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Frame compatibility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Requires Internal Gear Hub (IGH)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3076" name="Picture 4" descr="http://www.carbondrivesystems.com/%7E/media/CDS/Images/Gates-Carbon-Drive-Belt-Anatomy.ashx?mw=380&amp;as=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8" b="12562"/>
          <a:stretch/>
        </p:blipFill>
        <p:spPr bwMode="auto">
          <a:xfrm>
            <a:off x="6286500" y="1328305"/>
            <a:ext cx="2857500" cy="174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carbondrivesystems.com/assets/CDS/images/title.png"/>
          <p:cNvPicPr>
            <a:picLocks noChangeAspect="1" noChangeArrowheads="1"/>
          </p:cNvPicPr>
          <p:nvPr/>
        </p:nvPicPr>
        <p:blipFill rotWithShape="1">
          <a:blip r:embed="rId10" cstate="print"/>
          <a:srcRect l="3444" r="63587" b="22669"/>
          <a:stretch/>
        </p:blipFill>
        <p:spPr bwMode="auto">
          <a:xfrm>
            <a:off x="6172200" y="1328305"/>
            <a:ext cx="577820" cy="4623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660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RESULTS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653259"/>
              </p:ext>
            </p:extLst>
          </p:nvPr>
        </p:nvGraphicFramePr>
        <p:xfrm>
          <a:off x="4800600" y="2590800"/>
          <a:ext cx="3886200" cy="228257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498272"/>
                <a:gridCol w="1387928"/>
              </a:tblGrid>
              <a:tr h="37756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Results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47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Speed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10</a:t>
                      </a:r>
                      <a:r>
                        <a:rPr lang="en-US" sz="1800" u="none" strike="noStrike" baseline="30000" dirty="0" smtClean="0">
                          <a:effectLst/>
                        </a:rPr>
                        <a:t>th</a:t>
                      </a:r>
                      <a:r>
                        <a:rPr lang="en-US" sz="1800" u="none" strike="noStrike" dirty="0" smtClean="0">
                          <a:effectLst/>
                        </a:rPr>
                        <a:t>/28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7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Design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7</a:t>
                      </a:r>
                      <a:r>
                        <a:rPr lang="en-US" sz="1800" u="none" strike="noStrike" baseline="30000" dirty="0" smtClean="0">
                          <a:effectLst/>
                        </a:rPr>
                        <a:t>th</a:t>
                      </a:r>
                      <a:r>
                        <a:rPr lang="en-US" sz="1800" u="none" strike="noStrike" dirty="0" smtClean="0">
                          <a:effectLst/>
                        </a:rPr>
                        <a:t>/28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7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Innovation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8</a:t>
                      </a:r>
                      <a:r>
                        <a:rPr lang="en-US" sz="1800" u="none" strike="noStrike" baseline="30000" dirty="0" smtClean="0">
                          <a:effectLst/>
                        </a:rPr>
                        <a:t>th</a:t>
                      </a:r>
                      <a:r>
                        <a:rPr lang="en-US" sz="1800" u="none" strike="noStrike" dirty="0" smtClean="0">
                          <a:effectLst/>
                        </a:rPr>
                        <a:t>/28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7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Endurance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18</a:t>
                      </a:r>
                      <a:r>
                        <a:rPr lang="en-US" sz="1800" u="none" strike="noStrike" baseline="30000" dirty="0" smtClean="0">
                          <a:effectLst/>
                        </a:rPr>
                        <a:t>th</a:t>
                      </a:r>
                      <a:r>
                        <a:rPr lang="en-US" sz="1800" u="none" strike="noStrike" dirty="0" smtClean="0">
                          <a:effectLst/>
                        </a:rPr>
                        <a:t>/28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7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Overall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9</a:t>
                      </a:r>
                      <a:r>
                        <a:rPr lang="en-US" sz="1800" b="1" u="none" strike="noStrike" baseline="30000" dirty="0" smtClean="0">
                          <a:effectLst/>
                        </a:rPr>
                        <a:t>th</a:t>
                      </a:r>
                      <a:r>
                        <a:rPr lang="en-US" sz="1800" b="1" u="none" strike="noStrike" dirty="0" smtClean="0">
                          <a:effectLst/>
                        </a:rPr>
                        <a:t>/28</a:t>
                      </a:r>
                      <a:r>
                        <a:rPr lang="en-US" sz="1800" b="1" u="none" strike="noStrike" baseline="0" dirty="0" smtClean="0">
                          <a:effectLst/>
                        </a:rPr>
                        <a:t>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3374" y="3429000"/>
            <a:ext cx="43910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Increase frame stiffness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Improve alignment of belt pulleys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Time management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Mold preparation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09587" y="19812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Design objectives were met and overall project was a success!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404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and Velocity (Rider 1)</a:t>
            </a:r>
            <a:endParaRPr lang="en-US" dirty="0"/>
          </a:p>
        </p:txBody>
      </p:sp>
      <p:sp>
        <p:nvSpPr>
          <p:cNvPr id="5" name="TextBox 3"/>
          <p:cNvSpPr txBox="1"/>
          <p:nvPr/>
        </p:nvSpPr>
        <p:spPr>
          <a:xfrm>
            <a:off x="13258800" y="5557838"/>
            <a:ext cx="914400" cy="2651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1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09826"/>
            <a:ext cx="3962400" cy="314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09826"/>
            <a:ext cx="4117526" cy="314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442137"/>
              </p:ext>
            </p:extLst>
          </p:nvPr>
        </p:nvGraphicFramePr>
        <p:xfrm>
          <a:off x="990600" y="5842000"/>
          <a:ext cx="5785556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5" imgW="2082600" imgH="228600" progId="Equation.3">
                  <p:embed/>
                </p:oleObj>
              </mc:Choice>
              <mc:Fallback>
                <p:oleObj name="Equation" r:id="rId5" imgW="2082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600" y="5842000"/>
                        <a:ext cx="5785556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939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Estimate Drag?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3400" y="2743200"/>
            <a:ext cx="6781800" cy="3429000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Use Numerical Simulation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800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Test Models in a Wind Tunnel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800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Measure Drag in Road Tests</a:t>
            </a:r>
          </a:p>
        </p:txBody>
      </p:sp>
    </p:spTree>
    <p:extLst>
      <p:ext uri="{BB962C8B-B14F-4D97-AF65-F5344CB8AC3E}">
        <p14:creationId xmlns:p14="http://schemas.microsoft.com/office/powerpoint/2010/main" val="4115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4" y="1219200"/>
            <a:ext cx="8963026" cy="990600"/>
          </a:xfrm>
        </p:spPr>
        <p:txBody>
          <a:bodyPr/>
          <a:lstStyle/>
          <a:p>
            <a:r>
              <a:rPr lang="en-US" dirty="0" smtClean="0"/>
              <a:t>Some Personal History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3400" y="2438400"/>
            <a:ext cx="7315200" cy="4038600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Grew up in the San Fernando Valley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BS Degree in Engineering, 1978 (CSUN)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MS Degree in Engineering, 1985 (CSUN)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PhD in Mechanical Engineering, 1994 (UCLA)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Worked at Lockheed from 1979-1981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/>
              <a:t>F</a:t>
            </a:r>
            <a:r>
              <a:rPr lang="en-US" sz="2800" dirty="0" smtClean="0"/>
              <a:t>aculty member at CSUN, </a:t>
            </a:r>
            <a:r>
              <a:rPr lang="en-US" sz="2800" dirty="0"/>
              <a:t>1981 – </a:t>
            </a:r>
            <a:r>
              <a:rPr lang="en-US" sz="2800" dirty="0" smtClean="0"/>
              <a:t>present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Currently an Associate Professor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503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Numerical Simulation</a:t>
            </a:r>
            <a:endParaRPr lang="en-US" dirty="0"/>
          </a:p>
        </p:txBody>
      </p:sp>
      <p:sp>
        <p:nvSpPr>
          <p:cNvPr id="4" name="AutoShape 2" descr="https://mail-attachment.googleusercontent.com/attachment/u/0/?ui=2&amp;ik=e67e2f3a2a&amp;view=att&amp;th=13b115901299475f&amp;attid=0.2&amp;disp=inline&amp;realattid=f_h9njoyz01&amp;safe=1&amp;zw&amp;saduie=AG9B_P-Zqw8AMb6jnPBaJt0Kof2Q&amp;sadet=1353471336589&amp;sads=Cb6eagfwTeP9YCgAwFY3f970Z4Q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mail-attachment.googleusercontent.com/attachment/u/0/?ui=2&amp;ik=e67e2f3a2a&amp;view=att&amp;th=13b115901299475f&amp;attid=0.2&amp;disp=inline&amp;realattid=f_h9njoyz01&amp;safe=1&amp;zw&amp;saduie=AG9B_P-Zqw8AMb6jnPBaJt0Kof2Q&amp;sadet=1353471336589&amp;sads=Cb6eagfwTeP9YCgAwFY3f970Z4Q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CONTROL VOLUME S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05000"/>
            <a:ext cx="91440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CONTROL VOLU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43400"/>
            <a:ext cx="91440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810000" y="2133600"/>
            <a:ext cx="2133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10000" y="4800600"/>
            <a:ext cx="2133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59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 Results</a:t>
            </a:r>
            <a:endParaRPr lang="en-US" dirty="0"/>
          </a:p>
        </p:txBody>
      </p:sp>
      <p:pic>
        <p:nvPicPr>
          <p:cNvPr id="5" name="Picture 4" descr="VECT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950" y="2438400"/>
            <a:ext cx="4664150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VECT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2438400"/>
            <a:ext cx="4495800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143000" y="1905000"/>
            <a:ext cx="2133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19800" y="1905000"/>
            <a:ext cx="2133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47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Simulation – Pros and Cons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1981200"/>
            <a:ext cx="7696200" cy="4191000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Easy to change geometry and evaluate flow patterns and drag on different shapes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400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Accuracy depends on the “mesh” which the program creates in the computational domain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400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There are limitations in the mathematical model used to simulate the flow which also affect accuracy</a:t>
            </a:r>
          </a:p>
        </p:txBody>
      </p:sp>
    </p:spTree>
    <p:extLst>
      <p:ext uri="{BB962C8B-B14F-4D97-AF65-F5344CB8AC3E}">
        <p14:creationId xmlns:p14="http://schemas.microsoft.com/office/powerpoint/2010/main" val="345423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Tunnel Tests – Pros and Cons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2286000"/>
            <a:ext cx="8077200" cy="3962400"/>
          </a:xfrm>
        </p:spPr>
        <p:txBody>
          <a:bodyPr>
            <a:normAutofit fontScale="92500"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Need to manufacture scale models which will fit in tunnel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Difficult to simulate “ground effect”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Need to consider “scaling effect”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The last two factors introduce error and uncertainty in result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We hope to perform some tests this summer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itchFamily="2" charset="2"/>
              <a:buChar char="§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80706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Tests – Pros and Cons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1981200"/>
            <a:ext cx="7696200" cy="457200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There are two types of tests – Coast </a:t>
            </a:r>
            <a:r>
              <a:rPr lang="en-US" sz="2400" dirty="0"/>
              <a:t>D</a:t>
            </a:r>
            <a:r>
              <a:rPr lang="en-US" sz="2400" dirty="0" smtClean="0"/>
              <a:t>own and Steady </a:t>
            </a:r>
            <a:r>
              <a:rPr lang="en-US" sz="2400" dirty="0"/>
              <a:t>S</a:t>
            </a:r>
            <a:r>
              <a:rPr lang="en-US" sz="2400" dirty="0" smtClean="0"/>
              <a:t>tate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Steady State requires more instrumentation (e.g. Power Tap hub)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Should be the most accurate, since the test is on the real vehicle in actual use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The vehicle must be completed well before the competition in order to have testing time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We hope to perform these tests this summer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itchFamily="2" charset="2"/>
              <a:buChar char="§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88168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Designs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1981200"/>
            <a:ext cx="7848600" cy="3505200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itchFamily="2" charset="2"/>
              <a:buChar char="§"/>
            </a:pPr>
            <a:endParaRPr lang="en-US" sz="2400" dirty="0" smtClean="0"/>
          </a:p>
        </p:txBody>
      </p:sp>
      <p:pic>
        <p:nvPicPr>
          <p:cNvPr id="4" name="Picture 3" descr="ARC2 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t="21333" r="21333" b="25334"/>
          <a:stretch>
            <a:fillRect/>
          </a:stretch>
        </p:blipFill>
        <p:spPr bwMode="auto">
          <a:xfrm>
            <a:off x="762000" y="2057400"/>
            <a:ext cx="707136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83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Designs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1981200"/>
            <a:ext cx="7848600" cy="3505200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itchFamily="2" charset="2"/>
              <a:buChar char="§"/>
            </a:pPr>
            <a:endParaRPr lang="en-US" sz="2400" dirty="0" smtClean="0"/>
          </a:p>
        </p:txBody>
      </p:sp>
      <p:pic>
        <p:nvPicPr>
          <p:cNvPr id="5" name="Picture 4" descr="ARC2 0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926" b="26852"/>
          <a:stretch>
            <a:fillRect/>
          </a:stretch>
        </p:blipFill>
        <p:spPr bwMode="auto">
          <a:xfrm>
            <a:off x="1447800" y="2133600"/>
            <a:ext cx="5257800" cy="45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8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Designs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1981200"/>
            <a:ext cx="7848600" cy="3505200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itchFamily="2" charset="2"/>
              <a:buChar char="§"/>
            </a:pPr>
            <a:endParaRPr lang="en-US" sz="2400" dirty="0" smtClean="0"/>
          </a:p>
        </p:txBody>
      </p:sp>
      <p:pic>
        <p:nvPicPr>
          <p:cNvPr id="4" name="Picture 3" descr="ARC2 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9" t="37131" r="19902" b="24216"/>
          <a:stretch>
            <a:fillRect/>
          </a:stretch>
        </p:blipFill>
        <p:spPr bwMode="auto">
          <a:xfrm>
            <a:off x="914400" y="2209800"/>
            <a:ext cx="6705600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5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Designs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1981200"/>
            <a:ext cx="7848600" cy="3505200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itchFamily="2" charset="2"/>
              <a:buChar char="§"/>
            </a:pPr>
            <a:endParaRPr lang="en-US" sz="2400" dirty="0" smtClean="0"/>
          </a:p>
        </p:txBody>
      </p:sp>
      <p:pic>
        <p:nvPicPr>
          <p:cNvPr id="4" name="Picture 3" descr="ARC3 0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t="23077" r="19231" b="22221"/>
          <a:stretch>
            <a:fillRect/>
          </a:stretch>
        </p:blipFill>
        <p:spPr bwMode="auto">
          <a:xfrm>
            <a:off x="1600200" y="2009775"/>
            <a:ext cx="5638800" cy="46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63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5" name="Picture 2" descr="M:\HPV\HPV-2013\Report Drop Box\Pics\Maiku picuture and movie\2013-04-13 12.59.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592"/>
            <a:ext cx="5041900" cy="283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40" b="60549"/>
          <a:stretch/>
        </p:blipFill>
        <p:spPr bwMode="auto">
          <a:xfrm>
            <a:off x="5943600" y="2133600"/>
            <a:ext cx="2635046" cy="196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:\HPV\HPV-2013\Report Drop Box\Pics\Russell's Pix and Movies\DSC024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28086"/>
            <a:ext cx="2702232" cy="20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M:\HPV\HPV-2013\Report Drop Box\Pics\20130410_1713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53" y="4785748"/>
            <a:ext cx="25146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M:\HPV\HPV-2013\Report Drop Box\Pics\20130410_1712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87002"/>
            <a:ext cx="2246261" cy="168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25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Go to College?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1981200"/>
            <a:ext cx="7543800" cy="4343400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There used to be a bumper sticker that said – “If you think education is expensive, try ignorance”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800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Consider unemployment rates for those with bachelor’s degrees and those without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800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Education is an investment in yourself that will pay dividends all through your life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itchFamily="2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619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Major in a STEM Field?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2362200"/>
            <a:ext cx="7381874" cy="3577895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The world is rapidly changing as a result of technology – be a part of it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800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Your career will be less likely to move overseas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800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It’s interesting, fun, and rewarding</a:t>
            </a:r>
          </a:p>
        </p:txBody>
      </p:sp>
    </p:spTree>
    <p:extLst>
      <p:ext uri="{BB962C8B-B14F-4D97-AF65-F5344CB8AC3E}">
        <p14:creationId xmlns:p14="http://schemas.microsoft.com/office/powerpoint/2010/main" val="38590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Major in Engineering?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1981200"/>
            <a:ext cx="7534274" cy="395889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Well, the physicists say that: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If you study engineering, you can do engineering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If you study physics, you can </a:t>
            </a:r>
            <a:r>
              <a:rPr lang="en-US" sz="2400" b="1" dirty="0" smtClean="0"/>
              <a:t>still do engineering</a:t>
            </a:r>
            <a:r>
              <a:rPr lang="en-US" sz="2400" dirty="0" smtClean="0"/>
              <a:t>, or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b="1" dirty="0" smtClean="0"/>
              <a:t>Explore the mysteries of the universe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Use </a:t>
            </a:r>
            <a:r>
              <a:rPr lang="en-US" sz="2400" b="1" dirty="0" smtClean="0"/>
              <a:t>lasers</a:t>
            </a:r>
            <a:r>
              <a:rPr lang="en-US" sz="2400" dirty="0" smtClean="0"/>
              <a:t> to develop new medical techniques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Become an </a:t>
            </a:r>
            <a:r>
              <a:rPr lang="en-US" sz="2400" b="1" dirty="0" smtClean="0"/>
              <a:t>international rap sensation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Help solve the </a:t>
            </a:r>
            <a:r>
              <a:rPr lang="en-US" sz="2400" b="1" dirty="0" smtClean="0"/>
              <a:t>world’s energy problems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400" b="1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b="1" dirty="0" smtClean="0"/>
              <a:t>They’re entitled to their opinions!</a:t>
            </a:r>
          </a:p>
        </p:txBody>
      </p:sp>
    </p:spTree>
    <p:extLst>
      <p:ext uri="{BB962C8B-B14F-4D97-AF65-F5344CB8AC3E}">
        <p14:creationId xmlns:p14="http://schemas.microsoft.com/office/powerpoint/2010/main" val="52741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an Engineering Program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1981200"/>
            <a:ext cx="7543800" cy="4267200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Basic Math and Science (Physics and Chemistry)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Engineering Science (Dynamics, Thermodynamics, Electronics, Materials, etc.)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Design Methodology and Application to Projects (especially Capstone Project)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Use of Modern Computational Tools (CAD, FEA, </a:t>
            </a:r>
            <a:r>
              <a:rPr lang="en-US" sz="2400" dirty="0" err="1" smtClean="0"/>
              <a:t>Matlab</a:t>
            </a:r>
            <a:r>
              <a:rPr lang="en-US" sz="2400" dirty="0" smtClean="0"/>
              <a:t>, </a:t>
            </a:r>
            <a:r>
              <a:rPr lang="en-US" sz="2400" dirty="0" err="1" smtClean="0"/>
              <a:t>LabVIEW</a:t>
            </a:r>
            <a:r>
              <a:rPr lang="en-US" sz="2400" dirty="0" smtClean="0"/>
              <a:t>, CAM, etc.)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Engineering Economics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Engineering Application Courses</a:t>
            </a:r>
          </a:p>
        </p:txBody>
      </p:sp>
    </p:spTree>
    <p:extLst>
      <p:ext uri="{BB962C8B-B14F-4D97-AF65-F5344CB8AC3E}">
        <p14:creationId xmlns:p14="http://schemas.microsoft.com/office/powerpoint/2010/main" val="116861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HPV – A Capstone ME Project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1981200"/>
            <a:ext cx="3657600" cy="4191000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Design a Vehicle According to Competition Specifications, Using </a:t>
            </a:r>
            <a:r>
              <a:rPr lang="en-US" sz="2400" dirty="0"/>
              <a:t>A</a:t>
            </a:r>
            <a:r>
              <a:rPr lang="en-US" sz="2400" dirty="0" smtClean="0"/>
              <a:t>ppropriate </a:t>
            </a:r>
            <a:r>
              <a:rPr lang="en-US" sz="2400" dirty="0"/>
              <a:t>M</a:t>
            </a:r>
            <a:r>
              <a:rPr lang="en-US" sz="2400" dirty="0" smtClean="0"/>
              <a:t>ethodology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Implement the Design by Building It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Compete Against Other Universities</a:t>
            </a:r>
          </a:p>
        </p:txBody>
      </p:sp>
      <p:pic>
        <p:nvPicPr>
          <p:cNvPr id="1032" name="Picture 8" descr="M:\HPV\HPV-2013\Report Drop Box\Pics\Russell's Pix and Movies\DSC024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812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61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HPV – A Capstone ME Project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1981200"/>
            <a:ext cx="3657600" cy="4191000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Design a Vehicle According to Competition Specifications, Using </a:t>
            </a:r>
            <a:r>
              <a:rPr lang="en-US" sz="2400" dirty="0"/>
              <a:t>A</a:t>
            </a:r>
            <a:r>
              <a:rPr lang="en-US" sz="2400" dirty="0" smtClean="0"/>
              <a:t>ppropriate </a:t>
            </a:r>
            <a:r>
              <a:rPr lang="en-US" sz="2400" dirty="0"/>
              <a:t>M</a:t>
            </a:r>
            <a:r>
              <a:rPr lang="en-US" sz="2400" dirty="0" smtClean="0"/>
              <a:t>ethodology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Implement the Design by Building It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/>
              <a:t>Compete Against Other Universities</a:t>
            </a:r>
          </a:p>
        </p:txBody>
      </p:sp>
      <p:pic>
        <p:nvPicPr>
          <p:cNvPr id="1032" name="Picture 8" descr="M:\HPV\HPV-2013\Report Drop Box\Pics\Russell's Pix and Movies\DSC024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812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38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Human Powered Vehicle </a:t>
            </a:r>
            <a:r>
              <a:rPr lang="en-US" sz="3600" dirty="0" smtClean="0"/>
              <a:t>Challenge (HPVC)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8601" y="1981200"/>
            <a:ext cx="5791199" cy="44196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600" dirty="0"/>
              <a:t>ASME's international Human Powered Vehicle Challenge (HPVC) provides an opportunity for students to demonstrate the application of sound engineering design principles in the development of sustainable and practical transportation </a:t>
            </a:r>
            <a:r>
              <a:rPr lang="en-US" sz="2600" dirty="0" smtClean="0"/>
              <a:t>alternatives.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smtClean="0"/>
              <a:t>In </a:t>
            </a:r>
            <a:r>
              <a:rPr lang="en-US" sz="2600" dirty="0"/>
              <a:t>the HPVC, </a:t>
            </a:r>
            <a:r>
              <a:rPr lang="en-US" sz="2600" dirty="0" smtClean="0"/>
              <a:t>the students worked collectively as a team to </a:t>
            </a:r>
            <a:r>
              <a:rPr lang="en-US" sz="2600" dirty="0"/>
              <a:t>design and build </a:t>
            </a:r>
            <a:r>
              <a:rPr lang="en-US" sz="2600" dirty="0" smtClean="0"/>
              <a:t>an efficient</a:t>
            </a:r>
            <a:r>
              <a:rPr lang="en-US" sz="2600" dirty="0"/>
              <a:t>, highly engineered </a:t>
            </a:r>
            <a:r>
              <a:rPr lang="en-US" sz="2600" dirty="0" smtClean="0"/>
              <a:t>vehicle </a:t>
            </a:r>
            <a:r>
              <a:rPr lang="en-US" sz="2600" dirty="0"/>
              <a:t>for everyday </a:t>
            </a:r>
            <a:r>
              <a:rPr lang="en-US" sz="2600" dirty="0" smtClean="0"/>
              <a:t>use.  </a:t>
            </a:r>
            <a:endParaRPr lang="en-US" sz="2600" dirty="0"/>
          </a:p>
        </p:txBody>
      </p:sp>
      <p:grpSp>
        <p:nvGrpSpPr>
          <p:cNvPr id="5" name="Group 4"/>
          <p:cNvGrpSpPr/>
          <p:nvPr/>
        </p:nvGrpSpPr>
        <p:grpSpPr>
          <a:xfrm>
            <a:off x="6378650" y="3810000"/>
            <a:ext cx="1896523" cy="2096336"/>
            <a:chOff x="1600200" y="3124200"/>
            <a:chExt cx="3143250" cy="3429001"/>
          </a:xfrm>
        </p:grpSpPr>
        <p:pic>
          <p:nvPicPr>
            <p:cNvPr id="7172" name="Picture 4" descr="http://polisci.fullcoll.edu/csu_map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3124200"/>
              <a:ext cx="3143250" cy="3429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reeform 3"/>
            <p:cNvSpPr/>
            <p:nvPr/>
          </p:nvSpPr>
          <p:spPr>
            <a:xfrm>
              <a:off x="2486025" y="4817583"/>
              <a:ext cx="809625" cy="1000916"/>
            </a:xfrm>
            <a:custGeom>
              <a:avLst/>
              <a:gdLst>
                <a:gd name="connsiteX0" fmla="*/ 809625 w 809625"/>
                <a:gd name="connsiteY0" fmla="*/ 992667 h 1000916"/>
                <a:gd name="connsiteX1" fmla="*/ 695325 w 809625"/>
                <a:gd name="connsiteY1" fmla="*/ 992667 h 1000916"/>
                <a:gd name="connsiteX2" fmla="*/ 561975 w 809625"/>
                <a:gd name="connsiteY2" fmla="*/ 906942 h 1000916"/>
                <a:gd name="connsiteX3" fmla="*/ 438150 w 809625"/>
                <a:gd name="connsiteY3" fmla="*/ 935517 h 1000916"/>
                <a:gd name="connsiteX4" fmla="*/ 400050 w 809625"/>
                <a:gd name="connsiteY4" fmla="*/ 840267 h 1000916"/>
                <a:gd name="connsiteX5" fmla="*/ 390525 w 809625"/>
                <a:gd name="connsiteY5" fmla="*/ 640242 h 1000916"/>
                <a:gd name="connsiteX6" fmla="*/ 219075 w 809625"/>
                <a:gd name="connsiteY6" fmla="*/ 516417 h 1000916"/>
                <a:gd name="connsiteX7" fmla="*/ 66675 w 809625"/>
                <a:gd name="connsiteY7" fmla="*/ 268767 h 1000916"/>
                <a:gd name="connsiteX8" fmla="*/ 76200 w 809625"/>
                <a:gd name="connsiteY8" fmla="*/ 163992 h 1000916"/>
                <a:gd name="connsiteX9" fmla="*/ 47625 w 809625"/>
                <a:gd name="connsiteY9" fmla="*/ 30642 h 1000916"/>
                <a:gd name="connsiteX10" fmla="*/ 0 w 809625"/>
                <a:gd name="connsiteY10" fmla="*/ 2067 h 100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9625" h="1000916">
                  <a:moveTo>
                    <a:pt x="809625" y="992667"/>
                  </a:moveTo>
                  <a:cubicBezTo>
                    <a:pt x="773112" y="999811"/>
                    <a:pt x="736600" y="1006955"/>
                    <a:pt x="695325" y="992667"/>
                  </a:cubicBezTo>
                  <a:cubicBezTo>
                    <a:pt x="654050" y="978379"/>
                    <a:pt x="604837" y="916467"/>
                    <a:pt x="561975" y="906942"/>
                  </a:cubicBezTo>
                  <a:cubicBezTo>
                    <a:pt x="519113" y="897417"/>
                    <a:pt x="465137" y="946629"/>
                    <a:pt x="438150" y="935517"/>
                  </a:cubicBezTo>
                  <a:cubicBezTo>
                    <a:pt x="411163" y="924405"/>
                    <a:pt x="407987" y="889479"/>
                    <a:pt x="400050" y="840267"/>
                  </a:cubicBezTo>
                  <a:cubicBezTo>
                    <a:pt x="392113" y="791055"/>
                    <a:pt x="420687" y="694217"/>
                    <a:pt x="390525" y="640242"/>
                  </a:cubicBezTo>
                  <a:cubicBezTo>
                    <a:pt x="360362" y="586267"/>
                    <a:pt x="273050" y="578329"/>
                    <a:pt x="219075" y="516417"/>
                  </a:cubicBezTo>
                  <a:cubicBezTo>
                    <a:pt x="165100" y="454505"/>
                    <a:pt x="90487" y="327504"/>
                    <a:pt x="66675" y="268767"/>
                  </a:cubicBezTo>
                  <a:cubicBezTo>
                    <a:pt x="42863" y="210030"/>
                    <a:pt x="79375" y="203679"/>
                    <a:pt x="76200" y="163992"/>
                  </a:cubicBezTo>
                  <a:cubicBezTo>
                    <a:pt x="73025" y="124305"/>
                    <a:pt x="60325" y="57629"/>
                    <a:pt x="47625" y="30642"/>
                  </a:cubicBezTo>
                  <a:cubicBezTo>
                    <a:pt x="34925" y="3655"/>
                    <a:pt x="6350" y="-4283"/>
                    <a:pt x="0" y="2067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http://profile.ak.fbcdn.net/hprofile-ak-ash3/c62.62.776.776/s160x160/600246_403462159703982_177303286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92" y="1981199"/>
            <a:ext cx="1524000" cy="1524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19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1900</TotalTime>
  <Words>825</Words>
  <Application>Microsoft Office PowerPoint</Application>
  <PresentationFormat>On-screen Show (4:3)</PresentationFormat>
  <Paragraphs>185</Paragraphs>
  <Slides>29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Equation</vt:lpstr>
      <vt:lpstr>PowerPoint Presentation</vt:lpstr>
      <vt:lpstr>Some Personal History</vt:lpstr>
      <vt:lpstr>Why Go to College?</vt:lpstr>
      <vt:lpstr>Why Major in a STEM Field?</vt:lpstr>
      <vt:lpstr>Why Major in Engineering?</vt:lpstr>
      <vt:lpstr>Components of an Engineering Program</vt:lpstr>
      <vt:lpstr>HPV – A Capstone ME Project</vt:lpstr>
      <vt:lpstr>HPV – A Capstone ME Project</vt:lpstr>
      <vt:lpstr>Human Powered Vehicle Challenge (HPVC)</vt:lpstr>
      <vt:lpstr>Human Powered Vehicle Challenge (HPVC)</vt:lpstr>
      <vt:lpstr>PowerPoint Presentation</vt:lpstr>
      <vt:lpstr>Designing</vt:lpstr>
      <vt:lpstr>Fabrication</vt:lpstr>
      <vt:lpstr>Fabrication</vt:lpstr>
      <vt:lpstr>Fabrication</vt:lpstr>
      <vt:lpstr>Drive System   Gates Carbon Belt Drive</vt:lpstr>
      <vt:lpstr>PROJECT RESULTS</vt:lpstr>
      <vt:lpstr>Power and Velocity (Rider 1)</vt:lpstr>
      <vt:lpstr>How Do We Estimate Drag?</vt:lpstr>
      <vt:lpstr>Numerical Simulation</vt:lpstr>
      <vt:lpstr>Simulation Results</vt:lpstr>
      <vt:lpstr>Numerical Simulation – Pros and Cons</vt:lpstr>
      <vt:lpstr>Wind Tunnel Tests – Pros and Cons</vt:lpstr>
      <vt:lpstr>Road Tests – Pros and Cons</vt:lpstr>
      <vt:lpstr>Other Designs</vt:lpstr>
      <vt:lpstr>Other Designs</vt:lpstr>
      <vt:lpstr>Other Designs</vt:lpstr>
      <vt:lpstr>Other Designs</vt:lpstr>
      <vt:lpstr>Questions?</vt:lpstr>
    </vt:vector>
  </TitlesOfParts>
  <Company>CECS, CSUN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D'Alfonso, Dennis C</dc:creator>
  <cp:lastModifiedBy>rryan</cp:lastModifiedBy>
  <cp:revision>140</cp:revision>
  <dcterms:created xsi:type="dcterms:W3CDTF">2012-11-27T19:02:12Z</dcterms:created>
  <dcterms:modified xsi:type="dcterms:W3CDTF">2013-05-23T18:11:18Z</dcterms:modified>
</cp:coreProperties>
</file>